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6"/>
  </p:notesMasterIdLst>
  <p:sldIdLst>
    <p:sldId id="256" r:id="rId4"/>
    <p:sldId id="530" r:id="rId5"/>
    <p:sldId id="527" r:id="rId6"/>
    <p:sldId id="522" r:id="rId7"/>
    <p:sldId id="451" r:id="rId8"/>
    <p:sldId id="481" r:id="rId9"/>
    <p:sldId id="523" r:id="rId10"/>
    <p:sldId id="534" r:id="rId11"/>
    <p:sldId id="532" r:id="rId12"/>
    <p:sldId id="514" r:id="rId13"/>
    <p:sldId id="450" r:id="rId14"/>
    <p:sldId id="449" r:id="rId15"/>
    <p:sldId id="524" r:id="rId16"/>
    <p:sldId id="441" r:id="rId17"/>
    <p:sldId id="511" r:id="rId18"/>
    <p:sldId id="533" r:id="rId19"/>
    <p:sldId id="495" r:id="rId20"/>
    <p:sldId id="516" r:id="rId21"/>
    <p:sldId id="519" r:id="rId22"/>
    <p:sldId id="520" r:id="rId23"/>
    <p:sldId id="510" r:id="rId24"/>
    <p:sldId id="518" r:id="rId25"/>
    <p:sldId id="521" r:id="rId26"/>
    <p:sldId id="525" r:id="rId27"/>
    <p:sldId id="651" r:id="rId28"/>
    <p:sldId id="488" r:id="rId29"/>
    <p:sldId id="529" r:id="rId30"/>
    <p:sldId id="517" r:id="rId31"/>
    <p:sldId id="493" r:id="rId32"/>
    <p:sldId id="526" r:id="rId33"/>
    <p:sldId id="528" r:id="rId34"/>
    <p:sldId id="381" r:id="rId3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AF9C05C3-2066-45A1-B168-8763C982D69D}">
          <p14:sldIdLst>
            <p14:sldId id="256"/>
            <p14:sldId id="530"/>
            <p14:sldId id="527"/>
            <p14:sldId id="522"/>
            <p14:sldId id="451"/>
            <p14:sldId id="481"/>
            <p14:sldId id="523"/>
          </p14:sldIdLst>
        </p14:section>
        <p14:section name="Abschnitt ohne Titel" id="{723DA853-5E4A-4402-831F-5443D9F6BA5C}">
          <p14:sldIdLst>
            <p14:sldId id="534"/>
            <p14:sldId id="532"/>
            <p14:sldId id="514"/>
            <p14:sldId id="450"/>
            <p14:sldId id="449"/>
            <p14:sldId id="524"/>
            <p14:sldId id="441"/>
            <p14:sldId id="511"/>
            <p14:sldId id="533"/>
            <p14:sldId id="495"/>
            <p14:sldId id="516"/>
            <p14:sldId id="519"/>
            <p14:sldId id="520"/>
            <p14:sldId id="510"/>
            <p14:sldId id="518"/>
            <p14:sldId id="521"/>
            <p14:sldId id="525"/>
            <p14:sldId id="651"/>
            <p14:sldId id="488"/>
            <p14:sldId id="529"/>
            <p14:sldId id="517"/>
            <p14:sldId id="493"/>
            <p14:sldId id="526"/>
            <p14:sldId id="528"/>
            <p14:sldId id="3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66FF33"/>
    <a:srgbClr val="CC00CC"/>
    <a:srgbClr val="339933"/>
    <a:srgbClr val="99CC00"/>
    <a:srgbClr val="FF99FF"/>
    <a:srgbClr val="CCCC00"/>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4660"/>
  </p:normalViewPr>
  <p:slideViewPr>
    <p:cSldViewPr snapToGrid="0">
      <p:cViewPr varScale="1">
        <p:scale>
          <a:sx n="86" d="100"/>
          <a:sy n="86" d="100"/>
        </p:scale>
        <p:origin x="42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DCF89-D03C-4773-A6DA-AC95719FF9F7}" type="datetimeFigureOut">
              <a:rPr lang="de-CH" smtClean="0"/>
              <a:t>05.08.2021</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BBE0E0-27FF-4A91-800E-926504091B6A}" type="slidenum">
              <a:rPr lang="de-CH" smtClean="0"/>
              <a:t>‹Nr.›</a:t>
            </a:fld>
            <a:endParaRPr lang="de-CH"/>
          </a:p>
        </p:txBody>
      </p:sp>
    </p:spTree>
    <p:extLst>
      <p:ext uri="{BB962C8B-B14F-4D97-AF65-F5344CB8AC3E}">
        <p14:creationId xmlns:p14="http://schemas.microsoft.com/office/powerpoint/2010/main" val="1097309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000">
                <a:solidFill>
                  <a:schemeClr val="tx1"/>
                </a:solidFill>
                <a:latin typeface="Times New Roman" pitchFamily="18" charset="0"/>
              </a:defRPr>
            </a:lvl1pPr>
            <a:lvl2pPr marL="784906" indent="-301887" algn="ctr" eaLnBrk="0" hangingPunct="0">
              <a:defRPr sz="3000">
                <a:solidFill>
                  <a:schemeClr val="tx1"/>
                </a:solidFill>
                <a:latin typeface="Times New Roman" pitchFamily="18" charset="0"/>
              </a:defRPr>
            </a:lvl2pPr>
            <a:lvl3pPr marL="1207547" indent="-241510" algn="ctr" eaLnBrk="0" hangingPunct="0">
              <a:defRPr sz="3000">
                <a:solidFill>
                  <a:schemeClr val="tx1"/>
                </a:solidFill>
                <a:latin typeface="Times New Roman" pitchFamily="18" charset="0"/>
              </a:defRPr>
            </a:lvl3pPr>
            <a:lvl4pPr marL="1690566" indent="-241510" algn="ctr" eaLnBrk="0" hangingPunct="0">
              <a:defRPr sz="3000">
                <a:solidFill>
                  <a:schemeClr val="tx1"/>
                </a:solidFill>
                <a:latin typeface="Times New Roman" pitchFamily="18" charset="0"/>
              </a:defRPr>
            </a:lvl4pPr>
            <a:lvl5pPr marL="2173585" indent="-241510" algn="ctr" eaLnBrk="0" hangingPunct="0">
              <a:defRPr sz="3000">
                <a:solidFill>
                  <a:schemeClr val="tx1"/>
                </a:solidFill>
                <a:latin typeface="Times New Roman" pitchFamily="18" charset="0"/>
              </a:defRPr>
            </a:lvl5pPr>
            <a:lvl6pPr marL="2656603" indent="-241510" algn="ctr" eaLnBrk="0" fontAlgn="base" hangingPunct="0">
              <a:spcBef>
                <a:spcPct val="0"/>
              </a:spcBef>
              <a:spcAft>
                <a:spcPct val="0"/>
              </a:spcAft>
              <a:defRPr sz="3000">
                <a:solidFill>
                  <a:schemeClr val="tx1"/>
                </a:solidFill>
                <a:latin typeface="Times New Roman" pitchFamily="18" charset="0"/>
              </a:defRPr>
            </a:lvl6pPr>
            <a:lvl7pPr marL="3139622" indent="-241510" algn="ctr" eaLnBrk="0" fontAlgn="base" hangingPunct="0">
              <a:spcBef>
                <a:spcPct val="0"/>
              </a:spcBef>
              <a:spcAft>
                <a:spcPct val="0"/>
              </a:spcAft>
              <a:defRPr sz="3000">
                <a:solidFill>
                  <a:schemeClr val="tx1"/>
                </a:solidFill>
                <a:latin typeface="Times New Roman" pitchFamily="18" charset="0"/>
              </a:defRPr>
            </a:lvl7pPr>
            <a:lvl8pPr marL="3622641" indent="-241510" algn="ctr" eaLnBrk="0" fontAlgn="base" hangingPunct="0">
              <a:spcBef>
                <a:spcPct val="0"/>
              </a:spcBef>
              <a:spcAft>
                <a:spcPct val="0"/>
              </a:spcAft>
              <a:defRPr sz="3000">
                <a:solidFill>
                  <a:schemeClr val="tx1"/>
                </a:solidFill>
                <a:latin typeface="Times New Roman" pitchFamily="18" charset="0"/>
              </a:defRPr>
            </a:lvl8pPr>
            <a:lvl9pPr marL="4105660" indent="-241510" algn="ctr" eaLnBrk="0" fontAlgn="base" hangingPunct="0">
              <a:spcBef>
                <a:spcPct val="0"/>
              </a:spcBef>
              <a:spcAft>
                <a:spcPct val="0"/>
              </a:spcAft>
              <a:defRPr sz="30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EC8BF9-CA81-49A7-AB30-F3EBA5A9B299}"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6371" name="Rectangle 2"/>
          <p:cNvSpPr>
            <a:spLocks noGrp="1" noRot="1" noChangeAspect="1" noChangeArrowheads="1" noTextEdit="1"/>
          </p:cNvSpPr>
          <p:nvPr>
            <p:ph type="sldImg"/>
          </p:nvPr>
        </p:nvSpPr>
        <p:spPr>
          <a:xfrm>
            <a:off x="106363" y="782638"/>
            <a:ext cx="6684962" cy="3760787"/>
          </a:xfrm>
          <a:ln/>
        </p:spPr>
      </p:sp>
      <p:sp>
        <p:nvSpPr>
          <p:cNvPr id="186372" name="Rectangle 3"/>
          <p:cNvSpPr>
            <a:spLocks noGrp="1" noChangeArrowheads="1"/>
          </p:cNvSpPr>
          <p:nvPr>
            <p:ph type="body" idx="1"/>
          </p:nvPr>
        </p:nvSpPr>
        <p:spPr>
          <a:xfrm>
            <a:off x="920750" y="4778375"/>
            <a:ext cx="5053013"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F8464-5A53-4E14-BE4F-1E10FB72508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251D613B-A1EE-451B-9AC4-E69FD5FD1F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0026EE40-A0DD-4DF5-8D4D-501C67D18BB6}"/>
              </a:ext>
            </a:extLst>
          </p:cNvPr>
          <p:cNvSpPr>
            <a:spLocks noGrp="1"/>
          </p:cNvSpPr>
          <p:nvPr>
            <p:ph type="dt" sz="half" idx="10"/>
          </p:nvPr>
        </p:nvSpPr>
        <p:spPr/>
        <p:txBody>
          <a:bodyPr/>
          <a:lstStyle/>
          <a:p>
            <a:fld id="{B20599F1-50E1-4DEC-A99D-102DC551721D}" type="datetimeFigureOut">
              <a:rPr lang="de-CH" smtClean="0"/>
              <a:t>05.08.2021</a:t>
            </a:fld>
            <a:endParaRPr lang="de-CH"/>
          </a:p>
        </p:txBody>
      </p:sp>
      <p:sp>
        <p:nvSpPr>
          <p:cNvPr id="5" name="Fußzeilenplatzhalter 4">
            <a:extLst>
              <a:ext uri="{FF2B5EF4-FFF2-40B4-BE49-F238E27FC236}">
                <a16:creationId xmlns:a16="http://schemas.microsoft.com/office/drawing/2014/main" id="{C236573E-5C88-42E8-94E6-BB401ED4CB1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F5A927D-E0E7-4AC4-AEA3-A882E50B4A33}"/>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4011838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A896AB-095A-45D1-9BE2-CC3E27C0FF9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400FE3FB-D97D-485F-BE9C-39779AD98FF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09245F8A-8C47-47F4-B3AE-30375DEBCE78}"/>
              </a:ext>
            </a:extLst>
          </p:cNvPr>
          <p:cNvSpPr>
            <a:spLocks noGrp="1"/>
          </p:cNvSpPr>
          <p:nvPr>
            <p:ph type="dt" sz="half" idx="10"/>
          </p:nvPr>
        </p:nvSpPr>
        <p:spPr/>
        <p:txBody>
          <a:bodyPr/>
          <a:lstStyle/>
          <a:p>
            <a:fld id="{B20599F1-50E1-4DEC-A99D-102DC551721D}" type="datetimeFigureOut">
              <a:rPr lang="de-CH" smtClean="0"/>
              <a:t>05.08.2021</a:t>
            </a:fld>
            <a:endParaRPr lang="de-CH"/>
          </a:p>
        </p:txBody>
      </p:sp>
      <p:sp>
        <p:nvSpPr>
          <p:cNvPr id="5" name="Fußzeilenplatzhalter 4">
            <a:extLst>
              <a:ext uri="{FF2B5EF4-FFF2-40B4-BE49-F238E27FC236}">
                <a16:creationId xmlns:a16="http://schemas.microsoft.com/office/drawing/2014/main" id="{E52C594C-E552-444B-A7A9-679436C1168B}"/>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27C0A6EB-5FF4-4321-8FAF-9ADC21907031}"/>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462060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2CD0FF9-06A8-4E06-9F4B-BDAB72FFC02C}"/>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5B5CF8AB-A16E-49B3-8F1C-599D78E5E87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E7DC5F8A-7D91-4E09-946D-ADF6B5086886}"/>
              </a:ext>
            </a:extLst>
          </p:cNvPr>
          <p:cNvSpPr>
            <a:spLocks noGrp="1"/>
          </p:cNvSpPr>
          <p:nvPr>
            <p:ph type="dt" sz="half" idx="10"/>
          </p:nvPr>
        </p:nvSpPr>
        <p:spPr/>
        <p:txBody>
          <a:bodyPr/>
          <a:lstStyle/>
          <a:p>
            <a:fld id="{B20599F1-50E1-4DEC-A99D-102DC551721D}" type="datetimeFigureOut">
              <a:rPr lang="de-CH" smtClean="0"/>
              <a:t>05.08.2021</a:t>
            </a:fld>
            <a:endParaRPr lang="de-CH"/>
          </a:p>
        </p:txBody>
      </p:sp>
      <p:sp>
        <p:nvSpPr>
          <p:cNvPr id="5" name="Fußzeilenplatzhalter 4">
            <a:extLst>
              <a:ext uri="{FF2B5EF4-FFF2-40B4-BE49-F238E27FC236}">
                <a16:creationId xmlns:a16="http://schemas.microsoft.com/office/drawing/2014/main" id="{F19A8986-77E9-4803-8AC9-7E795B336B4F}"/>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EBE7BC5B-5681-49D2-B48C-D79BF570F0E7}"/>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669489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3C2E36A2-9E06-4EEF-9D9C-18465449DB96}" type="slidenum">
              <a:rPr lang="en-US"/>
              <a:pPr>
                <a:defRPr/>
              </a:pPr>
              <a:t>‹Nr.›</a:t>
            </a:fld>
            <a:r>
              <a:rPr lang="en-US"/>
              <a:t>/ 17</a:t>
            </a:r>
          </a:p>
        </p:txBody>
      </p:sp>
    </p:spTree>
    <p:extLst>
      <p:ext uri="{BB962C8B-B14F-4D97-AF65-F5344CB8AC3E}">
        <p14:creationId xmlns:p14="http://schemas.microsoft.com/office/powerpoint/2010/main" val="2077492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377B7711-FA50-47EB-B05F-7ECEB225CC98}" type="slidenum">
              <a:rPr lang="en-US"/>
              <a:pPr>
                <a:defRPr/>
              </a:pPr>
              <a:t>‹Nr.›</a:t>
            </a:fld>
            <a:r>
              <a:rPr lang="en-US"/>
              <a:t>/ 17</a:t>
            </a:r>
          </a:p>
        </p:txBody>
      </p:sp>
    </p:spTree>
    <p:extLst>
      <p:ext uri="{BB962C8B-B14F-4D97-AF65-F5344CB8AC3E}">
        <p14:creationId xmlns:p14="http://schemas.microsoft.com/office/powerpoint/2010/main" val="2792103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E1C6FE43-31A1-4072-AD3C-C08AE626F27C}" type="slidenum">
              <a:rPr lang="en-US"/>
              <a:pPr>
                <a:defRPr/>
              </a:pPr>
              <a:t>‹Nr.›</a:t>
            </a:fld>
            <a:r>
              <a:rPr lang="en-US"/>
              <a:t>/ 17</a:t>
            </a:r>
          </a:p>
        </p:txBody>
      </p:sp>
    </p:spTree>
    <p:extLst>
      <p:ext uri="{BB962C8B-B14F-4D97-AF65-F5344CB8AC3E}">
        <p14:creationId xmlns:p14="http://schemas.microsoft.com/office/powerpoint/2010/main" val="2577952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1217085" y="1058863"/>
            <a:ext cx="5228167"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648451" y="1058863"/>
            <a:ext cx="5230283"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5AADECBA-310A-4554-B73F-6C604306AB4D}" type="slidenum">
              <a:rPr lang="en-US"/>
              <a:pPr>
                <a:defRPr/>
              </a:pPr>
              <a:t>‹Nr.›</a:t>
            </a:fld>
            <a:r>
              <a:rPr lang="en-US"/>
              <a:t>/ 17</a:t>
            </a:r>
          </a:p>
        </p:txBody>
      </p:sp>
    </p:spTree>
    <p:extLst>
      <p:ext uri="{BB962C8B-B14F-4D97-AF65-F5344CB8AC3E}">
        <p14:creationId xmlns:p14="http://schemas.microsoft.com/office/powerpoint/2010/main" val="2101857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D776FB42-E733-49BD-91BC-A33ADD3F56E5}" type="slidenum">
              <a:rPr lang="en-US"/>
              <a:pPr>
                <a:defRPr/>
              </a:pPr>
              <a:t>‹Nr.›</a:t>
            </a:fld>
            <a:r>
              <a:rPr lang="en-US"/>
              <a:t>/ 17</a:t>
            </a:r>
          </a:p>
        </p:txBody>
      </p:sp>
    </p:spTree>
    <p:extLst>
      <p:ext uri="{BB962C8B-B14F-4D97-AF65-F5344CB8AC3E}">
        <p14:creationId xmlns:p14="http://schemas.microsoft.com/office/powerpoint/2010/main" val="2804005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EBFF1CDA-BC53-44E3-ACC0-F8F9E6B1D5BF}" type="slidenum">
              <a:rPr lang="en-US"/>
              <a:pPr>
                <a:defRPr/>
              </a:pPr>
              <a:t>‹Nr.›</a:t>
            </a:fld>
            <a:r>
              <a:rPr lang="en-US"/>
              <a:t>/ 17</a:t>
            </a:r>
          </a:p>
        </p:txBody>
      </p:sp>
    </p:spTree>
    <p:extLst>
      <p:ext uri="{BB962C8B-B14F-4D97-AF65-F5344CB8AC3E}">
        <p14:creationId xmlns:p14="http://schemas.microsoft.com/office/powerpoint/2010/main" val="4262375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34056542-7B9D-4185-B543-9189EEFF403D}" type="slidenum">
              <a:rPr lang="en-US"/>
              <a:pPr>
                <a:defRPr/>
              </a:pPr>
              <a:t>‹Nr.›</a:t>
            </a:fld>
            <a:r>
              <a:rPr lang="en-US"/>
              <a:t>/ 17</a:t>
            </a:r>
          </a:p>
        </p:txBody>
      </p:sp>
    </p:spTree>
    <p:extLst>
      <p:ext uri="{BB962C8B-B14F-4D97-AF65-F5344CB8AC3E}">
        <p14:creationId xmlns:p14="http://schemas.microsoft.com/office/powerpoint/2010/main" val="1478296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E7F9CFE0-D5AF-4639-9C23-296F59BD13DA}" type="slidenum">
              <a:rPr lang="en-US"/>
              <a:pPr>
                <a:defRPr/>
              </a:pPr>
              <a:t>‹Nr.›</a:t>
            </a:fld>
            <a:r>
              <a:rPr lang="en-US"/>
              <a:t>/ 17</a:t>
            </a:r>
          </a:p>
        </p:txBody>
      </p:sp>
    </p:spTree>
    <p:extLst>
      <p:ext uri="{BB962C8B-B14F-4D97-AF65-F5344CB8AC3E}">
        <p14:creationId xmlns:p14="http://schemas.microsoft.com/office/powerpoint/2010/main" val="1290749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ACA04F-CFC6-4382-9CEE-619A10BE8C41}"/>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507F7CA9-96EB-4925-BADE-01AD6383FFE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4068299D-4EB1-473E-8276-334EFA696504}"/>
              </a:ext>
            </a:extLst>
          </p:cNvPr>
          <p:cNvSpPr>
            <a:spLocks noGrp="1"/>
          </p:cNvSpPr>
          <p:nvPr>
            <p:ph type="dt" sz="half" idx="10"/>
          </p:nvPr>
        </p:nvSpPr>
        <p:spPr/>
        <p:txBody>
          <a:bodyPr/>
          <a:lstStyle/>
          <a:p>
            <a:fld id="{B20599F1-50E1-4DEC-A99D-102DC551721D}" type="datetimeFigureOut">
              <a:rPr lang="de-CH" smtClean="0"/>
              <a:t>05.08.2021</a:t>
            </a:fld>
            <a:endParaRPr lang="de-CH"/>
          </a:p>
        </p:txBody>
      </p:sp>
      <p:sp>
        <p:nvSpPr>
          <p:cNvPr id="5" name="Fußzeilenplatzhalter 4">
            <a:extLst>
              <a:ext uri="{FF2B5EF4-FFF2-40B4-BE49-F238E27FC236}">
                <a16:creationId xmlns:a16="http://schemas.microsoft.com/office/drawing/2014/main" id="{84FA4ADD-BDE9-4808-B276-0472EF736A8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979B095E-21AC-4FED-93E8-C2B2B48040F4}"/>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2151097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C3E71353-9E17-44F7-908F-A00F369CAA19}" type="slidenum">
              <a:rPr lang="en-US"/>
              <a:pPr>
                <a:defRPr/>
              </a:pPr>
              <a:t>‹Nr.›</a:t>
            </a:fld>
            <a:r>
              <a:rPr lang="en-US"/>
              <a:t>/ 17</a:t>
            </a:r>
          </a:p>
        </p:txBody>
      </p:sp>
    </p:spTree>
    <p:extLst>
      <p:ext uri="{BB962C8B-B14F-4D97-AF65-F5344CB8AC3E}">
        <p14:creationId xmlns:p14="http://schemas.microsoft.com/office/powerpoint/2010/main" val="2068435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F5FA57B3-3345-4088-9CE6-4811D60F7011}" type="slidenum">
              <a:rPr lang="en-US"/>
              <a:pPr>
                <a:defRPr/>
              </a:pPr>
              <a:t>‹Nr.›</a:t>
            </a:fld>
            <a:r>
              <a:rPr lang="en-US"/>
              <a:t>/ 17</a:t>
            </a:r>
          </a:p>
        </p:txBody>
      </p:sp>
    </p:spTree>
    <p:extLst>
      <p:ext uri="{BB962C8B-B14F-4D97-AF65-F5344CB8AC3E}">
        <p14:creationId xmlns:p14="http://schemas.microsoft.com/office/powerpoint/2010/main" val="3296694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220200" y="76201"/>
            <a:ext cx="2667000" cy="60928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1217085" y="76201"/>
            <a:ext cx="7799916" cy="60928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7B4C0436-2FCC-454E-BA5A-C779116752DB}" type="slidenum">
              <a:rPr lang="en-US"/>
              <a:pPr>
                <a:defRPr/>
              </a:pPr>
              <a:t>‹Nr.›</a:t>
            </a:fld>
            <a:r>
              <a:rPr lang="en-US"/>
              <a:t>/ 17</a:t>
            </a:r>
          </a:p>
        </p:txBody>
      </p:sp>
    </p:spTree>
    <p:extLst>
      <p:ext uri="{BB962C8B-B14F-4D97-AF65-F5344CB8AC3E}">
        <p14:creationId xmlns:p14="http://schemas.microsoft.com/office/powerpoint/2010/main" val="341900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1219200" y="76201"/>
            <a:ext cx="10668000" cy="669925"/>
          </a:xfrm>
        </p:spPr>
        <p:txBody>
          <a:bodyPr/>
          <a:lstStyle/>
          <a:p>
            <a:r>
              <a:rPr lang="de-DE"/>
              <a:t>Titelmasterformat durch Klicken bearbeiten</a:t>
            </a:r>
            <a:endParaRPr lang="de-CH"/>
          </a:p>
        </p:txBody>
      </p:sp>
      <p:sp>
        <p:nvSpPr>
          <p:cNvPr id="3" name="Tabellenplatzhalter 2"/>
          <p:cNvSpPr>
            <a:spLocks noGrp="1"/>
          </p:cNvSpPr>
          <p:nvPr>
            <p:ph type="tbl" idx="1"/>
          </p:nvPr>
        </p:nvSpPr>
        <p:spPr>
          <a:xfrm>
            <a:off x="1217085" y="1058863"/>
            <a:ext cx="10661649" cy="5110162"/>
          </a:xfrm>
        </p:spPr>
        <p:txBody>
          <a:bodyPr/>
          <a:lstStyle/>
          <a:p>
            <a:pPr lvl="0"/>
            <a:endParaRPr lang="de-CH" noProof="0"/>
          </a:p>
        </p:txBody>
      </p:sp>
      <p:sp>
        <p:nvSpPr>
          <p:cNvPr id="4" name="Rectangle 4"/>
          <p:cNvSpPr>
            <a:spLocks noGrp="1" noChangeArrowheads="1"/>
          </p:cNvSpPr>
          <p:nvPr>
            <p:ph type="dt" sz="half" idx="10"/>
          </p:nvPr>
        </p:nvSpPr>
        <p:spPr>
          <a:ln/>
        </p:spPr>
        <p:txBody>
          <a:bodyPr/>
          <a:lstStyle>
            <a:lvl1pPr>
              <a:defRPr/>
            </a:lvl1pPr>
          </a:lstStyle>
          <a:p>
            <a:pPr>
              <a:defRPr/>
            </a:pPr>
            <a:r>
              <a:rPr lang="en-US"/>
              <a:t>Immob-Vortrag des W.E.G.-BundesBiel</a:t>
            </a:r>
          </a:p>
          <a:p>
            <a:pPr>
              <a:defRPr/>
            </a:pPr>
            <a:r>
              <a:rPr lang="en-US"/>
              <a:t>Biel, .2005 , Folie  </a:t>
            </a:r>
            <a:fld id="{3B0B1DE5-B8BA-4432-A76F-5E0DF8C7C3E4}" type="slidenum">
              <a:rPr lang="en-US"/>
              <a:pPr>
                <a:defRPr/>
              </a:pPr>
              <a:t>‹Nr.›</a:t>
            </a:fld>
            <a:r>
              <a:rPr lang="en-US"/>
              <a:t>/ 17</a:t>
            </a:r>
          </a:p>
        </p:txBody>
      </p:sp>
    </p:spTree>
    <p:extLst>
      <p:ext uri="{BB962C8B-B14F-4D97-AF65-F5344CB8AC3E}">
        <p14:creationId xmlns:p14="http://schemas.microsoft.com/office/powerpoint/2010/main" val="2389499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Immob-Vortrag des W.E.G.-BundesBiel</a:t>
            </a:r>
          </a:p>
          <a:p>
            <a:pPr>
              <a:defRPr/>
            </a:pPr>
            <a:r>
              <a:rPr lang="en-US">
                <a:solidFill>
                  <a:srgbClr val="000000"/>
                </a:solidFill>
              </a:rPr>
              <a:t>Biel, .2005 , Folie  </a:t>
            </a:r>
            <a:fld id="{3C2E36A2-9E06-4EEF-9D9C-18465449DB96}" type="slidenum">
              <a:rPr lang="en-US">
                <a:solidFill>
                  <a:srgbClr val="000000"/>
                </a:solidFill>
              </a:rPr>
              <a:pPr>
                <a:defRPr/>
              </a:pPr>
              <a:t>‹Nr.›</a:t>
            </a:fld>
            <a:r>
              <a:rPr lang="en-US">
                <a:solidFill>
                  <a:srgbClr val="000000"/>
                </a:solidFill>
              </a:rPr>
              <a:t>/ 17</a:t>
            </a:r>
          </a:p>
        </p:txBody>
      </p:sp>
    </p:spTree>
    <p:extLst>
      <p:ext uri="{BB962C8B-B14F-4D97-AF65-F5344CB8AC3E}">
        <p14:creationId xmlns:p14="http://schemas.microsoft.com/office/powerpoint/2010/main" val="4064039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Immob-Vortrag des W.E.G.-BundesBiel</a:t>
            </a:r>
          </a:p>
          <a:p>
            <a:pPr>
              <a:defRPr/>
            </a:pPr>
            <a:r>
              <a:rPr lang="en-US">
                <a:solidFill>
                  <a:srgbClr val="000000"/>
                </a:solidFill>
              </a:rPr>
              <a:t>Biel, .2005 , Folie  </a:t>
            </a:r>
            <a:fld id="{377B7711-FA50-47EB-B05F-7ECEB225CC98}" type="slidenum">
              <a:rPr lang="en-US">
                <a:solidFill>
                  <a:srgbClr val="000000"/>
                </a:solidFill>
              </a:rPr>
              <a:pPr>
                <a:defRPr/>
              </a:pPr>
              <a:t>‹Nr.›</a:t>
            </a:fld>
            <a:r>
              <a:rPr lang="en-US">
                <a:solidFill>
                  <a:srgbClr val="000000"/>
                </a:solidFill>
              </a:rPr>
              <a:t>/ 17</a:t>
            </a:r>
          </a:p>
        </p:txBody>
      </p:sp>
    </p:spTree>
    <p:extLst>
      <p:ext uri="{BB962C8B-B14F-4D97-AF65-F5344CB8AC3E}">
        <p14:creationId xmlns:p14="http://schemas.microsoft.com/office/powerpoint/2010/main" val="35922125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Immob-Vortrag des W.E.G.-BundesBiel</a:t>
            </a:r>
          </a:p>
          <a:p>
            <a:pPr>
              <a:defRPr/>
            </a:pPr>
            <a:r>
              <a:rPr lang="en-US">
                <a:solidFill>
                  <a:srgbClr val="000000"/>
                </a:solidFill>
              </a:rPr>
              <a:t>Biel, .2005 , Folie  </a:t>
            </a:r>
            <a:fld id="{E1C6FE43-31A1-4072-AD3C-C08AE626F27C}" type="slidenum">
              <a:rPr lang="en-US">
                <a:solidFill>
                  <a:srgbClr val="000000"/>
                </a:solidFill>
              </a:rPr>
              <a:pPr>
                <a:defRPr/>
              </a:pPr>
              <a:t>‹Nr.›</a:t>
            </a:fld>
            <a:r>
              <a:rPr lang="en-US">
                <a:solidFill>
                  <a:srgbClr val="000000"/>
                </a:solidFill>
              </a:rPr>
              <a:t>/ 17</a:t>
            </a:r>
          </a:p>
        </p:txBody>
      </p:sp>
    </p:spTree>
    <p:extLst>
      <p:ext uri="{BB962C8B-B14F-4D97-AF65-F5344CB8AC3E}">
        <p14:creationId xmlns:p14="http://schemas.microsoft.com/office/powerpoint/2010/main" val="232031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1217085" y="1058863"/>
            <a:ext cx="5228167"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648451" y="1058863"/>
            <a:ext cx="5230283" cy="5110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Immob-Vortrag des W.E.G.-BundesBiel</a:t>
            </a:r>
          </a:p>
          <a:p>
            <a:pPr>
              <a:defRPr/>
            </a:pPr>
            <a:r>
              <a:rPr lang="en-US">
                <a:solidFill>
                  <a:srgbClr val="000000"/>
                </a:solidFill>
              </a:rPr>
              <a:t>Biel, .2005 , Folie  </a:t>
            </a:r>
            <a:fld id="{5AADECBA-310A-4554-B73F-6C604306AB4D}" type="slidenum">
              <a:rPr lang="en-US">
                <a:solidFill>
                  <a:srgbClr val="000000"/>
                </a:solidFill>
              </a:rPr>
              <a:pPr>
                <a:defRPr/>
              </a:pPr>
              <a:t>‹Nr.›</a:t>
            </a:fld>
            <a:r>
              <a:rPr lang="en-US">
                <a:solidFill>
                  <a:srgbClr val="000000"/>
                </a:solidFill>
              </a:rPr>
              <a:t>/ 17</a:t>
            </a:r>
          </a:p>
        </p:txBody>
      </p:sp>
    </p:spTree>
    <p:extLst>
      <p:ext uri="{BB962C8B-B14F-4D97-AF65-F5344CB8AC3E}">
        <p14:creationId xmlns:p14="http://schemas.microsoft.com/office/powerpoint/2010/main" val="362024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Immob-Vortrag des W.E.G.-BundesBiel</a:t>
            </a:r>
          </a:p>
          <a:p>
            <a:pPr>
              <a:defRPr/>
            </a:pPr>
            <a:r>
              <a:rPr lang="en-US">
                <a:solidFill>
                  <a:srgbClr val="000000"/>
                </a:solidFill>
              </a:rPr>
              <a:t>Biel, .2005 , Folie  </a:t>
            </a:r>
            <a:fld id="{D776FB42-E733-49BD-91BC-A33ADD3F56E5}" type="slidenum">
              <a:rPr lang="en-US">
                <a:solidFill>
                  <a:srgbClr val="000000"/>
                </a:solidFill>
              </a:rPr>
              <a:pPr>
                <a:defRPr/>
              </a:pPr>
              <a:t>‹Nr.›</a:t>
            </a:fld>
            <a:r>
              <a:rPr lang="en-US">
                <a:solidFill>
                  <a:srgbClr val="000000"/>
                </a:solidFill>
              </a:rPr>
              <a:t>/ 17</a:t>
            </a:r>
          </a:p>
        </p:txBody>
      </p:sp>
    </p:spTree>
    <p:extLst>
      <p:ext uri="{BB962C8B-B14F-4D97-AF65-F5344CB8AC3E}">
        <p14:creationId xmlns:p14="http://schemas.microsoft.com/office/powerpoint/2010/main" val="3878473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rPr>
              <a:t>Immob-Vortrag des W.E.G.-BundesBiel</a:t>
            </a:r>
          </a:p>
          <a:p>
            <a:pPr>
              <a:defRPr/>
            </a:pPr>
            <a:r>
              <a:rPr lang="en-US">
                <a:solidFill>
                  <a:srgbClr val="000000"/>
                </a:solidFill>
              </a:rPr>
              <a:t>Biel, .2005 , Folie  </a:t>
            </a:r>
            <a:fld id="{EBFF1CDA-BC53-44E3-ACC0-F8F9E6B1D5BF}" type="slidenum">
              <a:rPr lang="en-US">
                <a:solidFill>
                  <a:srgbClr val="000000"/>
                </a:solidFill>
              </a:rPr>
              <a:pPr>
                <a:defRPr/>
              </a:pPr>
              <a:t>‹Nr.›</a:t>
            </a:fld>
            <a:r>
              <a:rPr lang="en-US">
                <a:solidFill>
                  <a:srgbClr val="000000"/>
                </a:solidFill>
              </a:rPr>
              <a:t>/ 17</a:t>
            </a:r>
          </a:p>
        </p:txBody>
      </p:sp>
    </p:spTree>
    <p:extLst>
      <p:ext uri="{BB962C8B-B14F-4D97-AF65-F5344CB8AC3E}">
        <p14:creationId xmlns:p14="http://schemas.microsoft.com/office/powerpoint/2010/main" val="893536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C382B-2672-46F2-BE78-3935CA0AD66F}"/>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ED42A9D1-CAC6-4476-92C5-C6A8B5A460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664801A-B99A-4D4F-84EF-E91450189B3C}"/>
              </a:ext>
            </a:extLst>
          </p:cNvPr>
          <p:cNvSpPr>
            <a:spLocks noGrp="1"/>
          </p:cNvSpPr>
          <p:nvPr>
            <p:ph type="dt" sz="half" idx="10"/>
          </p:nvPr>
        </p:nvSpPr>
        <p:spPr/>
        <p:txBody>
          <a:bodyPr/>
          <a:lstStyle/>
          <a:p>
            <a:fld id="{B20599F1-50E1-4DEC-A99D-102DC551721D}" type="datetimeFigureOut">
              <a:rPr lang="de-CH" smtClean="0"/>
              <a:t>05.08.2021</a:t>
            </a:fld>
            <a:endParaRPr lang="de-CH"/>
          </a:p>
        </p:txBody>
      </p:sp>
      <p:sp>
        <p:nvSpPr>
          <p:cNvPr id="5" name="Fußzeilenplatzhalter 4">
            <a:extLst>
              <a:ext uri="{FF2B5EF4-FFF2-40B4-BE49-F238E27FC236}">
                <a16:creationId xmlns:a16="http://schemas.microsoft.com/office/drawing/2014/main" id="{7E4F355E-76B2-4DAD-892F-09B953AE7FF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446296F-9091-41D3-A4BB-A7604DEF0B71}"/>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2092963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rPr>
              <a:t>Immob-Vortrag des W.E.G.-BundesBiel</a:t>
            </a:r>
          </a:p>
          <a:p>
            <a:pPr>
              <a:defRPr/>
            </a:pPr>
            <a:r>
              <a:rPr lang="en-US">
                <a:solidFill>
                  <a:srgbClr val="000000"/>
                </a:solidFill>
              </a:rPr>
              <a:t>Biel, .2005 , Folie  </a:t>
            </a:r>
            <a:fld id="{34056542-7B9D-4185-B543-9189EEFF403D}" type="slidenum">
              <a:rPr lang="en-US">
                <a:solidFill>
                  <a:srgbClr val="000000"/>
                </a:solidFill>
              </a:rPr>
              <a:pPr>
                <a:defRPr/>
              </a:pPr>
              <a:t>‹Nr.›</a:t>
            </a:fld>
            <a:r>
              <a:rPr lang="en-US">
                <a:solidFill>
                  <a:srgbClr val="000000"/>
                </a:solidFill>
              </a:rPr>
              <a:t>/ 17</a:t>
            </a:r>
          </a:p>
        </p:txBody>
      </p:sp>
    </p:spTree>
    <p:extLst>
      <p:ext uri="{BB962C8B-B14F-4D97-AF65-F5344CB8AC3E}">
        <p14:creationId xmlns:p14="http://schemas.microsoft.com/office/powerpoint/2010/main" val="4117115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Immob-Vortrag des W.E.G.-BundesBiel</a:t>
            </a:r>
          </a:p>
          <a:p>
            <a:pPr>
              <a:defRPr/>
            </a:pPr>
            <a:r>
              <a:rPr lang="en-US">
                <a:solidFill>
                  <a:srgbClr val="000000"/>
                </a:solidFill>
              </a:rPr>
              <a:t>Biel, .2005 , Folie  </a:t>
            </a:r>
            <a:fld id="{E7F9CFE0-D5AF-4639-9C23-296F59BD13DA}" type="slidenum">
              <a:rPr lang="en-US">
                <a:solidFill>
                  <a:srgbClr val="000000"/>
                </a:solidFill>
              </a:rPr>
              <a:pPr>
                <a:defRPr/>
              </a:pPr>
              <a:t>‹Nr.›</a:t>
            </a:fld>
            <a:r>
              <a:rPr lang="en-US">
                <a:solidFill>
                  <a:srgbClr val="000000"/>
                </a:solidFill>
              </a:rPr>
              <a:t>/ 17</a:t>
            </a:r>
          </a:p>
        </p:txBody>
      </p:sp>
    </p:spTree>
    <p:extLst>
      <p:ext uri="{BB962C8B-B14F-4D97-AF65-F5344CB8AC3E}">
        <p14:creationId xmlns:p14="http://schemas.microsoft.com/office/powerpoint/2010/main" val="1004618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Immob-Vortrag des W.E.G.-BundesBiel</a:t>
            </a:r>
          </a:p>
          <a:p>
            <a:pPr>
              <a:defRPr/>
            </a:pPr>
            <a:r>
              <a:rPr lang="en-US">
                <a:solidFill>
                  <a:srgbClr val="000000"/>
                </a:solidFill>
              </a:rPr>
              <a:t>Biel, .2005 , Folie  </a:t>
            </a:r>
            <a:fld id="{C3E71353-9E17-44F7-908F-A00F369CAA19}" type="slidenum">
              <a:rPr lang="en-US">
                <a:solidFill>
                  <a:srgbClr val="000000"/>
                </a:solidFill>
              </a:rPr>
              <a:pPr>
                <a:defRPr/>
              </a:pPr>
              <a:t>‹Nr.›</a:t>
            </a:fld>
            <a:r>
              <a:rPr lang="en-US">
                <a:solidFill>
                  <a:srgbClr val="000000"/>
                </a:solidFill>
              </a:rPr>
              <a:t>/ 17</a:t>
            </a:r>
          </a:p>
        </p:txBody>
      </p:sp>
    </p:spTree>
    <p:extLst>
      <p:ext uri="{BB962C8B-B14F-4D97-AF65-F5344CB8AC3E}">
        <p14:creationId xmlns:p14="http://schemas.microsoft.com/office/powerpoint/2010/main" val="3422726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Immob-Vortrag des W.E.G.-BundesBiel</a:t>
            </a:r>
          </a:p>
          <a:p>
            <a:pPr>
              <a:defRPr/>
            </a:pPr>
            <a:r>
              <a:rPr lang="en-US">
                <a:solidFill>
                  <a:srgbClr val="000000"/>
                </a:solidFill>
              </a:rPr>
              <a:t>Biel, .2005 , Folie  </a:t>
            </a:r>
            <a:fld id="{F5FA57B3-3345-4088-9CE6-4811D60F7011}" type="slidenum">
              <a:rPr lang="en-US">
                <a:solidFill>
                  <a:srgbClr val="000000"/>
                </a:solidFill>
              </a:rPr>
              <a:pPr>
                <a:defRPr/>
              </a:pPr>
              <a:t>‹Nr.›</a:t>
            </a:fld>
            <a:r>
              <a:rPr lang="en-US">
                <a:solidFill>
                  <a:srgbClr val="000000"/>
                </a:solidFill>
              </a:rPr>
              <a:t>/ 17</a:t>
            </a:r>
          </a:p>
        </p:txBody>
      </p:sp>
    </p:spTree>
    <p:extLst>
      <p:ext uri="{BB962C8B-B14F-4D97-AF65-F5344CB8AC3E}">
        <p14:creationId xmlns:p14="http://schemas.microsoft.com/office/powerpoint/2010/main" val="384447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220200" y="76201"/>
            <a:ext cx="2667000" cy="60928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1217085" y="76201"/>
            <a:ext cx="7799916" cy="60928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Immob-Vortrag des W.E.G.-BundesBiel</a:t>
            </a:r>
          </a:p>
          <a:p>
            <a:pPr>
              <a:defRPr/>
            </a:pPr>
            <a:r>
              <a:rPr lang="en-US">
                <a:solidFill>
                  <a:srgbClr val="000000"/>
                </a:solidFill>
              </a:rPr>
              <a:t>Biel, .2005 , Folie  </a:t>
            </a:r>
            <a:fld id="{7B4C0436-2FCC-454E-BA5A-C779116752DB}" type="slidenum">
              <a:rPr lang="en-US">
                <a:solidFill>
                  <a:srgbClr val="000000"/>
                </a:solidFill>
              </a:rPr>
              <a:pPr>
                <a:defRPr/>
              </a:pPr>
              <a:t>‹Nr.›</a:t>
            </a:fld>
            <a:r>
              <a:rPr lang="en-US">
                <a:solidFill>
                  <a:srgbClr val="000000"/>
                </a:solidFill>
              </a:rPr>
              <a:t>/ 17</a:t>
            </a:r>
          </a:p>
        </p:txBody>
      </p:sp>
    </p:spTree>
    <p:extLst>
      <p:ext uri="{BB962C8B-B14F-4D97-AF65-F5344CB8AC3E}">
        <p14:creationId xmlns:p14="http://schemas.microsoft.com/office/powerpoint/2010/main" val="14626652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1219200" y="76201"/>
            <a:ext cx="10668000" cy="669925"/>
          </a:xfrm>
        </p:spPr>
        <p:txBody>
          <a:bodyPr/>
          <a:lstStyle/>
          <a:p>
            <a:r>
              <a:rPr lang="de-DE"/>
              <a:t>Titelmasterformat durch Klicken bearbeiten</a:t>
            </a:r>
            <a:endParaRPr lang="de-CH"/>
          </a:p>
        </p:txBody>
      </p:sp>
      <p:sp>
        <p:nvSpPr>
          <p:cNvPr id="3" name="Tabellenplatzhalter 2"/>
          <p:cNvSpPr>
            <a:spLocks noGrp="1"/>
          </p:cNvSpPr>
          <p:nvPr>
            <p:ph type="tbl" idx="1"/>
          </p:nvPr>
        </p:nvSpPr>
        <p:spPr>
          <a:xfrm>
            <a:off x="1217085" y="1058863"/>
            <a:ext cx="10661649" cy="5110162"/>
          </a:xfrm>
        </p:spPr>
        <p:txBody>
          <a:bodyPr/>
          <a:lstStyle/>
          <a:p>
            <a:pPr lvl="0"/>
            <a:endParaRPr lang="de-CH" noProof="0"/>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Immob-Vortrag des W.E.G.-BundesBiel</a:t>
            </a:r>
          </a:p>
          <a:p>
            <a:pPr>
              <a:defRPr/>
            </a:pPr>
            <a:r>
              <a:rPr lang="en-US">
                <a:solidFill>
                  <a:srgbClr val="000000"/>
                </a:solidFill>
              </a:rPr>
              <a:t>Biel, .2005 , Folie  </a:t>
            </a:r>
            <a:fld id="{3B0B1DE5-B8BA-4432-A76F-5E0DF8C7C3E4}" type="slidenum">
              <a:rPr lang="en-US">
                <a:solidFill>
                  <a:srgbClr val="000000"/>
                </a:solidFill>
              </a:rPr>
              <a:pPr>
                <a:defRPr/>
              </a:pPr>
              <a:t>‹Nr.›</a:t>
            </a:fld>
            <a:r>
              <a:rPr lang="en-US">
                <a:solidFill>
                  <a:srgbClr val="000000"/>
                </a:solidFill>
              </a:rPr>
              <a:t>/ 17</a:t>
            </a:r>
          </a:p>
        </p:txBody>
      </p:sp>
    </p:spTree>
    <p:extLst>
      <p:ext uri="{BB962C8B-B14F-4D97-AF65-F5344CB8AC3E}">
        <p14:creationId xmlns:p14="http://schemas.microsoft.com/office/powerpoint/2010/main" val="4040387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0FE9D2-80F7-4CCB-8E0B-F4F5C41C7A9C}"/>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8ABCD497-3823-4E66-B088-FEDC9885EF3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9570E9B3-1695-4E61-A29E-924D27089EDD}"/>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71E081FE-4B0A-41AB-AEEA-0D6D48D05C37}"/>
              </a:ext>
            </a:extLst>
          </p:cNvPr>
          <p:cNvSpPr>
            <a:spLocks noGrp="1"/>
          </p:cNvSpPr>
          <p:nvPr>
            <p:ph type="dt" sz="half" idx="10"/>
          </p:nvPr>
        </p:nvSpPr>
        <p:spPr/>
        <p:txBody>
          <a:bodyPr/>
          <a:lstStyle/>
          <a:p>
            <a:fld id="{B20599F1-50E1-4DEC-A99D-102DC551721D}" type="datetimeFigureOut">
              <a:rPr lang="de-CH" smtClean="0"/>
              <a:t>05.08.2021</a:t>
            </a:fld>
            <a:endParaRPr lang="de-CH"/>
          </a:p>
        </p:txBody>
      </p:sp>
      <p:sp>
        <p:nvSpPr>
          <p:cNvPr id="6" name="Fußzeilenplatzhalter 5">
            <a:extLst>
              <a:ext uri="{FF2B5EF4-FFF2-40B4-BE49-F238E27FC236}">
                <a16:creationId xmlns:a16="http://schemas.microsoft.com/office/drawing/2014/main" id="{C3197D91-EC05-4C66-851F-54BD822B8586}"/>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9CD6D58C-F8CE-4707-879C-3B742635DA65}"/>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45320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70B6C-07E8-4A00-8A88-6E9BD735117B}"/>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C5B13001-E80E-4DD6-B14B-038EB59D46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C9214D7-4A32-4FD4-9F20-66089BAB13D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951A53FF-929B-4D9E-A4A7-1B48DDF2FC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9DFE935-F889-4A7D-9EA0-2DC9DE677E4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2E1DBD81-7D31-42F5-994F-5A20B2EFD166}"/>
              </a:ext>
            </a:extLst>
          </p:cNvPr>
          <p:cNvSpPr>
            <a:spLocks noGrp="1"/>
          </p:cNvSpPr>
          <p:nvPr>
            <p:ph type="dt" sz="half" idx="10"/>
          </p:nvPr>
        </p:nvSpPr>
        <p:spPr/>
        <p:txBody>
          <a:bodyPr/>
          <a:lstStyle/>
          <a:p>
            <a:fld id="{B20599F1-50E1-4DEC-A99D-102DC551721D}" type="datetimeFigureOut">
              <a:rPr lang="de-CH" smtClean="0"/>
              <a:t>05.08.2021</a:t>
            </a:fld>
            <a:endParaRPr lang="de-CH"/>
          </a:p>
        </p:txBody>
      </p:sp>
      <p:sp>
        <p:nvSpPr>
          <p:cNvPr id="8" name="Fußzeilenplatzhalter 7">
            <a:extLst>
              <a:ext uri="{FF2B5EF4-FFF2-40B4-BE49-F238E27FC236}">
                <a16:creationId xmlns:a16="http://schemas.microsoft.com/office/drawing/2014/main" id="{0C8A844B-56F8-4F8F-A255-5DE0B15874CB}"/>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555BDC9A-62C9-4D3B-8275-DA3B05E7D502}"/>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260189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1FDFEC-985C-4D64-AE2D-E579CDF15285}"/>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41603983-BA18-4C28-85A4-2A554B25B5FF}"/>
              </a:ext>
            </a:extLst>
          </p:cNvPr>
          <p:cNvSpPr>
            <a:spLocks noGrp="1"/>
          </p:cNvSpPr>
          <p:nvPr>
            <p:ph type="dt" sz="half" idx="10"/>
          </p:nvPr>
        </p:nvSpPr>
        <p:spPr/>
        <p:txBody>
          <a:bodyPr/>
          <a:lstStyle/>
          <a:p>
            <a:fld id="{B20599F1-50E1-4DEC-A99D-102DC551721D}" type="datetimeFigureOut">
              <a:rPr lang="de-CH" smtClean="0"/>
              <a:t>05.08.2021</a:t>
            </a:fld>
            <a:endParaRPr lang="de-CH"/>
          </a:p>
        </p:txBody>
      </p:sp>
      <p:sp>
        <p:nvSpPr>
          <p:cNvPr id="4" name="Fußzeilenplatzhalter 3">
            <a:extLst>
              <a:ext uri="{FF2B5EF4-FFF2-40B4-BE49-F238E27FC236}">
                <a16:creationId xmlns:a16="http://schemas.microsoft.com/office/drawing/2014/main" id="{A4014994-0F40-4A72-BE9D-D1BC0FDE59E0}"/>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1CB94077-CA48-459A-83A5-C343E058A274}"/>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137796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AF14ACB-F45D-49DD-84D3-0653DDB0DAF0}"/>
              </a:ext>
            </a:extLst>
          </p:cNvPr>
          <p:cNvSpPr>
            <a:spLocks noGrp="1"/>
          </p:cNvSpPr>
          <p:nvPr>
            <p:ph type="dt" sz="half" idx="10"/>
          </p:nvPr>
        </p:nvSpPr>
        <p:spPr/>
        <p:txBody>
          <a:bodyPr/>
          <a:lstStyle/>
          <a:p>
            <a:fld id="{B20599F1-50E1-4DEC-A99D-102DC551721D}" type="datetimeFigureOut">
              <a:rPr lang="de-CH" smtClean="0"/>
              <a:t>05.08.2021</a:t>
            </a:fld>
            <a:endParaRPr lang="de-CH"/>
          </a:p>
        </p:txBody>
      </p:sp>
      <p:sp>
        <p:nvSpPr>
          <p:cNvPr id="3" name="Fußzeilenplatzhalter 2">
            <a:extLst>
              <a:ext uri="{FF2B5EF4-FFF2-40B4-BE49-F238E27FC236}">
                <a16:creationId xmlns:a16="http://schemas.microsoft.com/office/drawing/2014/main" id="{E9BF248B-9FBE-4D74-8F13-E6E76BCC7E26}"/>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41469658-74C8-46BD-83AA-0CC85C278D23}"/>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1217268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40833E-A676-446B-8168-CD236C4AF7D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F21464B9-7A22-45E4-A4F7-8789EB2B7E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3967658A-F03B-47B6-8F7A-971573C020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D3EE5C5-493C-4AA0-884D-4989CD5F399F}"/>
              </a:ext>
            </a:extLst>
          </p:cNvPr>
          <p:cNvSpPr>
            <a:spLocks noGrp="1"/>
          </p:cNvSpPr>
          <p:nvPr>
            <p:ph type="dt" sz="half" idx="10"/>
          </p:nvPr>
        </p:nvSpPr>
        <p:spPr/>
        <p:txBody>
          <a:bodyPr/>
          <a:lstStyle/>
          <a:p>
            <a:fld id="{B20599F1-50E1-4DEC-A99D-102DC551721D}" type="datetimeFigureOut">
              <a:rPr lang="de-CH" smtClean="0"/>
              <a:t>05.08.2021</a:t>
            </a:fld>
            <a:endParaRPr lang="de-CH"/>
          </a:p>
        </p:txBody>
      </p:sp>
      <p:sp>
        <p:nvSpPr>
          <p:cNvPr id="6" name="Fußzeilenplatzhalter 5">
            <a:extLst>
              <a:ext uri="{FF2B5EF4-FFF2-40B4-BE49-F238E27FC236}">
                <a16:creationId xmlns:a16="http://schemas.microsoft.com/office/drawing/2014/main" id="{98525DD3-1A5B-4C79-9475-529A7349A2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48B83FA-340A-4A68-9EB6-442D3FB7C853}"/>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2108255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BB76A3-B445-4933-A9D9-2E1F81FFD56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537C8E11-B50D-4D4D-9C30-3801F19041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FBC47125-8E4A-4298-8A10-B54AB56D7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074270F-DB98-43E7-BFE9-D5ECAE13DB87}"/>
              </a:ext>
            </a:extLst>
          </p:cNvPr>
          <p:cNvSpPr>
            <a:spLocks noGrp="1"/>
          </p:cNvSpPr>
          <p:nvPr>
            <p:ph type="dt" sz="half" idx="10"/>
          </p:nvPr>
        </p:nvSpPr>
        <p:spPr/>
        <p:txBody>
          <a:bodyPr/>
          <a:lstStyle/>
          <a:p>
            <a:fld id="{B20599F1-50E1-4DEC-A99D-102DC551721D}" type="datetimeFigureOut">
              <a:rPr lang="de-CH" smtClean="0"/>
              <a:t>05.08.2021</a:t>
            </a:fld>
            <a:endParaRPr lang="de-CH"/>
          </a:p>
        </p:txBody>
      </p:sp>
      <p:sp>
        <p:nvSpPr>
          <p:cNvPr id="6" name="Fußzeilenplatzhalter 5">
            <a:extLst>
              <a:ext uri="{FF2B5EF4-FFF2-40B4-BE49-F238E27FC236}">
                <a16:creationId xmlns:a16="http://schemas.microsoft.com/office/drawing/2014/main" id="{3E6CDE27-7C80-4267-B838-F49ECE6B77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1CEAC22-99FD-4144-8092-21C871093668}"/>
              </a:ext>
            </a:extLst>
          </p:cNvPr>
          <p:cNvSpPr>
            <a:spLocks noGrp="1"/>
          </p:cNvSpPr>
          <p:nvPr>
            <p:ph type="sldNum" sz="quarter" idx="12"/>
          </p:nvPr>
        </p:nvSpPr>
        <p:spPr/>
        <p:txBody>
          <a:bodyPr/>
          <a:lstStyle/>
          <a:p>
            <a:fld id="{83E8D3DF-1FD2-43FA-B579-396D926573AC}" type="slidenum">
              <a:rPr lang="de-CH" smtClean="0"/>
              <a:t>‹Nr.›</a:t>
            </a:fld>
            <a:endParaRPr lang="de-CH"/>
          </a:p>
        </p:txBody>
      </p:sp>
    </p:spTree>
    <p:extLst>
      <p:ext uri="{BB962C8B-B14F-4D97-AF65-F5344CB8AC3E}">
        <p14:creationId xmlns:p14="http://schemas.microsoft.com/office/powerpoint/2010/main" val="3867704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6387296-9514-41E8-88E9-89BBEE6059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B0EEACFF-73BF-4C74-BBE8-C9E343C85B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B9541CFC-B2E6-412A-90DF-6C34BFD9AF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599F1-50E1-4DEC-A99D-102DC551721D}" type="datetimeFigureOut">
              <a:rPr lang="de-CH" smtClean="0"/>
              <a:t>05.08.2021</a:t>
            </a:fld>
            <a:endParaRPr lang="de-CH"/>
          </a:p>
        </p:txBody>
      </p:sp>
      <p:sp>
        <p:nvSpPr>
          <p:cNvPr id="5" name="Fußzeilenplatzhalter 4">
            <a:extLst>
              <a:ext uri="{FF2B5EF4-FFF2-40B4-BE49-F238E27FC236}">
                <a16:creationId xmlns:a16="http://schemas.microsoft.com/office/drawing/2014/main" id="{EAFCAF7C-857E-43A4-848F-66FE2FBD65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15F62AF2-220C-4F85-9BB7-07D23EC4A1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8D3DF-1FD2-43FA-B579-396D926573AC}" type="slidenum">
              <a:rPr lang="de-CH" smtClean="0"/>
              <a:t>‹Nr.›</a:t>
            </a:fld>
            <a:endParaRPr lang="de-CH"/>
          </a:p>
        </p:txBody>
      </p:sp>
    </p:spTree>
    <p:extLst>
      <p:ext uri="{BB962C8B-B14F-4D97-AF65-F5344CB8AC3E}">
        <p14:creationId xmlns:p14="http://schemas.microsoft.com/office/powerpoint/2010/main" val="1587303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6"/>
          <p:cNvSpPr>
            <a:spLocks noChangeArrowheads="1"/>
          </p:cNvSpPr>
          <p:nvPr/>
        </p:nvSpPr>
        <p:spPr bwMode="auto">
          <a:xfrm>
            <a:off x="0" y="6421438"/>
            <a:ext cx="12192000" cy="436562"/>
          </a:xfrm>
          <a:prstGeom prst="rect">
            <a:avLst/>
          </a:prstGeom>
          <a:solidFill>
            <a:srgbClr val="E9E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hangingPunct="0">
              <a:defRPr/>
            </a:pPr>
            <a:endParaRPr lang="de-CH" altLang="de-DE" sz="2800">
              <a:cs typeface="+mn-cs"/>
            </a:endParaRPr>
          </a:p>
        </p:txBody>
      </p:sp>
      <p:sp>
        <p:nvSpPr>
          <p:cNvPr id="2" name="Rectangle 2"/>
          <p:cNvSpPr>
            <a:spLocks noGrp="1" noChangeArrowheads="1"/>
          </p:cNvSpPr>
          <p:nvPr>
            <p:ph type="title"/>
          </p:nvPr>
        </p:nvSpPr>
        <p:spPr bwMode="auto">
          <a:xfrm>
            <a:off x="1219200" y="76201"/>
            <a:ext cx="10668000" cy="669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Hier klicken, um Master-Titelformat zu</a:t>
            </a:r>
          </a:p>
        </p:txBody>
      </p:sp>
      <p:sp>
        <p:nvSpPr>
          <p:cNvPr id="1028" name="Rectangle 4"/>
          <p:cNvSpPr>
            <a:spLocks noGrp="1" noChangeArrowheads="1"/>
          </p:cNvSpPr>
          <p:nvPr>
            <p:ph type="dt" sz="half" idx="2"/>
          </p:nvPr>
        </p:nvSpPr>
        <p:spPr bwMode="auto">
          <a:xfrm>
            <a:off x="1219200" y="6464300"/>
            <a:ext cx="3439584" cy="304800"/>
          </a:xfrm>
          <a:prstGeom prst="rect">
            <a:avLst/>
          </a:prstGeom>
          <a:noFill/>
          <a:ln w="9525">
            <a:noFill/>
            <a:miter lim="800000"/>
            <a:headEnd/>
            <a:tailEnd/>
          </a:ln>
          <a:effectLst/>
        </p:spPr>
        <p:txBody>
          <a:bodyPr vert="horz" wrap="none" lIns="91440" tIns="0" rIns="91440" bIns="0" numCol="1" anchor="t" anchorCtr="0" compatLnSpc="1">
            <a:prstTxWarp prst="textNoShape">
              <a:avLst/>
            </a:prstTxWarp>
          </a:bodyPr>
          <a:lstStyle>
            <a:lvl1pPr algn="l" eaLnBrk="0" hangingPunct="0">
              <a:defRPr sz="900">
                <a:latin typeface="+mn-lt"/>
                <a:cs typeface="+mn-cs"/>
              </a:defRPr>
            </a:lvl1pPr>
          </a:lstStyle>
          <a:p>
            <a:pPr>
              <a:defRPr/>
            </a:pPr>
            <a:r>
              <a:rPr lang="en-US"/>
              <a:t>Immob-Vortrag des W.E.G.-BundesBiel</a:t>
            </a:r>
          </a:p>
          <a:p>
            <a:pPr>
              <a:defRPr/>
            </a:pPr>
            <a:r>
              <a:rPr lang="en-US"/>
              <a:t>Biel, .2005 , Folie  </a:t>
            </a:r>
            <a:fld id="{5ED3F58F-ECB6-48BA-863D-8736C18EE4F3}" type="slidenum">
              <a:rPr lang="en-US"/>
              <a:pPr>
                <a:defRPr/>
              </a:pPr>
              <a:t>‹Nr.›</a:t>
            </a:fld>
            <a:r>
              <a:rPr lang="en-US"/>
              <a:t>/ 17</a:t>
            </a:r>
          </a:p>
        </p:txBody>
      </p:sp>
      <p:pic>
        <p:nvPicPr>
          <p:cNvPr id="1029" name="Picture 16" descr="Weg-logo"/>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0" y="6491288"/>
            <a:ext cx="12192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7"/>
          <p:cNvSpPr>
            <a:spLocks noChangeArrowheads="1"/>
          </p:cNvSpPr>
          <p:nvPr/>
        </p:nvSpPr>
        <p:spPr bwMode="auto">
          <a:xfrm>
            <a:off x="1" y="1"/>
            <a:ext cx="785284" cy="6410325"/>
          </a:xfrm>
          <a:prstGeom prst="rect">
            <a:avLst/>
          </a:prstGeom>
          <a:gradFill rotWithShape="0">
            <a:gsLst>
              <a:gs pos="0">
                <a:srgbClr val="CC99FF"/>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hangingPunct="0">
              <a:defRPr/>
            </a:pPr>
            <a:endParaRPr lang="de-CH" altLang="de-DE" sz="2800">
              <a:cs typeface="+mn-cs"/>
            </a:endParaRPr>
          </a:p>
        </p:txBody>
      </p:sp>
      <p:sp>
        <p:nvSpPr>
          <p:cNvPr id="1031" name="Rectangle 18"/>
          <p:cNvSpPr>
            <a:spLocks noChangeArrowheads="1"/>
          </p:cNvSpPr>
          <p:nvPr/>
        </p:nvSpPr>
        <p:spPr bwMode="auto">
          <a:xfrm>
            <a:off x="203200" y="741363"/>
            <a:ext cx="11988800" cy="3651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hangingPunct="0">
              <a:defRPr/>
            </a:pPr>
            <a:endParaRPr lang="de-CH" altLang="de-DE" sz="2800">
              <a:cs typeface="+mn-cs"/>
            </a:endParaRPr>
          </a:p>
        </p:txBody>
      </p:sp>
      <p:sp>
        <p:nvSpPr>
          <p:cNvPr id="1032" name="Rectangle 30"/>
          <p:cNvSpPr>
            <a:spLocks noGrp="1" noChangeArrowheads="1"/>
          </p:cNvSpPr>
          <p:nvPr>
            <p:ph type="body" idx="1"/>
          </p:nvPr>
        </p:nvSpPr>
        <p:spPr bwMode="auto">
          <a:xfrm>
            <a:off x="1217085" y="1058863"/>
            <a:ext cx="10661649"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Tree>
    <p:extLst>
      <p:ext uri="{BB962C8B-B14F-4D97-AF65-F5344CB8AC3E}">
        <p14:creationId xmlns:p14="http://schemas.microsoft.com/office/powerpoint/2010/main" val="1777787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hf sldNum="0" hdr="0" ftr="0"/>
  <p:txStyles>
    <p:titleStyle>
      <a:lvl1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FF4545"/>
        </a:buClr>
        <a:buFont typeface="Wingdings" pitchFamily="2" charset="2"/>
        <a:buChar char="è"/>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Â"/>
        <a:defRPr>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n"/>
        <a:defRPr sz="1600" b="1">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6"/>
          <p:cNvSpPr>
            <a:spLocks noChangeArrowheads="1"/>
          </p:cNvSpPr>
          <p:nvPr/>
        </p:nvSpPr>
        <p:spPr bwMode="auto">
          <a:xfrm>
            <a:off x="0" y="6421438"/>
            <a:ext cx="12192000" cy="436562"/>
          </a:xfrm>
          <a:prstGeom prst="rect">
            <a:avLst/>
          </a:prstGeom>
          <a:solidFill>
            <a:srgbClr val="E9E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fontAlgn="base" hangingPunct="0">
              <a:spcBef>
                <a:spcPct val="0"/>
              </a:spcBef>
              <a:spcAft>
                <a:spcPct val="0"/>
              </a:spcAft>
              <a:defRPr/>
            </a:pPr>
            <a:endParaRPr lang="de-CH" altLang="de-DE" sz="2800">
              <a:solidFill>
                <a:srgbClr val="000000"/>
              </a:solidFill>
              <a:cs typeface="Arial" charset="0"/>
            </a:endParaRPr>
          </a:p>
        </p:txBody>
      </p:sp>
      <p:sp>
        <p:nvSpPr>
          <p:cNvPr id="2" name="Rectangle 2"/>
          <p:cNvSpPr>
            <a:spLocks noGrp="1" noChangeArrowheads="1"/>
          </p:cNvSpPr>
          <p:nvPr>
            <p:ph type="title"/>
          </p:nvPr>
        </p:nvSpPr>
        <p:spPr bwMode="auto">
          <a:xfrm>
            <a:off x="1219200" y="76201"/>
            <a:ext cx="10668000" cy="669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Hier klicken, um Master-Titelformat zu</a:t>
            </a:r>
          </a:p>
        </p:txBody>
      </p:sp>
      <p:sp>
        <p:nvSpPr>
          <p:cNvPr id="1028" name="Rectangle 4"/>
          <p:cNvSpPr>
            <a:spLocks noGrp="1" noChangeArrowheads="1"/>
          </p:cNvSpPr>
          <p:nvPr>
            <p:ph type="dt" sz="half" idx="2"/>
          </p:nvPr>
        </p:nvSpPr>
        <p:spPr bwMode="auto">
          <a:xfrm>
            <a:off x="1219200" y="6464300"/>
            <a:ext cx="3439584" cy="304800"/>
          </a:xfrm>
          <a:prstGeom prst="rect">
            <a:avLst/>
          </a:prstGeom>
          <a:noFill/>
          <a:ln w="9525">
            <a:noFill/>
            <a:miter lim="800000"/>
            <a:headEnd/>
            <a:tailEnd/>
          </a:ln>
          <a:effectLst/>
        </p:spPr>
        <p:txBody>
          <a:bodyPr vert="horz" wrap="none" lIns="91440" tIns="0" rIns="91440" bIns="0" numCol="1" anchor="t" anchorCtr="0" compatLnSpc="1">
            <a:prstTxWarp prst="textNoShape">
              <a:avLst/>
            </a:prstTxWarp>
          </a:bodyPr>
          <a:lstStyle>
            <a:lvl1pPr algn="l" eaLnBrk="0" hangingPunct="0">
              <a:defRPr sz="900">
                <a:latin typeface="+mn-lt"/>
                <a:cs typeface="+mn-cs"/>
              </a:defRPr>
            </a:lvl1pPr>
          </a:lstStyle>
          <a:p>
            <a:pPr fontAlgn="base">
              <a:spcBef>
                <a:spcPct val="0"/>
              </a:spcBef>
              <a:spcAft>
                <a:spcPct val="0"/>
              </a:spcAft>
              <a:defRPr/>
            </a:pPr>
            <a:r>
              <a:rPr lang="en-US">
                <a:solidFill>
                  <a:srgbClr val="000000"/>
                </a:solidFill>
              </a:rPr>
              <a:t>Immob-Vortrag des W.E.G.-BundesBiel</a:t>
            </a:r>
          </a:p>
          <a:p>
            <a:pPr fontAlgn="base">
              <a:spcBef>
                <a:spcPct val="0"/>
              </a:spcBef>
              <a:spcAft>
                <a:spcPct val="0"/>
              </a:spcAft>
              <a:defRPr/>
            </a:pPr>
            <a:r>
              <a:rPr lang="en-US">
                <a:solidFill>
                  <a:srgbClr val="000000"/>
                </a:solidFill>
              </a:rPr>
              <a:t>Biel, .2005 , Folie  </a:t>
            </a:r>
            <a:fld id="{5ED3F58F-ECB6-48BA-863D-8736C18EE4F3}" type="slidenum">
              <a:rPr lang="en-US">
                <a:solidFill>
                  <a:srgbClr val="000000"/>
                </a:solidFill>
              </a:rPr>
              <a:pPr fontAlgn="base">
                <a:spcBef>
                  <a:spcPct val="0"/>
                </a:spcBef>
                <a:spcAft>
                  <a:spcPct val="0"/>
                </a:spcAft>
                <a:defRPr/>
              </a:pPr>
              <a:t>‹Nr.›</a:t>
            </a:fld>
            <a:r>
              <a:rPr lang="en-US">
                <a:solidFill>
                  <a:srgbClr val="000000"/>
                </a:solidFill>
              </a:rPr>
              <a:t>/ 17</a:t>
            </a:r>
          </a:p>
        </p:txBody>
      </p:sp>
      <p:pic>
        <p:nvPicPr>
          <p:cNvPr id="1029" name="Picture 16" descr="Weg-logo"/>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0" y="6491288"/>
            <a:ext cx="12192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7"/>
          <p:cNvSpPr>
            <a:spLocks noChangeArrowheads="1"/>
          </p:cNvSpPr>
          <p:nvPr/>
        </p:nvSpPr>
        <p:spPr bwMode="auto">
          <a:xfrm>
            <a:off x="1" y="1"/>
            <a:ext cx="785284" cy="6410325"/>
          </a:xfrm>
          <a:prstGeom prst="rect">
            <a:avLst/>
          </a:prstGeom>
          <a:gradFill rotWithShape="0">
            <a:gsLst>
              <a:gs pos="0">
                <a:srgbClr val="CC99FF"/>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fontAlgn="base" hangingPunct="0">
              <a:spcBef>
                <a:spcPct val="0"/>
              </a:spcBef>
              <a:spcAft>
                <a:spcPct val="0"/>
              </a:spcAft>
              <a:defRPr/>
            </a:pPr>
            <a:endParaRPr lang="de-CH" altLang="de-DE" sz="2800">
              <a:solidFill>
                <a:srgbClr val="000000"/>
              </a:solidFill>
              <a:cs typeface="Arial" charset="0"/>
            </a:endParaRPr>
          </a:p>
        </p:txBody>
      </p:sp>
      <p:sp>
        <p:nvSpPr>
          <p:cNvPr id="1031" name="Rectangle 18"/>
          <p:cNvSpPr>
            <a:spLocks noChangeArrowheads="1"/>
          </p:cNvSpPr>
          <p:nvPr/>
        </p:nvSpPr>
        <p:spPr bwMode="auto">
          <a:xfrm>
            <a:off x="203200" y="741363"/>
            <a:ext cx="11988800" cy="3651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ctr" eaLnBrk="0" fontAlgn="base" hangingPunct="0">
              <a:spcBef>
                <a:spcPct val="0"/>
              </a:spcBef>
              <a:spcAft>
                <a:spcPct val="0"/>
              </a:spcAft>
              <a:defRPr/>
            </a:pPr>
            <a:endParaRPr lang="de-CH" altLang="de-DE" sz="2800">
              <a:solidFill>
                <a:srgbClr val="000000"/>
              </a:solidFill>
              <a:cs typeface="Arial" charset="0"/>
            </a:endParaRPr>
          </a:p>
        </p:txBody>
      </p:sp>
      <p:sp>
        <p:nvSpPr>
          <p:cNvPr id="1032" name="Rectangle 30"/>
          <p:cNvSpPr>
            <a:spLocks noGrp="1" noChangeArrowheads="1"/>
          </p:cNvSpPr>
          <p:nvPr>
            <p:ph type="body" idx="1"/>
          </p:nvPr>
        </p:nvSpPr>
        <p:spPr bwMode="auto">
          <a:xfrm>
            <a:off x="1217085" y="1058863"/>
            <a:ext cx="10661649"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Tree>
    <p:extLst>
      <p:ext uri="{BB962C8B-B14F-4D97-AF65-F5344CB8AC3E}">
        <p14:creationId xmlns:p14="http://schemas.microsoft.com/office/powerpoint/2010/main" val="373367578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hf sldNum="0" hdr="0" ftr="0"/>
  <p:txStyles>
    <p:titleStyle>
      <a:lvl1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2800" b="1" i="1">
          <a:solidFill>
            <a:schemeClr val="tx1"/>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FF4545"/>
        </a:buClr>
        <a:buFont typeface="Wingdings" pitchFamily="2" charset="2"/>
        <a:buChar char="è"/>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Â"/>
        <a:defRPr>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n"/>
        <a:defRPr sz="1600" b="1">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google.com/search?q=allan+kardec+geboren&amp;stick=H4sIAAAAAAAAAOPgE-LUz9U3MDQzT07SEstOttIvSM0vyEkFUkXF-XlWSflFeYtYRRJzchLzFLITi1JSkxXSU4GiqXkA-LW_0TwAAAA&amp;sa=X&amp;ved=2ahUKEwiWkPXX67ThAhUSuIsKHWvxDJsQ6BMoADAfegQIDhAG" TargetMode="External"/><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hyperlink" Target="https://www.google.com/search?q=Paris&amp;stick=H4sIAAAAAAAAAOPgE-LUz9U3MDQzT05S4gAxTQtLsrTks5Ot9AtS8wtyUvVTUpNTE4tTU-ILUouK8_OsUjJTUxaxsgYkFmUWAwCCa4wkQAAAAA&amp;sa=X&amp;ved=2ahUKEwiWkPXX67ThAhUSuIsKHWvxDJsQmxMoATAgegQIDhAL" TargetMode="External"/><Relationship Id="rId5" Type="http://schemas.openxmlformats.org/officeDocument/2006/relationships/hyperlink" Target="https://www.google.com/search?q=allan+kardec+gestorben&amp;stick=H4sIAAAAAAAAAOPgE-LUz9U3MDQzT07Sks9OttIvSM0vyEnVT0lNTk0sTk2JL0gtKs7Ps0rJTE1ZxCqWmJOTmKeQnVgElFdITy0uyS9KSs0DAOZClKxHAAAA&amp;sa=X&amp;ved=2ahUKEwiWkPXX67ThAhUSuIsKHWvxDJsQ6BMoADAgegQIDhAK" TargetMode="External"/><Relationship Id="rId4" Type="http://schemas.openxmlformats.org/officeDocument/2006/relationships/hyperlink" Target="https://www.google.com/search?q=Lyon&amp;stick=H4sIAAAAAAAAAOPgE-LUz9U3MDQzT05S4gAxUwqK0rXEspOt9AtS8wtyUoFUUXF-nlVSflHeIlYWn8r8PADNgNqRNgAAAA&amp;sa=X&amp;ved=2ahUKEwiWkPXX67ThAhUSuIsKHWvxDJsQmxMoATAfegQIDhA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png"/><Relationship Id="rId1" Type="http://schemas.openxmlformats.org/officeDocument/2006/relationships/slideLayout" Target="../slideLayouts/slideLayout25.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image" Target="../media/image34.png"/><Relationship Id="rId5" Type="http://schemas.openxmlformats.org/officeDocument/2006/relationships/image" Target="../media/image31.jp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oleObject" Target="../embeddings/oleObject1.bin"/><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png"/><Relationship Id="rId1" Type="http://schemas.openxmlformats.org/officeDocument/2006/relationships/slideLayout" Target="../slideLayouts/slideLayout25.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25.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25.xml"/><Relationship Id="rId4" Type="http://schemas.openxmlformats.org/officeDocument/2006/relationships/hyperlink" Target="http://www.euroweg.ne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www.booklooker.de/B%C3%BCcher/Angebote/autor=Bondarew,+Gennadij" TargetMode="External"/><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EFA5BADD-5525-42CB-87CD-0195934E7274}"/>
              </a:ext>
            </a:extLst>
          </p:cNvPr>
          <p:cNvSpPr/>
          <p:nvPr/>
        </p:nvSpPr>
        <p:spPr>
          <a:xfrm>
            <a:off x="4270158" y="4924843"/>
            <a:ext cx="3844031" cy="1500326"/>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Ellipse 3">
            <a:extLst>
              <a:ext uri="{FF2B5EF4-FFF2-40B4-BE49-F238E27FC236}">
                <a16:creationId xmlns:a16="http://schemas.microsoft.com/office/drawing/2014/main" id="{93E2B221-FFC0-4EA7-9181-48778D630D09}"/>
              </a:ext>
            </a:extLst>
          </p:cNvPr>
          <p:cNvSpPr/>
          <p:nvPr/>
        </p:nvSpPr>
        <p:spPr>
          <a:xfrm>
            <a:off x="560773" y="1344307"/>
            <a:ext cx="11070454" cy="339127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8287C1A6-8CEC-4977-95D7-A6666F8530FB}"/>
              </a:ext>
            </a:extLst>
          </p:cNvPr>
          <p:cNvSpPr>
            <a:spLocks noGrp="1"/>
          </p:cNvSpPr>
          <p:nvPr>
            <p:ph type="ctrTitle"/>
          </p:nvPr>
        </p:nvSpPr>
        <p:spPr>
          <a:xfrm>
            <a:off x="1524000" y="2116664"/>
            <a:ext cx="9144000" cy="2387600"/>
          </a:xfrm>
        </p:spPr>
        <p:txBody>
          <a:bodyPr>
            <a:normAutofit fontScale="90000"/>
          </a:bodyPr>
          <a:lstStyle/>
          <a:p>
            <a:r>
              <a:rPr lang="de-CH" b="1" dirty="0">
                <a:solidFill>
                  <a:srgbClr val="CC00CC"/>
                </a:solidFill>
              </a:rPr>
              <a:t>Der geistig-spirituelle Hintergrund </a:t>
            </a:r>
            <a:br>
              <a:rPr lang="de-CH" b="1" dirty="0">
                <a:solidFill>
                  <a:srgbClr val="CC00CC"/>
                </a:solidFill>
              </a:rPr>
            </a:br>
            <a:r>
              <a:rPr lang="de-CH" b="1" dirty="0">
                <a:solidFill>
                  <a:srgbClr val="CC00CC"/>
                </a:solidFill>
              </a:rPr>
              <a:t>der </a:t>
            </a:r>
            <a:r>
              <a:rPr lang="de-CH" b="1" dirty="0" err="1">
                <a:solidFill>
                  <a:srgbClr val="CC00CC"/>
                </a:solidFill>
              </a:rPr>
              <a:t>HuMan</a:t>
            </a:r>
            <a:r>
              <a:rPr lang="de-CH" b="1" dirty="0">
                <a:solidFill>
                  <a:srgbClr val="CC00CC"/>
                </a:solidFill>
              </a:rPr>
              <a:t>-Wirtschaft</a:t>
            </a:r>
            <a:br>
              <a:rPr lang="de-CH" b="1" dirty="0">
                <a:solidFill>
                  <a:srgbClr val="CC0099"/>
                </a:solidFill>
              </a:rPr>
            </a:br>
            <a:r>
              <a:rPr lang="de-CH" sz="2700" b="1" dirty="0">
                <a:solidFill>
                  <a:srgbClr val="CC0099"/>
                </a:solidFill>
              </a:rPr>
              <a:t>Teil 2</a:t>
            </a:r>
          </a:p>
        </p:txBody>
      </p:sp>
      <p:sp>
        <p:nvSpPr>
          <p:cNvPr id="3" name="Untertitel 2">
            <a:extLst>
              <a:ext uri="{FF2B5EF4-FFF2-40B4-BE49-F238E27FC236}">
                <a16:creationId xmlns:a16="http://schemas.microsoft.com/office/drawing/2014/main" id="{3C603469-DAE0-4294-9693-52C8930967D6}"/>
              </a:ext>
            </a:extLst>
          </p:cNvPr>
          <p:cNvSpPr>
            <a:spLocks noGrp="1"/>
          </p:cNvSpPr>
          <p:nvPr>
            <p:ph type="subTitle" idx="1"/>
          </p:nvPr>
        </p:nvSpPr>
        <p:spPr>
          <a:xfrm>
            <a:off x="2370337" y="5004745"/>
            <a:ext cx="7643674" cy="1500326"/>
          </a:xfrm>
        </p:spPr>
        <p:txBody>
          <a:bodyPr/>
          <a:lstStyle/>
          <a:p>
            <a:r>
              <a:rPr lang="de-CH" b="1" dirty="0">
                <a:latin typeface="Arial" panose="020B0604020202020204" pitchFamily="34" charset="0"/>
                <a:cs typeface="Arial" panose="020B0604020202020204" pitchFamily="34" charset="0"/>
              </a:rPr>
              <a:t>Hu = Licht</a:t>
            </a:r>
          </a:p>
          <a:p>
            <a:r>
              <a:rPr lang="de-CH" b="1" dirty="0">
                <a:latin typeface="Arial" panose="020B0604020202020204" pitchFamily="34" charset="0"/>
                <a:cs typeface="Arial" panose="020B0604020202020204" pitchFamily="34" charset="0"/>
              </a:rPr>
              <a:t>Man = Wesen</a:t>
            </a:r>
          </a:p>
          <a:p>
            <a:r>
              <a:rPr lang="de-CH" b="1" dirty="0">
                <a:latin typeface="Arial" panose="020B0604020202020204" pitchFamily="34" charset="0"/>
                <a:cs typeface="Arial" panose="020B0604020202020204" pitchFamily="34" charset="0"/>
              </a:rPr>
              <a:t>Wir sind Licht-Wesen</a:t>
            </a:r>
          </a:p>
        </p:txBody>
      </p:sp>
      <p:sp>
        <p:nvSpPr>
          <p:cNvPr id="6" name="Textfeld 5">
            <a:extLst>
              <a:ext uri="{FF2B5EF4-FFF2-40B4-BE49-F238E27FC236}">
                <a16:creationId xmlns:a16="http://schemas.microsoft.com/office/drawing/2014/main" id="{600FF06C-98BA-4992-9903-D7870FCAC0BD}"/>
              </a:ext>
            </a:extLst>
          </p:cNvPr>
          <p:cNvSpPr txBox="1"/>
          <p:nvPr/>
        </p:nvSpPr>
        <p:spPr>
          <a:xfrm>
            <a:off x="560773" y="397319"/>
            <a:ext cx="11070453" cy="584775"/>
          </a:xfrm>
          <a:prstGeom prst="rect">
            <a:avLst/>
          </a:prstGeom>
          <a:noFill/>
        </p:spPr>
        <p:txBody>
          <a:bodyPr wrap="square" rtlCol="0">
            <a:spAutoFit/>
          </a:bodyPr>
          <a:lstStyle/>
          <a:p>
            <a:pPr algn="ctr"/>
            <a:r>
              <a:rPr lang="de-CH" sz="3200" b="1" dirty="0"/>
              <a:t>VOM </a:t>
            </a:r>
            <a:r>
              <a:rPr lang="de-CH" sz="3200" b="1" dirty="0">
                <a:solidFill>
                  <a:srgbClr val="FF0000"/>
                </a:solidFill>
              </a:rPr>
              <a:t>LUZIFERISCHEN</a:t>
            </a:r>
            <a:r>
              <a:rPr lang="de-CH" sz="3200" b="1" dirty="0"/>
              <a:t> GELD zum </a:t>
            </a:r>
            <a:r>
              <a:rPr lang="de-CH" sz="3200" b="1" dirty="0">
                <a:solidFill>
                  <a:srgbClr val="CC00CC"/>
                </a:solidFill>
              </a:rPr>
              <a:t>SPIRITUELLEN</a:t>
            </a:r>
            <a:r>
              <a:rPr lang="de-CH" sz="3200" b="1" dirty="0"/>
              <a:t> GELT-SYSTEM</a:t>
            </a:r>
          </a:p>
        </p:txBody>
      </p:sp>
    </p:spTree>
    <p:extLst>
      <p:ext uri="{BB962C8B-B14F-4D97-AF65-F5344CB8AC3E}">
        <p14:creationId xmlns:p14="http://schemas.microsoft.com/office/powerpoint/2010/main" val="2107512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5837" y="76201"/>
            <a:ext cx="9842136" cy="669925"/>
          </a:xfrm>
        </p:spPr>
        <p:txBody>
          <a:bodyPr/>
          <a:lstStyle/>
          <a:p>
            <a:pPr>
              <a:defRPr/>
            </a:pPr>
            <a:r>
              <a:rPr lang="de-CH" sz="2600" dirty="0"/>
              <a:t>Meine Schulung bei «Weiser Bruderschaft» 1993-1997 </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8" name="Picture 15">
            <a:extLst>
              <a:ext uri="{FF2B5EF4-FFF2-40B4-BE49-F238E27FC236}">
                <a16:creationId xmlns:a16="http://schemas.microsoft.com/office/drawing/2014/main" id="{82A76852-CBE4-4DE1-BA6F-BDDD362579E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36BE4B90-C791-4429-AD6A-690AFE1533E3}"/>
              </a:ext>
            </a:extLst>
          </p:cNvPr>
          <p:cNvSpPr txBox="1"/>
          <p:nvPr/>
        </p:nvSpPr>
        <p:spPr>
          <a:xfrm>
            <a:off x="1153732" y="1012308"/>
            <a:ext cx="6581342" cy="5170646"/>
          </a:xfrm>
          <a:prstGeom prst="rect">
            <a:avLst/>
          </a:prstGeom>
          <a:noFill/>
        </p:spPr>
        <p:txBody>
          <a:bodyPr wrap="square" rtlCol="0">
            <a:spAutoFit/>
          </a:bodyPr>
          <a:lstStyle/>
          <a:p>
            <a:pPr marL="342900" indent="-342900">
              <a:buFont typeface="Arial" panose="020B0604020202020204" pitchFamily="34" charset="0"/>
              <a:buChar char="•"/>
            </a:pPr>
            <a:r>
              <a:rPr lang="de-CH" sz="2200" b="1" dirty="0">
                <a:solidFill>
                  <a:srgbClr val="CC0099"/>
                </a:solidFill>
              </a:rPr>
              <a:t>Hans </a:t>
            </a:r>
            <a:r>
              <a:rPr lang="de-CH" sz="2200" b="1" dirty="0" err="1">
                <a:solidFill>
                  <a:srgbClr val="CC0099"/>
                </a:solidFill>
              </a:rPr>
              <a:t>Gretler</a:t>
            </a:r>
            <a:r>
              <a:rPr lang="de-CH" sz="2200" b="1" dirty="0">
                <a:solidFill>
                  <a:srgbClr val="CC0099"/>
                </a:solidFill>
              </a:rPr>
              <a:t>: Mitglied der «I Am-Bewegung» in den USA von 1947 bis 1980 übergab mir seine zwei Bücher als Zusammenfassung aller Meister-Briefe</a:t>
            </a:r>
          </a:p>
          <a:p>
            <a:pPr marL="342900" indent="-342900">
              <a:buFont typeface="Arial" panose="020B0604020202020204" pitchFamily="34" charset="0"/>
              <a:buChar char="•"/>
            </a:pPr>
            <a:endParaRPr lang="de-CH" sz="2200" b="1" dirty="0">
              <a:solidFill>
                <a:srgbClr val="CC0099"/>
              </a:solidFill>
            </a:endParaRPr>
          </a:p>
          <a:p>
            <a:pPr marL="342900" indent="-342900">
              <a:buFont typeface="Arial" panose="020B0604020202020204" pitchFamily="34" charset="0"/>
              <a:buChar char="•"/>
            </a:pPr>
            <a:r>
              <a:rPr lang="de-CH" sz="2200" b="1" dirty="0">
                <a:solidFill>
                  <a:srgbClr val="FF0000"/>
                </a:solidFill>
              </a:rPr>
              <a:t>Er befand </a:t>
            </a:r>
            <a:r>
              <a:rPr lang="de-CH" sz="2200" b="1" dirty="0" err="1">
                <a:solidFill>
                  <a:srgbClr val="FF0000"/>
                </a:solidFill>
              </a:rPr>
              <a:t>HuMan</a:t>
            </a:r>
            <a:r>
              <a:rPr lang="de-CH" sz="2200" b="1" dirty="0">
                <a:solidFill>
                  <a:srgbClr val="FF0000"/>
                </a:solidFill>
              </a:rPr>
              <a:t>-Wirtschaft als die richtige Umsetzung dieser geistigen Lehren und göttlichen Naturgesetze.</a:t>
            </a:r>
          </a:p>
          <a:p>
            <a:endParaRPr lang="de-CH" sz="2200" b="1" dirty="0">
              <a:solidFill>
                <a:srgbClr val="FF0000"/>
              </a:solidFill>
            </a:endParaRPr>
          </a:p>
          <a:p>
            <a:pPr marL="342900" indent="-342900">
              <a:buFont typeface="Arial" panose="020B0604020202020204" pitchFamily="34" charset="0"/>
              <a:buChar char="•"/>
            </a:pPr>
            <a:r>
              <a:rPr lang="de-CH" sz="2200" b="1" dirty="0">
                <a:solidFill>
                  <a:schemeClr val="accent2"/>
                </a:solidFill>
              </a:rPr>
              <a:t>Die Nachfolge-Organisation wurde vom Medium «Peter Lech Lewis»   in den USA als das «Weltfundament für höheres geistiges Lernen» gegründet.</a:t>
            </a:r>
          </a:p>
          <a:p>
            <a:endParaRPr lang="de-CH" sz="2200" b="1" dirty="0">
              <a:solidFill>
                <a:schemeClr val="accent2"/>
              </a:solidFill>
            </a:endParaRPr>
          </a:p>
          <a:p>
            <a:pPr marL="342900" indent="-342900">
              <a:buFont typeface="Arial" panose="020B0604020202020204" pitchFamily="34" charset="0"/>
              <a:buChar char="•"/>
            </a:pPr>
            <a:r>
              <a:rPr lang="de-CH" sz="2200" b="1" dirty="0">
                <a:solidFill>
                  <a:schemeClr val="accent2"/>
                </a:solidFill>
              </a:rPr>
              <a:t>Hier war ich Schüler von 1993 bis 1997.</a:t>
            </a:r>
            <a:endParaRPr lang="de-CH" sz="2200" b="1" dirty="0">
              <a:solidFill>
                <a:srgbClr val="CC0099"/>
              </a:solidFill>
            </a:endParaRPr>
          </a:p>
        </p:txBody>
      </p:sp>
      <p:pic>
        <p:nvPicPr>
          <p:cNvPr id="3" name="Grafik 2">
            <a:extLst>
              <a:ext uri="{FF2B5EF4-FFF2-40B4-BE49-F238E27FC236}">
                <a16:creationId xmlns:a16="http://schemas.microsoft.com/office/drawing/2014/main" id="{13470CB1-EBD0-4816-A6F9-F6A64E55FDD9}"/>
              </a:ext>
            </a:extLst>
          </p:cNvPr>
          <p:cNvPicPr>
            <a:picLocks noChangeAspect="1"/>
          </p:cNvPicPr>
          <p:nvPr/>
        </p:nvPicPr>
        <p:blipFill>
          <a:blip r:embed="rId3"/>
          <a:stretch>
            <a:fillRect/>
          </a:stretch>
        </p:blipFill>
        <p:spPr>
          <a:xfrm>
            <a:off x="7735074" y="905522"/>
            <a:ext cx="3921307" cy="5468964"/>
          </a:xfrm>
          <a:prstGeom prst="rect">
            <a:avLst/>
          </a:prstGeom>
        </p:spPr>
      </p:pic>
    </p:spTree>
    <p:extLst>
      <p:ext uri="{BB962C8B-B14F-4D97-AF65-F5344CB8AC3E}">
        <p14:creationId xmlns:p14="http://schemas.microsoft.com/office/powerpoint/2010/main" val="17115267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21506" name="Rectangle 2"/>
          <p:cNvSpPr>
            <a:spLocks noGrp="1" noChangeArrowheads="1"/>
          </p:cNvSpPr>
          <p:nvPr>
            <p:ph type="title"/>
          </p:nvPr>
        </p:nvSpPr>
        <p:spPr/>
        <p:txBody>
          <a:bodyPr/>
          <a:lstStyle/>
          <a:p>
            <a:pPr>
              <a:defRPr/>
            </a:pPr>
            <a:r>
              <a:rPr lang="de-DE" dirty="0"/>
              <a:t>Bewusstsein der Verbundenheit ( 5. Dimension )</a:t>
            </a:r>
          </a:p>
        </p:txBody>
      </p:sp>
      <p:pic>
        <p:nvPicPr>
          <p:cNvPr id="136204" name="Picture 3" descr="a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085" y="2998497"/>
            <a:ext cx="2726854" cy="205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5" name="Rechteck 15"/>
          <p:cNvSpPr>
            <a:spLocks noChangeArrowheads="1"/>
          </p:cNvSpPr>
          <p:nvPr/>
        </p:nvSpPr>
        <p:spPr bwMode="auto">
          <a:xfrm>
            <a:off x="1225118" y="5083649"/>
            <a:ext cx="1011166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CH" altLang="de-DE" sz="2200" b="0" dirty="0">
                <a:solidFill>
                  <a:srgbClr val="000000"/>
                </a:solidFill>
                <a:latin typeface="Times New Roman" pitchFamily="18" charset="0"/>
                <a:cs typeface="Arial" charset="0"/>
              </a:rPr>
              <a:t>Jedes Atoms der Materie besteht zu 99,99% aus </a:t>
            </a:r>
            <a:r>
              <a:rPr lang="de-CH" altLang="de-DE" sz="2200" dirty="0">
                <a:solidFill>
                  <a:srgbClr val="000000"/>
                </a:solidFill>
                <a:latin typeface="Times New Roman" pitchFamily="18" charset="0"/>
                <a:cs typeface="Arial" charset="0"/>
              </a:rPr>
              <a:t>Zwischenräumen</a:t>
            </a:r>
            <a:r>
              <a:rPr lang="de-CH" altLang="de-DE" sz="2200" b="0" dirty="0">
                <a:solidFill>
                  <a:srgbClr val="000000"/>
                </a:solidFill>
                <a:latin typeface="Times New Roman" pitchFamily="18" charset="0"/>
                <a:cs typeface="Arial" charset="0"/>
              </a:rPr>
              <a:t>, also aus etwas, das  </a:t>
            </a:r>
            <a:r>
              <a:rPr lang="de-CH" altLang="de-DE" sz="2200" b="0" u="sng" dirty="0">
                <a:solidFill>
                  <a:srgbClr val="000000"/>
                </a:solidFill>
                <a:latin typeface="Times New Roman" pitchFamily="18" charset="0"/>
                <a:cs typeface="Arial" charset="0"/>
              </a:rPr>
              <a:t>1. </a:t>
            </a:r>
            <a:r>
              <a:rPr lang="de-CH" altLang="de-DE" sz="2200" u="sng" dirty="0">
                <a:solidFill>
                  <a:srgbClr val="000000"/>
                </a:solidFill>
                <a:latin typeface="Times New Roman" pitchFamily="18" charset="0"/>
                <a:cs typeface="Arial" charset="0"/>
              </a:rPr>
              <a:t>Intelligent ist</a:t>
            </a:r>
            <a:r>
              <a:rPr lang="de-CH" altLang="de-DE" sz="2200" b="0" dirty="0">
                <a:solidFill>
                  <a:srgbClr val="000000"/>
                </a:solidFill>
                <a:latin typeface="Times New Roman" pitchFamily="18" charset="0"/>
                <a:cs typeface="Arial" charset="0"/>
              </a:rPr>
              <a:t>, einen  </a:t>
            </a:r>
            <a:r>
              <a:rPr lang="de-CH" altLang="de-DE" sz="2200" b="0" u="sng" dirty="0">
                <a:solidFill>
                  <a:srgbClr val="000000"/>
                </a:solidFill>
                <a:latin typeface="Times New Roman" pitchFamily="18" charset="0"/>
                <a:cs typeface="Arial" charset="0"/>
              </a:rPr>
              <a:t>2. </a:t>
            </a:r>
            <a:r>
              <a:rPr lang="de-CH" altLang="de-DE" sz="2200" u="sng" dirty="0">
                <a:solidFill>
                  <a:srgbClr val="000000"/>
                </a:solidFill>
                <a:latin typeface="Times New Roman" pitchFamily="18" charset="0"/>
                <a:cs typeface="Arial" charset="0"/>
              </a:rPr>
              <a:t>Funktions-Plan besitzt</a:t>
            </a:r>
            <a:r>
              <a:rPr lang="de-CH" altLang="de-DE" sz="2200" b="0" dirty="0">
                <a:solidFill>
                  <a:srgbClr val="000000"/>
                </a:solidFill>
                <a:latin typeface="Times New Roman" pitchFamily="18" charset="0"/>
                <a:cs typeface="Arial" charset="0"/>
              </a:rPr>
              <a:t>,  dann </a:t>
            </a:r>
            <a:r>
              <a:rPr lang="de-CH" altLang="de-DE" sz="2200" b="0" u="sng" dirty="0">
                <a:solidFill>
                  <a:srgbClr val="000000"/>
                </a:solidFill>
                <a:latin typeface="Times New Roman" pitchFamily="18" charset="0"/>
                <a:cs typeface="Arial" charset="0"/>
              </a:rPr>
              <a:t>3. </a:t>
            </a:r>
            <a:r>
              <a:rPr lang="de-CH" altLang="de-DE" sz="2200" u="sng" dirty="0">
                <a:solidFill>
                  <a:srgbClr val="000000"/>
                </a:solidFill>
                <a:latin typeface="Times New Roman" pitchFamily="18" charset="0"/>
                <a:cs typeface="Arial" charset="0"/>
              </a:rPr>
              <a:t>ewig</a:t>
            </a:r>
            <a:r>
              <a:rPr lang="de-CH" altLang="de-DE" sz="2200" b="0" u="sng" dirty="0">
                <a:solidFill>
                  <a:srgbClr val="000000"/>
                </a:solidFill>
                <a:latin typeface="Times New Roman" pitchFamily="18" charset="0"/>
                <a:cs typeface="Arial" charset="0"/>
              </a:rPr>
              <a:t> </a:t>
            </a:r>
            <a:r>
              <a:rPr lang="de-CH" altLang="de-DE" sz="2200" u="sng" dirty="0">
                <a:solidFill>
                  <a:srgbClr val="000000"/>
                </a:solidFill>
                <a:latin typeface="Times New Roman" pitchFamily="18" charset="0"/>
                <a:cs typeface="Arial" charset="0"/>
              </a:rPr>
              <a:t>beständig ist</a:t>
            </a:r>
            <a:r>
              <a:rPr lang="de-CH" altLang="de-DE" sz="2200" b="0" dirty="0">
                <a:solidFill>
                  <a:srgbClr val="000000"/>
                </a:solidFill>
                <a:latin typeface="Times New Roman" pitchFamily="18" charset="0"/>
                <a:cs typeface="Arial" charset="0"/>
              </a:rPr>
              <a:t>, </a:t>
            </a:r>
          </a:p>
          <a:p>
            <a:pPr algn="ctr" fontAlgn="base">
              <a:spcBef>
                <a:spcPct val="0"/>
              </a:spcBef>
              <a:spcAft>
                <a:spcPct val="0"/>
              </a:spcAft>
              <a:buClrTx/>
              <a:buNone/>
            </a:pPr>
            <a:r>
              <a:rPr lang="de-CH" altLang="de-DE" sz="2200" b="0" u="sng" dirty="0">
                <a:solidFill>
                  <a:srgbClr val="000000"/>
                </a:solidFill>
                <a:latin typeface="Times New Roman" pitchFamily="18" charset="0"/>
                <a:cs typeface="Arial" charset="0"/>
              </a:rPr>
              <a:t>4 . </a:t>
            </a:r>
            <a:r>
              <a:rPr lang="de-CH" altLang="de-DE" sz="2200" u="sng" dirty="0">
                <a:solidFill>
                  <a:srgbClr val="000000"/>
                </a:solidFill>
                <a:latin typeface="Times New Roman" pitchFamily="18" charset="0"/>
                <a:cs typeface="Arial" charset="0"/>
              </a:rPr>
              <a:t>hohe</a:t>
            </a:r>
            <a:r>
              <a:rPr lang="de-CH" altLang="de-DE" sz="2200" b="0" u="sng" dirty="0">
                <a:solidFill>
                  <a:srgbClr val="000000"/>
                </a:solidFill>
                <a:latin typeface="Times New Roman" pitchFamily="18" charset="0"/>
                <a:cs typeface="Arial" charset="0"/>
              </a:rPr>
              <a:t> </a:t>
            </a:r>
            <a:r>
              <a:rPr lang="de-CH" altLang="de-DE" sz="2200" u="sng" dirty="0">
                <a:solidFill>
                  <a:srgbClr val="000000"/>
                </a:solidFill>
                <a:latin typeface="Times New Roman" pitchFamily="18" charset="0"/>
                <a:cs typeface="Arial" charset="0"/>
              </a:rPr>
              <a:t>Energie konzentriert</a:t>
            </a:r>
            <a:r>
              <a:rPr lang="de-CH" altLang="de-DE" sz="2200" b="0" dirty="0">
                <a:solidFill>
                  <a:srgbClr val="000000"/>
                </a:solidFill>
                <a:latin typeface="Times New Roman" pitchFamily="18" charset="0"/>
                <a:cs typeface="Arial" charset="0"/>
              </a:rPr>
              <a:t>, und  </a:t>
            </a:r>
            <a:r>
              <a:rPr lang="de-CH" altLang="de-DE" sz="2200" b="0" u="sng" dirty="0">
                <a:solidFill>
                  <a:srgbClr val="000000"/>
                </a:solidFill>
                <a:latin typeface="Times New Roman" pitchFamily="18" charset="0"/>
                <a:cs typeface="Arial" charset="0"/>
              </a:rPr>
              <a:t>5. </a:t>
            </a:r>
            <a:r>
              <a:rPr lang="de-CH" altLang="de-DE" sz="2200" u="sng" dirty="0">
                <a:solidFill>
                  <a:srgbClr val="000000"/>
                </a:solidFill>
                <a:latin typeface="Times New Roman" pitchFamily="18" charset="0"/>
                <a:cs typeface="Arial" charset="0"/>
              </a:rPr>
              <a:t>Anziehung</a:t>
            </a:r>
            <a:r>
              <a:rPr lang="de-CH" altLang="de-DE" sz="2200" b="0" u="sng" dirty="0">
                <a:solidFill>
                  <a:srgbClr val="000000"/>
                </a:solidFill>
                <a:latin typeface="Times New Roman" pitchFamily="18" charset="0"/>
                <a:cs typeface="Arial" charset="0"/>
              </a:rPr>
              <a:t> durch </a:t>
            </a:r>
            <a:r>
              <a:rPr lang="de-CH" altLang="de-DE" sz="2200" u="sng" dirty="0">
                <a:solidFill>
                  <a:srgbClr val="000000"/>
                </a:solidFill>
                <a:latin typeface="Times New Roman" pitchFamily="18" charset="0"/>
                <a:cs typeface="Arial" charset="0"/>
              </a:rPr>
              <a:t>Liebe</a:t>
            </a:r>
            <a:r>
              <a:rPr lang="de-CH" altLang="de-DE" sz="2200" b="0" u="sng" dirty="0">
                <a:solidFill>
                  <a:srgbClr val="000000"/>
                </a:solidFill>
                <a:latin typeface="Times New Roman" pitchFamily="18" charset="0"/>
                <a:cs typeface="Arial" charset="0"/>
              </a:rPr>
              <a:t> </a:t>
            </a:r>
            <a:r>
              <a:rPr lang="de-CH" altLang="de-DE" sz="2200" b="0" dirty="0">
                <a:solidFill>
                  <a:srgbClr val="000000"/>
                </a:solidFill>
                <a:latin typeface="Times New Roman" pitchFamily="18" charset="0"/>
                <a:cs typeface="Arial" charset="0"/>
              </a:rPr>
              <a:t>besitzt. </a:t>
            </a:r>
          </a:p>
        </p:txBody>
      </p:sp>
      <p:pic>
        <p:nvPicPr>
          <p:cNvPr id="2" name="Grafik 1">
            <a:extLst>
              <a:ext uri="{FF2B5EF4-FFF2-40B4-BE49-F238E27FC236}">
                <a16:creationId xmlns:a16="http://schemas.microsoft.com/office/drawing/2014/main" id="{DA496F33-E811-4971-A34F-E460E7DB56B7}"/>
              </a:ext>
            </a:extLst>
          </p:cNvPr>
          <p:cNvPicPr>
            <a:picLocks noChangeAspect="1"/>
          </p:cNvPicPr>
          <p:nvPr/>
        </p:nvPicPr>
        <p:blipFill>
          <a:blip r:embed="rId4"/>
          <a:stretch>
            <a:fillRect/>
          </a:stretch>
        </p:blipFill>
        <p:spPr>
          <a:xfrm>
            <a:off x="1037415" y="989921"/>
            <a:ext cx="2582708" cy="1946430"/>
          </a:xfrm>
          <a:prstGeom prst="rect">
            <a:avLst/>
          </a:prstGeom>
        </p:spPr>
      </p:pic>
      <p:sp>
        <p:nvSpPr>
          <p:cNvPr id="3" name="Textfeld 2">
            <a:extLst>
              <a:ext uri="{FF2B5EF4-FFF2-40B4-BE49-F238E27FC236}">
                <a16:creationId xmlns:a16="http://schemas.microsoft.com/office/drawing/2014/main" id="{A8DB438E-9E64-47F3-A85A-BC26B17BE2AB}"/>
              </a:ext>
            </a:extLst>
          </p:cNvPr>
          <p:cNvSpPr txBox="1"/>
          <p:nvPr/>
        </p:nvSpPr>
        <p:spPr>
          <a:xfrm>
            <a:off x="3638043" y="1018781"/>
            <a:ext cx="7183837" cy="830997"/>
          </a:xfrm>
          <a:prstGeom prst="rect">
            <a:avLst/>
          </a:prstGeom>
          <a:noFill/>
        </p:spPr>
        <p:txBody>
          <a:bodyPr wrap="square" rtlCol="0">
            <a:spAutoFit/>
          </a:bodyPr>
          <a:lstStyle/>
          <a:p>
            <a:pPr algn="ctr"/>
            <a:r>
              <a:rPr lang="de-CH" sz="2400" b="1" dirty="0">
                <a:solidFill>
                  <a:srgbClr val="339933"/>
                </a:solidFill>
              </a:rPr>
              <a:t>Jeglicher Zwischen-Raum der Atome ist verbunden bei Pflanze-Tier und Mensch</a:t>
            </a:r>
          </a:p>
        </p:txBody>
      </p:sp>
      <p:cxnSp>
        <p:nvCxnSpPr>
          <p:cNvPr id="5" name="Gerade Verbindung mit Pfeil 4">
            <a:extLst>
              <a:ext uri="{FF2B5EF4-FFF2-40B4-BE49-F238E27FC236}">
                <a16:creationId xmlns:a16="http://schemas.microsoft.com/office/drawing/2014/main" id="{835760BC-A291-45E6-92B3-880E63988A55}"/>
              </a:ext>
            </a:extLst>
          </p:cNvPr>
          <p:cNvCxnSpPr/>
          <p:nvPr/>
        </p:nvCxnSpPr>
        <p:spPr bwMode="auto">
          <a:xfrm flipV="1">
            <a:off x="5814874" y="3355759"/>
            <a:ext cx="1331650" cy="73241"/>
          </a:xfrm>
          <a:prstGeom prst="straightConnector1">
            <a:avLst/>
          </a:prstGeom>
          <a:solidFill>
            <a:srgbClr val="DC2B19"/>
          </a:solidFill>
          <a:ln w="9525" cap="flat" cmpd="sng" algn="ctr">
            <a:noFill/>
            <a:prstDash val="solid"/>
            <a:round/>
            <a:headEnd type="none" w="med" len="med"/>
            <a:tailEnd type="triangle"/>
          </a:ln>
          <a:effectLst/>
        </p:spPr>
      </p:cxnSp>
      <p:cxnSp>
        <p:nvCxnSpPr>
          <p:cNvPr id="7" name="Gerade Verbindung mit Pfeil 6">
            <a:extLst>
              <a:ext uri="{FF2B5EF4-FFF2-40B4-BE49-F238E27FC236}">
                <a16:creationId xmlns:a16="http://schemas.microsoft.com/office/drawing/2014/main" id="{BE3EC313-EE60-4153-9C31-540706838660}"/>
              </a:ext>
            </a:extLst>
          </p:cNvPr>
          <p:cNvCxnSpPr/>
          <p:nvPr/>
        </p:nvCxnSpPr>
        <p:spPr bwMode="auto">
          <a:xfrm>
            <a:off x="5175682" y="4025684"/>
            <a:ext cx="2672179" cy="120188"/>
          </a:xfrm>
          <a:prstGeom prst="straightConnector1">
            <a:avLst/>
          </a:prstGeom>
          <a:solidFill>
            <a:srgbClr val="DC2B19"/>
          </a:solidFill>
          <a:ln w="9525" cap="flat" cmpd="sng" algn="ctr">
            <a:noFill/>
            <a:prstDash val="solid"/>
            <a:round/>
            <a:headEnd type="none" w="med" len="med"/>
            <a:tailEnd type="triangle"/>
          </a:ln>
          <a:effectLst/>
        </p:spPr>
      </p:cxnSp>
      <p:cxnSp>
        <p:nvCxnSpPr>
          <p:cNvPr id="9" name="Gerade Verbindung mit Pfeil 8">
            <a:extLst>
              <a:ext uri="{FF2B5EF4-FFF2-40B4-BE49-F238E27FC236}">
                <a16:creationId xmlns:a16="http://schemas.microsoft.com/office/drawing/2014/main" id="{6AB09699-C918-4526-B16D-99375CDEDD8C}"/>
              </a:ext>
            </a:extLst>
          </p:cNvPr>
          <p:cNvCxnSpPr/>
          <p:nvPr/>
        </p:nvCxnSpPr>
        <p:spPr bwMode="auto">
          <a:xfrm>
            <a:off x="11665258" y="5619565"/>
            <a:ext cx="914400" cy="914400"/>
          </a:xfrm>
          <a:prstGeom prst="straightConnector1">
            <a:avLst/>
          </a:prstGeom>
          <a:solidFill>
            <a:srgbClr val="DC2B19"/>
          </a:solidFill>
          <a:ln w="9525" cap="flat" cmpd="sng" algn="ctr">
            <a:noFill/>
            <a:prstDash val="solid"/>
            <a:round/>
            <a:headEnd type="none" w="med" len="med"/>
            <a:tailEnd type="triangle"/>
          </a:ln>
          <a:effectLst/>
        </p:spPr>
      </p:cxnSp>
      <p:pic>
        <p:nvPicPr>
          <p:cNvPr id="2050" name="Picture 2" descr="Schlafendes Kind">
            <a:extLst>
              <a:ext uri="{FF2B5EF4-FFF2-40B4-BE49-F238E27FC236}">
                <a16:creationId xmlns:a16="http://schemas.microsoft.com/office/drawing/2014/main" id="{A70543D9-2EE1-403F-89DD-9E30DF840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8447" y="1941292"/>
            <a:ext cx="5757157" cy="2878579"/>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2B9F3F17-A667-47DC-B72B-BD1CE1BA34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5095" y="1934853"/>
            <a:ext cx="2475471" cy="288961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19"/>
                                        </p:tgtEl>
                                        <p:attrNameLst>
                                          <p:attrName>style.visibility</p:attrName>
                                        </p:attrNameLst>
                                      </p:cBhvr>
                                      <p:to>
                                        <p:strVal val="visible"/>
                                      </p:to>
                                    </p:set>
                                    <p:anim calcmode="lin" valueType="num">
                                      <p:cBhvr>
                                        <p:cTn id="7" dur="1000" fill="hold"/>
                                        <p:tgtEl>
                                          <p:spTgt spid="21519"/>
                                        </p:tgtEl>
                                        <p:attrNameLst>
                                          <p:attrName>ppt_w</p:attrName>
                                        </p:attrNameLst>
                                      </p:cBhvr>
                                      <p:tavLst>
                                        <p:tav tm="0">
                                          <p:val>
                                            <p:fltVal val="0"/>
                                          </p:val>
                                        </p:tav>
                                        <p:tav tm="100000">
                                          <p:val>
                                            <p:strVal val="#ppt_w"/>
                                          </p:val>
                                        </p:tav>
                                      </p:tavLst>
                                    </p:anim>
                                    <p:anim calcmode="lin" valueType="num">
                                      <p:cBhvr>
                                        <p:cTn id="8" dur="1000" fill="hold"/>
                                        <p:tgtEl>
                                          <p:spTgt spid="21519"/>
                                        </p:tgtEl>
                                        <p:attrNameLst>
                                          <p:attrName>ppt_h</p:attrName>
                                        </p:attrNameLst>
                                      </p:cBhvr>
                                      <p:tavLst>
                                        <p:tav tm="0">
                                          <p:val>
                                            <p:fltVal val="0"/>
                                          </p:val>
                                        </p:tav>
                                        <p:tav tm="100000">
                                          <p:val>
                                            <p:strVal val="#ppt_h"/>
                                          </p:val>
                                        </p:tav>
                                      </p:tavLst>
                                    </p:anim>
                                    <p:anim calcmode="lin" valueType="num">
                                      <p:cBhvr>
                                        <p:cTn id="9" dur="1000" fill="hold"/>
                                        <p:tgtEl>
                                          <p:spTgt spid="215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1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21506"/>
                                        </p:tgtEl>
                                        <p:attrNameLst>
                                          <p:attrName>style.visibility</p:attrName>
                                        </p:attrNameLst>
                                      </p:cBhvr>
                                      <p:to>
                                        <p:strVal val="visible"/>
                                      </p:to>
                                    </p:set>
                                    <p:anim calcmode="lin" valueType="num">
                                      <p:cBhvr>
                                        <p:cTn id="14" dur="500" fill="hold"/>
                                        <p:tgtEl>
                                          <p:spTgt spid="21506"/>
                                        </p:tgtEl>
                                        <p:attrNameLst>
                                          <p:attrName>ppt_x</p:attrName>
                                        </p:attrNameLst>
                                      </p:cBhvr>
                                      <p:tavLst>
                                        <p:tav tm="0">
                                          <p:val>
                                            <p:strVal val="#ppt_x-#ppt_w/2"/>
                                          </p:val>
                                        </p:tav>
                                        <p:tav tm="100000">
                                          <p:val>
                                            <p:strVal val="#ppt_x"/>
                                          </p:val>
                                        </p:tav>
                                      </p:tavLst>
                                    </p:anim>
                                    <p:anim calcmode="lin" valueType="num">
                                      <p:cBhvr>
                                        <p:cTn id="15" dur="500" fill="hold"/>
                                        <p:tgtEl>
                                          <p:spTgt spid="21506"/>
                                        </p:tgtEl>
                                        <p:attrNameLst>
                                          <p:attrName>ppt_y</p:attrName>
                                        </p:attrNameLst>
                                      </p:cBhvr>
                                      <p:tavLst>
                                        <p:tav tm="0">
                                          <p:val>
                                            <p:strVal val="#ppt_y"/>
                                          </p:val>
                                        </p:tav>
                                        <p:tav tm="100000">
                                          <p:val>
                                            <p:strVal val="#ppt_y"/>
                                          </p:val>
                                        </p:tav>
                                      </p:tavLst>
                                    </p:anim>
                                    <p:anim calcmode="lin" valueType="num">
                                      <p:cBhvr>
                                        <p:cTn id="16" dur="500" fill="hold"/>
                                        <p:tgtEl>
                                          <p:spTgt spid="21506"/>
                                        </p:tgtEl>
                                        <p:attrNameLst>
                                          <p:attrName>ppt_w</p:attrName>
                                        </p:attrNameLst>
                                      </p:cBhvr>
                                      <p:tavLst>
                                        <p:tav tm="0">
                                          <p:val>
                                            <p:fltVal val="0"/>
                                          </p:val>
                                        </p:tav>
                                        <p:tav tm="100000">
                                          <p:val>
                                            <p:strVal val="#ppt_w"/>
                                          </p:val>
                                        </p:tav>
                                      </p:tavLst>
                                    </p:anim>
                                    <p:anim calcmode="lin" valueType="num">
                                      <p:cBhvr>
                                        <p:cTn id="17" dur="500" fill="hold"/>
                                        <p:tgtEl>
                                          <p:spTgt spid="2150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000"/>
                                        <p:tgtEl>
                                          <p:spTgt spid="2050"/>
                                        </p:tgtEl>
                                      </p:cBhvr>
                                    </p:animEffect>
                                    <p:anim calcmode="lin" valueType="num">
                                      <p:cBhvr>
                                        <p:cTn id="23" dur="1000" fill="hold"/>
                                        <p:tgtEl>
                                          <p:spTgt spid="2050"/>
                                        </p:tgtEl>
                                        <p:attrNameLst>
                                          <p:attrName>ppt_x</p:attrName>
                                        </p:attrNameLst>
                                      </p:cBhvr>
                                      <p:tavLst>
                                        <p:tav tm="0">
                                          <p:val>
                                            <p:strVal val="#ppt_x"/>
                                          </p:val>
                                        </p:tav>
                                        <p:tav tm="100000">
                                          <p:val>
                                            <p:strVal val="#ppt_x"/>
                                          </p:val>
                                        </p:tav>
                                      </p:tavLst>
                                    </p:anim>
                                    <p:anim calcmode="lin" valueType="num">
                                      <p:cBhvr>
                                        <p:cTn id="2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a:xfrm>
            <a:off x="1219200" y="6490934"/>
            <a:ext cx="3439584" cy="304800"/>
          </a:xfrm>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66562" name="Rectangle 2"/>
          <p:cNvSpPr>
            <a:spLocks noGrp="1" noChangeArrowheads="1"/>
          </p:cNvSpPr>
          <p:nvPr>
            <p:ph type="title"/>
          </p:nvPr>
        </p:nvSpPr>
        <p:spPr/>
        <p:txBody>
          <a:bodyPr/>
          <a:lstStyle/>
          <a:p>
            <a:pPr>
              <a:defRPr/>
            </a:pPr>
            <a:r>
              <a:rPr lang="de-DE" dirty="0"/>
              <a:t>DIE LEBENSLEISTUNGS-BILANZ</a:t>
            </a:r>
          </a:p>
        </p:txBody>
      </p:sp>
      <p:pic>
        <p:nvPicPr>
          <p:cNvPr id="66570"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389" y="428153"/>
            <a:ext cx="823610" cy="68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0" name="Grafik 12" descr="Lebensleistungskurv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4459" y="1018925"/>
            <a:ext cx="9734578"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14"/>
          <p:cNvSpPr/>
          <p:nvPr/>
        </p:nvSpPr>
        <p:spPr>
          <a:xfrm>
            <a:off x="2465032" y="828884"/>
            <a:ext cx="6294438" cy="461962"/>
          </a:xfrm>
          <a:prstGeom prst="rect">
            <a:avLst/>
          </a:prstGeom>
        </p:spPr>
        <p:txBody>
          <a:bodyPr>
            <a:spAutoFit/>
          </a:bodyPr>
          <a:lstStyle/>
          <a:p>
            <a:pPr algn="ctr" eaLnBrk="0" fontAlgn="base" hangingPunct="0">
              <a:spcBef>
                <a:spcPct val="0"/>
              </a:spcBef>
              <a:spcAft>
                <a:spcPct val="0"/>
              </a:spcAft>
              <a:defRPr/>
            </a:pPr>
            <a:r>
              <a:rPr lang="de-CH" sz="2400" b="1" dirty="0">
                <a:solidFill>
                  <a:srgbClr val="2D2DB9">
                    <a:lumMod val="75000"/>
                  </a:srgbClr>
                </a:solidFill>
                <a:latin typeface="Arial" charset="0"/>
                <a:cs typeface="Arial" charset="0"/>
              </a:rPr>
              <a:t>Basis für den unlimitierten Blankokredit</a:t>
            </a:r>
            <a:endParaRPr lang="de-CH" sz="2400" dirty="0">
              <a:solidFill>
                <a:srgbClr val="000000"/>
              </a:solidFill>
              <a:latin typeface="Times New Roman" pitchFamily="18" charset="0"/>
              <a:cs typeface="Arial" charset="0"/>
            </a:endParaRPr>
          </a:p>
        </p:txBody>
      </p:sp>
      <p:sp>
        <p:nvSpPr>
          <p:cNvPr id="16" name="Rechteck 15"/>
          <p:cNvSpPr/>
          <p:nvPr/>
        </p:nvSpPr>
        <p:spPr>
          <a:xfrm>
            <a:off x="2156924" y="5888009"/>
            <a:ext cx="7084741" cy="523220"/>
          </a:xfrm>
          <a:prstGeom prst="rect">
            <a:avLst/>
          </a:prstGeom>
          <a:solidFill>
            <a:srgbClr val="FFFF00"/>
          </a:solidFill>
        </p:spPr>
        <p:txBody>
          <a:bodyPr wrap="square">
            <a:spAutoFit/>
          </a:bodyPr>
          <a:lstStyle/>
          <a:p>
            <a:pPr algn="ctr" eaLnBrk="0" fontAlgn="base" hangingPunct="0">
              <a:spcBef>
                <a:spcPct val="0"/>
              </a:spcBef>
              <a:spcAft>
                <a:spcPct val="0"/>
              </a:spcAft>
              <a:defRPr/>
            </a:pPr>
            <a:r>
              <a:rPr lang="de-CH" sz="2800" b="1" dirty="0">
                <a:solidFill>
                  <a:srgbClr val="2D2DB9">
                    <a:lumMod val="75000"/>
                  </a:srgbClr>
                </a:solidFill>
                <a:latin typeface="Arial" charset="0"/>
                <a:cs typeface="Arial" charset="0"/>
              </a:rPr>
              <a:t>Reinkarnation</a:t>
            </a:r>
            <a:r>
              <a:rPr lang="de-CH" sz="2000" b="1" dirty="0">
                <a:solidFill>
                  <a:srgbClr val="2D2DB9">
                    <a:lumMod val="75000"/>
                  </a:srgbClr>
                </a:solidFill>
                <a:latin typeface="Arial" charset="0"/>
                <a:cs typeface="Arial" charset="0"/>
              </a:rPr>
              <a:t> kennt keine Zeitbeschränkung</a:t>
            </a:r>
            <a:endParaRPr lang="de-CH" sz="2000" dirty="0">
              <a:solidFill>
                <a:srgbClr val="000000"/>
              </a:solidFill>
              <a:latin typeface="Times New Roman" pitchFamily="18" charset="0"/>
              <a:cs typeface="Arial" charset="0"/>
            </a:endParaRPr>
          </a:p>
        </p:txBody>
      </p:sp>
      <p:sp>
        <p:nvSpPr>
          <p:cNvPr id="2" name="Textfeld 1">
            <a:extLst>
              <a:ext uri="{FF2B5EF4-FFF2-40B4-BE49-F238E27FC236}">
                <a16:creationId xmlns:a16="http://schemas.microsoft.com/office/drawing/2014/main" id="{C59A7460-C1B5-4EFB-81A5-69AD7B6B52D3}"/>
              </a:ext>
            </a:extLst>
          </p:cNvPr>
          <p:cNvSpPr txBox="1"/>
          <p:nvPr/>
        </p:nvSpPr>
        <p:spPr>
          <a:xfrm>
            <a:off x="8799252" y="898974"/>
            <a:ext cx="3045041" cy="1354217"/>
          </a:xfrm>
          <a:prstGeom prst="rect">
            <a:avLst/>
          </a:prstGeom>
          <a:noFill/>
        </p:spPr>
        <p:txBody>
          <a:bodyPr wrap="square" rtlCol="0">
            <a:spAutoFit/>
          </a:bodyPr>
          <a:lstStyle/>
          <a:p>
            <a:pPr algn="ctr"/>
            <a:r>
              <a:rPr lang="de-CH" sz="2800" b="1" dirty="0">
                <a:solidFill>
                  <a:srgbClr val="FF0000"/>
                </a:solidFill>
              </a:rPr>
              <a:t>Geld ist Kredit: </a:t>
            </a:r>
            <a:r>
              <a:rPr lang="de-CH" b="1" dirty="0" err="1"/>
              <a:t>credere</a:t>
            </a:r>
            <a:endParaRPr lang="de-CH" b="1" dirty="0"/>
          </a:p>
          <a:p>
            <a:pPr algn="ctr"/>
            <a:r>
              <a:rPr lang="de-CH" b="1" dirty="0"/>
              <a:t>vertrauen</a:t>
            </a:r>
          </a:p>
          <a:p>
            <a:pPr algn="ctr"/>
            <a:r>
              <a:rPr lang="de-CH" b="1" dirty="0"/>
              <a:t>glauben</a:t>
            </a:r>
          </a:p>
        </p:txBody>
      </p:sp>
      <p:sp>
        <p:nvSpPr>
          <p:cNvPr id="3" name="Textfeld 2">
            <a:extLst>
              <a:ext uri="{FF2B5EF4-FFF2-40B4-BE49-F238E27FC236}">
                <a16:creationId xmlns:a16="http://schemas.microsoft.com/office/drawing/2014/main" id="{A6BB9E46-CC57-4951-B099-606AABD23A64}"/>
              </a:ext>
            </a:extLst>
          </p:cNvPr>
          <p:cNvSpPr txBox="1"/>
          <p:nvPr/>
        </p:nvSpPr>
        <p:spPr>
          <a:xfrm>
            <a:off x="9025627" y="2594608"/>
            <a:ext cx="2805344" cy="1569660"/>
          </a:xfrm>
          <a:prstGeom prst="rect">
            <a:avLst/>
          </a:prstGeom>
          <a:solidFill>
            <a:schemeClr val="accent3">
              <a:lumMod val="95000"/>
            </a:schemeClr>
          </a:solidFill>
        </p:spPr>
        <p:txBody>
          <a:bodyPr wrap="square" rtlCol="0">
            <a:spAutoFit/>
          </a:bodyPr>
          <a:lstStyle/>
          <a:p>
            <a:pPr algn="ctr"/>
            <a:r>
              <a:rPr lang="de-CH" sz="2400" b="1" dirty="0">
                <a:solidFill>
                  <a:srgbClr val="CC0099"/>
                </a:solidFill>
              </a:rPr>
              <a:t>Die Familie </a:t>
            </a:r>
          </a:p>
          <a:p>
            <a:pPr algn="ctr"/>
            <a:r>
              <a:rPr lang="de-CH" sz="2400" b="1" dirty="0">
                <a:solidFill>
                  <a:srgbClr val="CC0099"/>
                </a:solidFill>
              </a:rPr>
              <a:t>ist das Vorbild </a:t>
            </a:r>
          </a:p>
          <a:p>
            <a:pPr algn="ctr"/>
            <a:r>
              <a:rPr lang="de-CH" sz="2400" b="1" dirty="0">
                <a:solidFill>
                  <a:srgbClr val="CC0099"/>
                </a:solidFill>
              </a:rPr>
              <a:t>für die </a:t>
            </a:r>
          </a:p>
          <a:p>
            <a:pPr algn="ctr"/>
            <a:r>
              <a:rPr lang="de-CH" sz="2400" b="1" dirty="0" err="1">
                <a:solidFill>
                  <a:srgbClr val="CC0099"/>
                </a:solidFill>
              </a:rPr>
              <a:t>HuMan</a:t>
            </a:r>
            <a:r>
              <a:rPr lang="de-CH" sz="2400" b="1" dirty="0">
                <a:solidFill>
                  <a:srgbClr val="CC0099"/>
                </a:solidFill>
              </a:rPr>
              <a:t>-Wirtschaft</a:t>
            </a:r>
          </a:p>
        </p:txBody>
      </p:sp>
      <p:sp>
        <p:nvSpPr>
          <p:cNvPr id="4" name="Textfeld 3">
            <a:extLst>
              <a:ext uri="{FF2B5EF4-FFF2-40B4-BE49-F238E27FC236}">
                <a16:creationId xmlns:a16="http://schemas.microsoft.com/office/drawing/2014/main" id="{0F488084-112C-421A-81DD-FF61DE1EA5A2}"/>
              </a:ext>
            </a:extLst>
          </p:cNvPr>
          <p:cNvSpPr txBox="1"/>
          <p:nvPr/>
        </p:nvSpPr>
        <p:spPr>
          <a:xfrm>
            <a:off x="8888026" y="4391740"/>
            <a:ext cx="2894121" cy="1200329"/>
          </a:xfrm>
          <a:prstGeom prst="rect">
            <a:avLst/>
          </a:prstGeom>
          <a:noFill/>
        </p:spPr>
        <p:txBody>
          <a:bodyPr wrap="square" rtlCol="0">
            <a:spAutoFit/>
          </a:bodyPr>
          <a:lstStyle/>
          <a:p>
            <a:pPr algn="ctr"/>
            <a:r>
              <a:rPr lang="de-CH" sz="2400" b="1" dirty="0">
                <a:solidFill>
                  <a:srgbClr val="339933"/>
                </a:solidFill>
              </a:rPr>
              <a:t>Welt = Dorf</a:t>
            </a:r>
          </a:p>
          <a:p>
            <a:pPr algn="ctr"/>
            <a:r>
              <a:rPr lang="de-CH" sz="2400" dirty="0"/>
              <a:t>also</a:t>
            </a:r>
            <a:r>
              <a:rPr lang="de-CH" sz="2400" b="1" dirty="0"/>
              <a:t> </a:t>
            </a:r>
          </a:p>
          <a:p>
            <a:pPr algn="ctr"/>
            <a:r>
              <a:rPr lang="de-CH" sz="2400" b="1" dirty="0">
                <a:solidFill>
                  <a:srgbClr val="339933"/>
                </a:solidFill>
              </a:rPr>
              <a:t>Welt-Familie</a:t>
            </a:r>
          </a:p>
        </p:txBody>
      </p:sp>
      <p:sp>
        <p:nvSpPr>
          <p:cNvPr id="5" name="Rechteck 4">
            <a:extLst>
              <a:ext uri="{FF2B5EF4-FFF2-40B4-BE49-F238E27FC236}">
                <a16:creationId xmlns:a16="http://schemas.microsoft.com/office/drawing/2014/main" id="{6D509166-2462-4EB4-8176-DD9F191F6308}"/>
              </a:ext>
            </a:extLst>
          </p:cNvPr>
          <p:cNvSpPr/>
          <p:nvPr/>
        </p:nvSpPr>
        <p:spPr bwMode="auto">
          <a:xfrm>
            <a:off x="9064101" y="2644971"/>
            <a:ext cx="2718046" cy="159006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6" name="Textfeld 5">
            <a:extLst>
              <a:ext uri="{FF2B5EF4-FFF2-40B4-BE49-F238E27FC236}">
                <a16:creationId xmlns:a16="http://schemas.microsoft.com/office/drawing/2014/main" id="{B7D0663C-B529-4B8B-AAE4-71AD3E73B9F1}"/>
              </a:ext>
            </a:extLst>
          </p:cNvPr>
          <p:cNvSpPr txBox="1"/>
          <p:nvPr/>
        </p:nvSpPr>
        <p:spPr>
          <a:xfrm>
            <a:off x="781234" y="2095134"/>
            <a:ext cx="1642369" cy="2585323"/>
          </a:xfrm>
          <a:prstGeom prst="rect">
            <a:avLst/>
          </a:prstGeom>
          <a:solidFill>
            <a:schemeClr val="accent6">
              <a:lumMod val="20000"/>
              <a:lumOff val="80000"/>
            </a:schemeClr>
          </a:solidFill>
        </p:spPr>
        <p:txBody>
          <a:bodyPr wrap="square" rtlCol="0">
            <a:spAutoFit/>
          </a:bodyPr>
          <a:lstStyle/>
          <a:p>
            <a:pPr algn="ctr"/>
            <a:r>
              <a:rPr lang="de-CH" b="1" dirty="0"/>
              <a:t>5 Lebens-Leistungs-Kurven von 1’000 Jahren übereinander gelegt, kann auch nur eine Seele sein! Oder?</a:t>
            </a:r>
          </a:p>
        </p:txBody>
      </p:sp>
      <p:sp>
        <p:nvSpPr>
          <p:cNvPr id="7" name="Textfeld 6">
            <a:extLst>
              <a:ext uri="{FF2B5EF4-FFF2-40B4-BE49-F238E27FC236}">
                <a16:creationId xmlns:a16="http://schemas.microsoft.com/office/drawing/2014/main" id="{FA1F9E4D-0DEB-4E4E-9C50-1DC9196B685F}"/>
              </a:ext>
            </a:extLst>
          </p:cNvPr>
          <p:cNvSpPr txBox="1"/>
          <p:nvPr/>
        </p:nvSpPr>
        <p:spPr>
          <a:xfrm>
            <a:off x="3060441" y="4917233"/>
            <a:ext cx="2416628" cy="923330"/>
          </a:xfrm>
          <a:prstGeom prst="rect">
            <a:avLst/>
          </a:prstGeom>
          <a:solidFill>
            <a:srgbClr val="99CC00"/>
          </a:solidFill>
        </p:spPr>
        <p:txBody>
          <a:bodyPr wrap="square" rtlCol="0">
            <a:spAutoFit/>
          </a:bodyPr>
          <a:lstStyle/>
          <a:p>
            <a:r>
              <a:rPr lang="de-CH" b="1" dirty="0"/>
              <a:t>Jedes Leben beginnt mit Kredit der Familie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66570"/>
                                        </p:tgtEl>
                                        <p:attrNameLst>
                                          <p:attrName>style.visibility</p:attrName>
                                        </p:attrNameLst>
                                      </p:cBhvr>
                                      <p:to>
                                        <p:strVal val="visible"/>
                                      </p:to>
                                    </p:set>
                                    <p:anim calcmode="lin" valueType="num">
                                      <p:cBhvr>
                                        <p:cTn id="7" dur="1000" fill="hold"/>
                                        <p:tgtEl>
                                          <p:spTgt spid="66570"/>
                                        </p:tgtEl>
                                        <p:attrNameLst>
                                          <p:attrName>ppt_w</p:attrName>
                                        </p:attrNameLst>
                                      </p:cBhvr>
                                      <p:tavLst>
                                        <p:tav tm="0">
                                          <p:val>
                                            <p:fltVal val="0"/>
                                          </p:val>
                                        </p:tav>
                                        <p:tav tm="100000">
                                          <p:val>
                                            <p:strVal val="#ppt_w"/>
                                          </p:val>
                                        </p:tav>
                                      </p:tavLst>
                                    </p:anim>
                                    <p:anim calcmode="lin" valueType="num">
                                      <p:cBhvr>
                                        <p:cTn id="8" dur="1000" fill="hold"/>
                                        <p:tgtEl>
                                          <p:spTgt spid="66570"/>
                                        </p:tgtEl>
                                        <p:attrNameLst>
                                          <p:attrName>ppt_h</p:attrName>
                                        </p:attrNameLst>
                                      </p:cBhvr>
                                      <p:tavLst>
                                        <p:tav tm="0">
                                          <p:val>
                                            <p:fltVal val="0"/>
                                          </p:val>
                                        </p:tav>
                                        <p:tav tm="100000">
                                          <p:val>
                                            <p:strVal val="#ppt_h"/>
                                          </p:val>
                                        </p:tav>
                                      </p:tavLst>
                                    </p:anim>
                                    <p:anim calcmode="lin" valueType="num">
                                      <p:cBhvr>
                                        <p:cTn id="9" dur="1000" fill="hold"/>
                                        <p:tgtEl>
                                          <p:spTgt spid="665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657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66562"/>
                                        </p:tgtEl>
                                        <p:attrNameLst>
                                          <p:attrName>style.visibility</p:attrName>
                                        </p:attrNameLst>
                                      </p:cBhvr>
                                      <p:to>
                                        <p:strVal val="visible"/>
                                      </p:to>
                                    </p:set>
                                    <p:anim calcmode="lin" valueType="num">
                                      <p:cBhvr>
                                        <p:cTn id="14" dur="500" fill="hold"/>
                                        <p:tgtEl>
                                          <p:spTgt spid="66562"/>
                                        </p:tgtEl>
                                        <p:attrNameLst>
                                          <p:attrName>ppt_x</p:attrName>
                                        </p:attrNameLst>
                                      </p:cBhvr>
                                      <p:tavLst>
                                        <p:tav tm="0">
                                          <p:val>
                                            <p:strVal val="#ppt_x-#ppt_w/2"/>
                                          </p:val>
                                        </p:tav>
                                        <p:tav tm="100000">
                                          <p:val>
                                            <p:strVal val="#ppt_x"/>
                                          </p:val>
                                        </p:tav>
                                      </p:tavLst>
                                    </p:anim>
                                    <p:anim calcmode="lin" valueType="num">
                                      <p:cBhvr>
                                        <p:cTn id="15" dur="500" fill="hold"/>
                                        <p:tgtEl>
                                          <p:spTgt spid="66562"/>
                                        </p:tgtEl>
                                        <p:attrNameLst>
                                          <p:attrName>ppt_y</p:attrName>
                                        </p:attrNameLst>
                                      </p:cBhvr>
                                      <p:tavLst>
                                        <p:tav tm="0">
                                          <p:val>
                                            <p:strVal val="#ppt_y"/>
                                          </p:val>
                                        </p:tav>
                                        <p:tav tm="100000">
                                          <p:val>
                                            <p:strVal val="#ppt_y"/>
                                          </p:val>
                                        </p:tav>
                                      </p:tavLst>
                                    </p:anim>
                                    <p:anim calcmode="lin" valueType="num">
                                      <p:cBhvr>
                                        <p:cTn id="16" dur="500" fill="hold"/>
                                        <p:tgtEl>
                                          <p:spTgt spid="66562"/>
                                        </p:tgtEl>
                                        <p:attrNameLst>
                                          <p:attrName>ppt_w</p:attrName>
                                        </p:attrNameLst>
                                      </p:cBhvr>
                                      <p:tavLst>
                                        <p:tav tm="0">
                                          <p:val>
                                            <p:fltVal val="0"/>
                                          </p:val>
                                        </p:tav>
                                        <p:tav tm="100000">
                                          <p:val>
                                            <p:strVal val="#ppt_w"/>
                                          </p:val>
                                        </p:tav>
                                      </p:tavLst>
                                    </p:anim>
                                    <p:anim calcmode="lin" valueType="num">
                                      <p:cBhvr>
                                        <p:cTn id="17" dur="500" fill="hold"/>
                                        <p:tgtEl>
                                          <p:spTgt spid="66562"/>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amond(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autoUpdateAnimBg="0"/>
      <p:bldP spid="15" grpId="0"/>
      <p:bldP spid="16"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a:xfrm>
            <a:off x="1219200" y="6490934"/>
            <a:ext cx="3439584" cy="304800"/>
          </a:xfrm>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66562" name="Rectangle 2"/>
          <p:cNvSpPr>
            <a:spLocks noGrp="1" noChangeArrowheads="1"/>
          </p:cNvSpPr>
          <p:nvPr>
            <p:ph type="title"/>
          </p:nvPr>
        </p:nvSpPr>
        <p:spPr/>
        <p:txBody>
          <a:bodyPr/>
          <a:lstStyle/>
          <a:p>
            <a:pPr>
              <a:defRPr/>
            </a:pPr>
            <a:r>
              <a:rPr lang="de-DE" dirty="0"/>
              <a:t>Reinkarnation bedeutet:  wir können niemals Rassist sein.</a:t>
            </a:r>
          </a:p>
        </p:txBody>
      </p:sp>
      <p:pic>
        <p:nvPicPr>
          <p:cNvPr id="66570"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389" y="428153"/>
            <a:ext cx="823610" cy="68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14"/>
          <p:cNvSpPr/>
          <p:nvPr/>
        </p:nvSpPr>
        <p:spPr>
          <a:xfrm>
            <a:off x="2343959" y="813994"/>
            <a:ext cx="5894972" cy="4524315"/>
          </a:xfrm>
          <a:prstGeom prst="rect">
            <a:avLst/>
          </a:prstGeom>
        </p:spPr>
        <p:txBody>
          <a:bodyPr wrap="square">
            <a:spAutoFit/>
          </a:bodyPr>
          <a:lstStyle/>
          <a:p>
            <a:pPr marL="457200" indent="-457200" algn="ctr" eaLnBrk="0" fontAlgn="base" hangingPunct="0">
              <a:spcBef>
                <a:spcPct val="0"/>
              </a:spcBef>
              <a:spcAft>
                <a:spcPct val="0"/>
              </a:spcAft>
              <a:buAutoNum type="arabicPeriod"/>
              <a:defRPr/>
            </a:pPr>
            <a:r>
              <a:rPr lang="de-CH" sz="2400" b="1" dirty="0">
                <a:solidFill>
                  <a:srgbClr val="2D2DB9">
                    <a:lumMod val="75000"/>
                  </a:srgbClr>
                </a:solidFill>
                <a:latin typeface="Arial" charset="0"/>
                <a:cs typeface="Arial" charset="0"/>
              </a:rPr>
              <a:t>Leben als Römer</a:t>
            </a:r>
          </a:p>
          <a:p>
            <a:pPr marL="457200" indent="-457200" algn="ctr" eaLnBrk="0" fontAlgn="base" hangingPunct="0">
              <a:spcBef>
                <a:spcPct val="0"/>
              </a:spcBef>
              <a:spcAft>
                <a:spcPct val="0"/>
              </a:spcAft>
              <a:buAutoNum type="arabicPeriod"/>
              <a:defRPr/>
            </a:pPr>
            <a:r>
              <a:rPr lang="de-CH" sz="2400" b="1" dirty="0">
                <a:solidFill>
                  <a:srgbClr val="2D2DB9">
                    <a:lumMod val="75000"/>
                  </a:srgbClr>
                </a:solidFill>
                <a:latin typeface="Arial" charset="0"/>
                <a:cs typeface="Arial" charset="0"/>
              </a:rPr>
              <a:t>Leben als Israelit</a:t>
            </a:r>
          </a:p>
          <a:p>
            <a:pPr marL="457200" indent="-457200" algn="ctr" eaLnBrk="0" fontAlgn="base" hangingPunct="0">
              <a:spcBef>
                <a:spcPct val="0"/>
              </a:spcBef>
              <a:spcAft>
                <a:spcPct val="0"/>
              </a:spcAft>
              <a:buFontTx/>
              <a:buAutoNum type="arabicPeriod"/>
              <a:defRPr/>
            </a:pPr>
            <a:r>
              <a:rPr lang="de-CH" sz="2400" b="1" dirty="0">
                <a:solidFill>
                  <a:srgbClr val="2D2DB9">
                    <a:lumMod val="75000"/>
                  </a:srgbClr>
                </a:solidFill>
                <a:latin typeface="Arial" charset="0"/>
                <a:cs typeface="Arial" charset="0"/>
              </a:rPr>
              <a:t>Leben als Grieche</a:t>
            </a:r>
          </a:p>
          <a:p>
            <a:pPr marL="457200" indent="-457200" algn="ctr" eaLnBrk="0" fontAlgn="base" hangingPunct="0">
              <a:spcBef>
                <a:spcPct val="0"/>
              </a:spcBef>
              <a:spcAft>
                <a:spcPct val="0"/>
              </a:spcAft>
              <a:buFontTx/>
              <a:buAutoNum type="arabicPeriod"/>
              <a:defRPr/>
            </a:pPr>
            <a:r>
              <a:rPr lang="de-CH" sz="2400" b="1" dirty="0">
                <a:solidFill>
                  <a:srgbClr val="2D2DB9">
                    <a:lumMod val="75000"/>
                  </a:srgbClr>
                </a:solidFill>
                <a:latin typeface="Arial" charset="0"/>
                <a:cs typeface="Arial" charset="0"/>
              </a:rPr>
              <a:t>Leben als Spanier</a:t>
            </a:r>
          </a:p>
          <a:p>
            <a:pPr marL="457200" indent="-457200" algn="ctr" eaLnBrk="0" fontAlgn="base" hangingPunct="0">
              <a:spcBef>
                <a:spcPct val="0"/>
              </a:spcBef>
              <a:spcAft>
                <a:spcPct val="0"/>
              </a:spcAft>
              <a:buAutoNum type="arabicPeriod"/>
              <a:defRPr/>
            </a:pPr>
            <a:r>
              <a:rPr lang="de-CH" sz="2400" b="1" dirty="0">
                <a:solidFill>
                  <a:srgbClr val="2D2DB9">
                    <a:lumMod val="75000"/>
                  </a:srgbClr>
                </a:solidFill>
                <a:latin typeface="Arial" charset="0"/>
                <a:cs typeface="Arial" charset="0"/>
              </a:rPr>
              <a:t>Leben als Brite / Ire</a:t>
            </a:r>
          </a:p>
          <a:p>
            <a:pPr marL="457200" indent="-457200" algn="ctr" eaLnBrk="0" fontAlgn="base" hangingPunct="0">
              <a:spcBef>
                <a:spcPct val="0"/>
              </a:spcBef>
              <a:spcAft>
                <a:spcPct val="0"/>
              </a:spcAft>
              <a:buFontTx/>
              <a:buAutoNum type="arabicPeriod"/>
              <a:defRPr/>
            </a:pPr>
            <a:r>
              <a:rPr lang="de-CH" sz="2400" b="1" dirty="0">
                <a:solidFill>
                  <a:srgbClr val="2D2DB9">
                    <a:lumMod val="75000"/>
                  </a:srgbClr>
                </a:solidFill>
                <a:latin typeface="Arial" charset="0"/>
                <a:cs typeface="Arial" charset="0"/>
              </a:rPr>
              <a:t>Leben als Franzose</a:t>
            </a:r>
          </a:p>
          <a:p>
            <a:pPr marL="457200" indent="-457200" algn="ctr" eaLnBrk="0" fontAlgn="base" hangingPunct="0">
              <a:spcBef>
                <a:spcPct val="0"/>
              </a:spcBef>
              <a:spcAft>
                <a:spcPct val="0"/>
              </a:spcAft>
              <a:buFontTx/>
              <a:buAutoNum type="arabicPeriod"/>
              <a:defRPr/>
            </a:pPr>
            <a:r>
              <a:rPr lang="de-CH" sz="2400" b="1" dirty="0">
                <a:solidFill>
                  <a:srgbClr val="2D2DB9">
                    <a:lumMod val="75000"/>
                  </a:srgbClr>
                </a:solidFill>
                <a:latin typeface="Arial" charset="0"/>
                <a:cs typeface="Arial" charset="0"/>
              </a:rPr>
              <a:t>Leben als Schweizer</a:t>
            </a:r>
          </a:p>
          <a:p>
            <a:pPr marL="457200" indent="-457200" algn="ctr" eaLnBrk="0" fontAlgn="base" hangingPunct="0">
              <a:spcBef>
                <a:spcPct val="0"/>
              </a:spcBef>
              <a:spcAft>
                <a:spcPct val="0"/>
              </a:spcAft>
              <a:buAutoNum type="arabicPeriod"/>
              <a:defRPr/>
            </a:pPr>
            <a:r>
              <a:rPr lang="de-CH" sz="2400" b="1" dirty="0">
                <a:solidFill>
                  <a:srgbClr val="2D2DB9">
                    <a:lumMod val="75000"/>
                  </a:srgbClr>
                </a:solidFill>
                <a:latin typeface="Arial" charset="0"/>
                <a:cs typeface="Arial" charset="0"/>
              </a:rPr>
              <a:t>Als Adeliger</a:t>
            </a:r>
          </a:p>
          <a:p>
            <a:pPr marL="457200" indent="-457200" algn="ctr" eaLnBrk="0" fontAlgn="base" hangingPunct="0">
              <a:spcBef>
                <a:spcPct val="0"/>
              </a:spcBef>
              <a:spcAft>
                <a:spcPct val="0"/>
              </a:spcAft>
              <a:buAutoNum type="arabicPeriod"/>
              <a:defRPr/>
            </a:pPr>
            <a:r>
              <a:rPr lang="de-CH" sz="2400" b="1" dirty="0">
                <a:solidFill>
                  <a:srgbClr val="2D2DB9">
                    <a:lumMod val="75000"/>
                  </a:srgbClr>
                </a:solidFill>
                <a:latin typeface="Arial" charset="0"/>
                <a:cs typeface="Arial" charset="0"/>
              </a:rPr>
              <a:t>Als Armer</a:t>
            </a:r>
          </a:p>
          <a:p>
            <a:pPr marL="457200" indent="-457200" algn="ctr" eaLnBrk="0" fontAlgn="base" hangingPunct="0">
              <a:spcBef>
                <a:spcPct val="0"/>
              </a:spcBef>
              <a:spcAft>
                <a:spcPct val="0"/>
              </a:spcAft>
              <a:buAutoNum type="arabicPeriod"/>
              <a:defRPr/>
            </a:pPr>
            <a:r>
              <a:rPr lang="de-CH" sz="2400" b="1" dirty="0">
                <a:solidFill>
                  <a:srgbClr val="2D2DB9">
                    <a:lumMod val="75000"/>
                  </a:srgbClr>
                </a:solidFill>
                <a:latin typeface="Arial" charset="0"/>
                <a:cs typeface="Arial" charset="0"/>
              </a:rPr>
              <a:t> Als Christ</a:t>
            </a:r>
          </a:p>
          <a:p>
            <a:pPr marL="457200" indent="-457200" algn="ctr" eaLnBrk="0" fontAlgn="base" hangingPunct="0">
              <a:spcBef>
                <a:spcPct val="0"/>
              </a:spcBef>
              <a:spcAft>
                <a:spcPct val="0"/>
              </a:spcAft>
              <a:buAutoNum type="arabicPeriod"/>
              <a:defRPr/>
            </a:pPr>
            <a:r>
              <a:rPr lang="de-CH" sz="2400" b="1" dirty="0">
                <a:solidFill>
                  <a:srgbClr val="2D2DB9">
                    <a:lumMod val="75000"/>
                  </a:srgbClr>
                </a:solidFill>
                <a:latin typeface="Arial" charset="0"/>
                <a:cs typeface="Arial" charset="0"/>
              </a:rPr>
              <a:t> Als Jude</a:t>
            </a:r>
          </a:p>
          <a:p>
            <a:pPr marL="457200" indent="-457200" algn="ctr" eaLnBrk="0" fontAlgn="base" hangingPunct="0">
              <a:spcBef>
                <a:spcPct val="0"/>
              </a:spcBef>
              <a:spcAft>
                <a:spcPct val="0"/>
              </a:spcAft>
              <a:buAutoNum type="arabicPeriod"/>
              <a:defRPr/>
            </a:pPr>
            <a:r>
              <a:rPr lang="de-CH" sz="2400" b="1" dirty="0">
                <a:solidFill>
                  <a:srgbClr val="2D2DB9">
                    <a:lumMod val="75000"/>
                  </a:srgbClr>
                </a:solidFill>
                <a:latin typeface="Arial" charset="0"/>
                <a:cs typeface="Arial" charset="0"/>
              </a:rPr>
              <a:t> Als Moslem  </a:t>
            </a:r>
            <a:r>
              <a:rPr lang="de-CH" sz="2400" b="1" dirty="0" err="1">
                <a:solidFill>
                  <a:srgbClr val="2D2DB9">
                    <a:lumMod val="75000"/>
                  </a:srgbClr>
                </a:solidFill>
                <a:latin typeface="Arial" charset="0"/>
                <a:cs typeface="Arial" charset="0"/>
              </a:rPr>
              <a:t>usw</a:t>
            </a:r>
            <a:r>
              <a:rPr lang="de-CH" sz="2400" b="1" dirty="0">
                <a:solidFill>
                  <a:srgbClr val="2D2DB9">
                    <a:lumMod val="75000"/>
                  </a:srgbClr>
                </a:solidFill>
                <a:latin typeface="Arial" charset="0"/>
                <a:cs typeface="Arial" charset="0"/>
              </a:rPr>
              <a:t>………..</a:t>
            </a:r>
          </a:p>
        </p:txBody>
      </p:sp>
      <p:sp>
        <p:nvSpPr>
          <p:cNvPr id="16" name="Rechteck 15"/>
          <p:cNvSpPr/>
          <p:nvPr/>
        </p:nvSpPr>
        <p:spPr>
          <a:xfrm>
            <a:off x="893685" y="5592069"/>
            <a:ext cx="10404629" cy="830997"/>
          </a:xfrm>
          <a:prstGeom prst="rect">
            <a:avLst/>
          </a:prstGeom>
          <a:solidFill>
            <a:srgbClr val="FFFF00"/>
          </a:solidFill>
        </p:spPr>
        <p:txBody>
          <a:bodyPr wrap="square">
            <a:spAutoFit/>
          </a:bodyPr>
          <a:lstStyle/>
          <a:p>
            <a:pPr algn="ctr" eaLnBrk="0" fontAlgn="base" hangingPunct="0">
              <a:spcBef>
                <a:spcPct val="0"/>
              </a:spcBef>
              <a:spcAft>
                <a:spcPct val="0"/>
              </a:spcAft>
              <a:defRPr/>
            </a:pPr>
            <a:r>
              <a:rPr lang="de-CH" sz="2800" b="1" dirty="0">
                <a:solidFill>
                  <a:srgbClr val="2D2DB9">
                    <a:lumMod val="75000"/>
                  </a:srgbClr>
                </a:solidFill>
                <a:latin typeface="Arial" charset="0"/>
                <a:cs typeface="Arial" charset="0"/>
              </a:rPr>
              <a:t>Reinkarnation</a:t>
            </a:r>
            <a:r>
              <a:rPr lang="de-CH" sz="2000" b="1" dirty="0">
                <a:solidFill>
                  <a:srgbClr val="2D2DB9">
                    <a:lumMod val="75000"/>
                  </a:srgbClr>
                </a:solidFill>
                <a:latin typeface="Arial" charset="0"/>
                <a:cs typeface="Arial" charset="0"/>
              </a:rPr>
              <a:t> findet in allen Nationen und Religionen und finanziellem Status  statt ohne Zeitbeschränkung</a:t>
            </a:r>
            <a:endParaRPr lang="de-CH" sz="2000" dirty="0">
              <a:solidFill>
                <a:srgbClr val="000000"/>
              </a:solidFill>
              <a:latin typeface="Times New Roman" pitchFamily="18" charset="0"/>
              <a:cs typeface="Arial" charset="0"/>
            </a:endParaRPr>
          </a:p>
        </p:txBody>
      </p:sp>
      <p:sp>
        <p:nvSpPr>
          <p:cNvPr id="3" name="Textfeld 2">
            <a:extLst>
              <a:ext uri="{FF2B5EF4-FFF2-40B4-BE49-F238E27FC236}">
                <a16:creationId xmlns:a16="http://schemas.microsoft.com/office/drawing/2014/main" id="{A6BB9E46-CC57-4951-B099-606AABD23A64}"/>
              </a:ext>
            </a:extLst>
          </p:cNvPr>
          <p:cNvSpPr txBox="1"/>
          <p:nvPr/>
        </p:nvSpPr>
        <p:spPr>
          <a:xfrm>
            <a:off x="8238931" y="2197895"/>
            <a:ext cx="3325883" cy="2677656"/>
          </a:xfrm>
          <a:prstGeom prst="rect">
            <a:avLst/>
          </a:prstGeom>
          <a:solidFill>
            <a:schemeClr val="accent3">
              <a:lumMod val="95000"/>
            </a:schemeClr>
          </a:solidFill>
        </p:spPr>
        <p:txBody>
          <a:bodyPr wrap="square" rtlCol="0">
            <a:spAutoFit/>
          </a:bodyPr>
          <a:lstStyle/>
          <a:p>
            <a:pPr algn="ctr"/>
            <a:r>
              <a:rPr lang="de-CH" sz="2800" b="1" dirty="0">
                <a:solidFill>
                  <a:srgbClr val="CC0099"/>
                </a:solidFill>
              </a:rPr>
              <a:t>Die Reinkarnation </a:t>
            </a:r>
          </a:p>
          <a:p>
            <a:pPr algn="ctr"/>
            <a:r>
              <a:rPr lang="de-CH" sz="2800" b="1" dirty="0">
                <a:solidFill>
                  <a:srgbClr val="CC0099"/>
                </a:solidFill>
              </a:rPr>
              <a:t>ist die Grundlage </a:t>
            </a:r>
          </a:p>
          <a:p>
            <a:pPr algn="ctr"/>
            <a:r>
              <a:rPr lang="de-CH" sz="2800" b="1" dirty="0">
                <a:solidFill>
                  <a:srgbClr val="CC0099"/>
                </a:solidFill>
              </a:rPr>
              <a:t>für die </a:t>
            </a:r>
          </a:p>
          <a:p>
            <a:pPr algn="ctr"/>
            <a:r>
              <a:rPr lang="de-CH" sz="2800" b="1" dirty="0" err="1">
                <a:solidFill>
                  <a:srgbClr val="CC0099"/>
                </a:solidFill>
              </a:rPr>
              <a:t>HuMan</a:t>
            </a:r>
            <a:r>
              <a:rPr lang="de-CH" sz="2800" b="1" dirty="0">
                <a:solidFill>
                  <a:srgbClr val="CC0099"/>
                </a:solidFill>
              </a:rPr>
              <a:t>-Wirtschaft</a:t>
            </a:r>
          </a:p>
          <a:p>
            <a:pPr algn="ctr"/>
            <a:r>
              <a:rPr lang="de-CH" sz="2800" b="1" dirty="0">
                <a:solidFill>
                  <a:srgbClr val="CC0099"/>
                </a:solidFill>
              </a:rPr>
              <a:t>als zeitlose</a:t>
            </a:r>
          </a:p>
          <a:p>
            <a:pPr algn="ctr"/>
            <a:r>
              <a:rPr lang="de-CH" sz="2800" b="1" dirty="0">
                <a:solidFill>
                  <a:srgbClr val="CC0099"/>
                </a:solidFill>
              </a:rPr>
              <a:t>Welt-Familie!</a:t>
            </a:r>
          </a:p>
        </p:txBody>
      </p:sp>
      <p:sp>
        <p:nvSpPr>
          <p:cNvPr id="5" name="Rechteck 4">
            <a:extLst>
              <a:ext uri="{FF2B5EF4-FFF2-40B4-BE49-F238E27FC236}">
                <a16:creationId xmlns:a16="http://schemas.microsoft.com/office/drawing/2014/main" id="{6D509166-2462-4EB4-8176-DD9F191F6308}"/>
              </a:ext>
            </a:extLst>
          </p:cNvPr>
          <p:cNvSpPr/>
          <p:nvPr/>
        </p:nvSpPr>
        <p:spPr bwMode="auto">
          <a:xfrm>
            <a:off x="9064101" y="2644971"/>
            <a:ext cx="2718046" cy="159006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9803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66570"/>
                                        </p:tgtEl>
                                        <p:attrNameLst>
                                          <p:attrName>style.visibility</p:attrName>
                                        </p:attrNameLst>
                                      </p:cBhvr>
                                      <p:to>
                                        <p:strVal val="visible"/>
                                      </p:to>
                                    </p:set>
                                    <p:anim calcmode="lin" valueType="num">
                                      <p:cBhvr>
                                        <p:cTn id="7" dur="1000" fill="hold"/>
                                        <p:tgtEl>
                                          <p:spTgt spid="66570"/>
                                        </p:tgtEl>
                                        <p:attrNameLst>
                                          <p:attrName>ppt_w</p:attrName>
                                        </p:attrNameLst>
                                      </p:cBhvr>
                                      <p:tavLst>
                                        <p:tav tm="0">
                                          <p:val>
                                            <p:fltVal val="0"/>
                                          </p:val>
                                        </p:tav>
                                        <p:tav tm="100000">
                                          <p:val>
                                            <p:strVal val="#ppt_w"/>
                                          </p:val>
                                        </p:tav>
                                      </p:tavLst>
                                    </p:anim>
                                    <p:anim calcmode="lin" valueType="num">
                                      <p:cBhvr>
                                        <p:cTn id="8" dur="1000" fill="hold"/>
                                        <p:tgtEl>
                                          <p:spTgt spid="66570"/>
                                        </p:tgtEl>
                                        <p:attrNameLst>
                                          <p:attrName>ppt_h</p:attrName>
                                        </p:attrNameLst>
                                      </p:cBhvr>
                                      <p:tavLst>
                                        <p:tav tm="0">
                                          <p:val>
                                            <p:fltVal val="0"/>
                                          </p:val>
                                        </p:tav>
                                        <p:tav tm="100000">
                                          <p:val>
                                            <p:strVal val="#ppt_h"/>
                                          </p:val>
                                        </p:tav>
                                      </p:tavLst>
                                    </p:anim>
                                    <p:anim calcmode="lin" valueType="num">
                                      <p:cBhvr>
                                        <p:cTn id="9" dur="1000" fill="hold"/>
                                        <p:tgtEl>
                                          <p:spTgt spid="665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657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66562"/>
                                        </p:tgtEl>
                                        <p:attrNameLst>
                                          <p:attrName>style.visibility</p:attrName>
                                        </p:attrNameLst>
                                      </p:cBhvr>
                                      <p:to>
                                        <p:strVal val="visible"/>
                                      </p:to>
                                    </p:set>
                                    <p:anim calcmode="lin" valueType="num">
                                      <p:cBhvr>
                                        <p:cTn id="14" dur="500" fill="hold"/>
                                        <p:tgtEl>
                                          <p:spTgt spid="66562"/>
                                        </p:tgtEl>
                                        <p:attrNameLst>
                                          <p:attrName>ppt_x</p:attrName>
                                        </p:attrNameLst>
                                      </p:cBhvr>
                                      <p:tavLst>
                                        <p:tav tm="0">
                                          <p:val>
                                            <p:strVal val="#ppt_x-#ppt_w/2"/>
                                          </p:val>
                                        </p:tav>
                                        <p:tav tm="100000">
                                          <p:val>
                                            <p:strVal val="#ppt_x"/>
                                          </p:val>
                                        </p:tav>
                                      </p:tavLst>
                                    </p:anim>
                                    <p:anim calcmode="lin" valueType="num">
                                      <p:cBhvr>
                                        <p:cTn id="15" dur="500" fill="hold"/>
                                        <p:tgtEl>
                                          <p:spTgt spid="66562"/>
                                        </p:tgtEl>
                                        <p:attrNameLst>
                                          <p:attrName>ppt_y</p:attrName>
                                        </p:attrNameLst>
                                      </p:cBhvr>
                                      <p:tavLst>
                                        <p:tav tm="0">
                                          <p:val>
                                            <p:strVal val="#ppt_y"/>
                                          </p:val>
                                        </p:tav>
                                        <p:tav tm="100000">
                                          <p:val>
                                            <p:strVal val="#ppt_y"/>
                                          </p:val>
                                        </p:tav>
                                      </p:tavLst>
                                    </p:anim>
                                    <p:anim calcmode="lin" valueType="num">
                                      <p:cBhvr>
                                        <p:cTn id="16" dur="500" fill="hold"/>
                                        <p:tgtEl>
                                          <p:spTgt spid="66562"/>
                                        </p:tgtEl>
                                        <p:attrNameLst>
                                          <p:attrName>ppt_w</p:attrName>
                                        </p:attrNameLst>
                                      </p:cBhvr>
                                      <p:tavLst>
                                        <p:tav tm="0">
                                          <p:val>
                                            <p:fltVal val="0"/>
                                          </p:val>
                                        </p:tav>
                                        <p:tav tm="100000">
                                          <p:val>
                                            <p:strVal val="#ppt_w"/>
                                          </p:val>
                                        </p:tav>
                                      </p:tavLst>
                                    </p:anim>
                                    <p:anim calcmode="lin" valueType="num">
                                      <p:cBhvr>
                                        <p:cTn id="17" dur="500" fill="hold"/>
                                        <p:tgtEl>
                                          <p:spTgt spid="66562"/>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amond(in)">
                                      <p:cBhvr>
                                        <p:cTn id="22" dur="20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autoUpdateAnimBg="0"/>
      <p:bldP spid="15" grpId="0"/>
      <p:bldP spid="16"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Datumsplatzhalter 3">
            <a:extLst>
              <a:ext uri="{FF2B5EF4-FFF2-40B4-BE49-F238E27FC236}">
                <a16:creationId xmlns:a16="http://schemas.microsoft.com/office/drawing/2014/main" id="{8E1A1CB2-FFA5-4256-9A36-1A3D2D4C9C60}"/>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de-DE" sz="900" b="0">
                <a:solidFill>
                  <a:srgbClr val="000000"/>
                </a:solidFill>
              </a:rPr>
              <a:t>Immob-Vortrag  EUROWEG </a:t>
            </a:r>
          </a:p>
          <a:p>
            <a:pPr eaLnBrk="0" fontAlgn="base" hangingPunct="0">
              <a:spcBef>
                <a:spcPct val="0"/>
              </a:spcBef>
              <a:spcAft>
                <a:spcPct val="0"/>
              </a:spcAft>
              <a:buClrTx/>
              <a:buNone/>
            </a:pPr>
            <a:r>
              <a:rPr lang="en-US" altLang="de-DE" sz="900" b="0">
                <a:solidFill>
                  <a:srgbClr val="000000"/>
                </a:solidFill>
              </a:rPr>
              <a:t>Biel, .2012, Folie  </a:t>
            </a:r>
            <a:fld id="{FA4C3103-5C98-487D-9DF8-23E1A955CD22}" type="slidenum">
              <a:rPr lang="en-US" altLang="de-DE" sz="900" b="0">
                <a:solidFill>
                  <a:srgbClr val="000000"/>
                </a:solidFill>
              </a:rPr>
              <a:pPr eaLnBrk="0" fontAlgn="base" hangingPunct="0">
                <a:spcBef>
                  <a:spcPct val="0"/>
                </a:spcBef>
                <a:spcAft>
                  <a:spcPct val="0"/>
                </a:spcAft>
                <a:buClrTx/>
                <a:buNone/>
              </a:pPr>
              <a:t>14</a:t>
            </a:fld>
            <a:r>
              <a:rPr lang="en-US" altLang="de-DE" sz="900" b="0">
                <a:solidFill>
                  <a:srgbClr val="000000"/>
                </a:solidFill>
              </a:rPr>
              <a:t>/ 17</a:t>
            </a:r>
          </a:p>
        </p:txBody>
      </p:sp>
      <p:sp>
        <p:nvSpPr>
          <p:cNvPr id="171010" name="Rectangle 2">
            <a:extLst>
              <a:ext uri="{FF2B5EF4-FFF2-40B4-BE49-F238E27FC236}">
                <a16:creationId xmlns:a16="http://schemas.microsoft.com/office/drawing/2014/main" id="{44C7139F-34AB-4B75-8863-3A7978287E4B}"/>
              </a:ext>
            </a:extLst>
          </p:cNvPr>
          <p:cNvSpPr>
            <a:spLocks noGrp="1" noChangeArrowheads="1"/>
          </p:cNvSpPr>
          <p:nvPr>
            <p:ph type="title"/>
          </p:nvPr>
        </p:nvSpPr>
        <p:spPr/>
        <p:txBody>
          <a:bodyPr/>
          <a:lstStyle/>
          <a:p>
            <a:pPr>
              <a:defRPr/>
            </a:pPr>
            <a:r>
              <a:rPr lang="de-CH" sz="1800" b="0" dirty="0">
                <a:solidFill>
                  <a:srgbClr val="CC0000"/>
                </a:solidFill>
              </a:rPr>
              <a:t>  </a:t>
            </a:r>
          </a:p>
        </p:txBody>
      </p:sp>
      <p:sp>
        <p:nvSpPr>
          <p:cNvPr id="65540" name="Rectangle 3">
            <a:extLst>
              <a:ext uri="{FF2B5EF4-FFF2-40B4-BE49-F238E27FC236}">
                <a16:creationId xmlns:a16="http://schemas.microsoft.com/office/drawing/2014/main" id="{57EC2086-9253-4674-B9AB-24AC661109EB}"/>
              </a:ext>
            </a:extLst>
          </p:cNvPr>
          <p:cNvSpPr>
            <a:spLocks noChangeArrowheads="1"/>
          </p:cNvSpPr>
          <p:nvPr/>
        </p:nvSpPr>
        <p:spPr bwMode="auto">
          <a:xfrm>
            <a:off x="1363603" y="197791"/>
            <a:ext cx="76963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4545"/>
              </a:buClr>
              <a:buFont typeface="Wingdings" panose="05000000000000000000" pitchFamily="2" charset="2"/>
              <a:buChar char="è"/>
              <a:defRPr sz="2400" b="1">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Â"/>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n"/>
              <a:defRPr sz="1600" b="1">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
              <a:spcBef>
                <a:spcPct val="0"/>
              </a:spcBef>
              <a:spcAft>
                <a:spcPct val="0"/>
              </a:spcAft>
              <a:buClrTx/>
              <a:buNone/>
            </a:pPr>
            <a:r>
              <a:rPr lang="de-CH" altLang="de-DE" dirty="0">
                <a:solidFill>
                  <a:srgbClr val="000000"/>
                </a:solidFill>
              </a:rPr>
              <a:t>Buch von </a:t>
            </a:r>
            <a:r>
              <a:rPr lang="de-CH" dirty="0"/>
              <a:t>Georg Kausch</a:t>
            </a:r>
            <a:r>
              <a:rPr lang="de-CH" altLang="de-DE" dirty="0">
                <a:solidFill>
                  <a:srgbClr val="000000"/>
                </a:solidFill>
              </a:rPr>
              <a:t>:  «</a:t>
            </a:r>
            <a:r>
              <a:rPr lang="de-CH" dirty="0">
                <a:solidFill>
                  <a:srgbClr val="FF0000"/>
                </a:solidFill>
              </a:rPr>
              <a:t>Die unbequeme Nation</a:t>
            </a:r>
            <a:r>
              <a:rPr lang="de-CH" altLang="de-DE" dirty="0">
                <a:solidFill>
                  <a:srgbClr val="000000"/>
                </a:solidFill>
              </a:rPr>
              <a:t>»</a:t>
            </a:r>
          </a:p>
        </p:txBody>
      </p:sp>
      <p:sp>
        <p:nvSpPr>
          <p:cNvPr id="2" name="Rechteck 1">
            <a:extLst>
              <a:ext uri="{FF2B5EF4-FFF2-40B4-BE49-F238E27FC236}">
                <a16:creationId xmlns:a16="http://schemas.microsoft.com/office/drawing/2014/main" id="{1C2A73B7-168A-4549-A232-15AF7836476C}"/>
              </a:ext>
            </a:extLst>
          </p:cNvPr>
          <p:cNvSpPr/>
          <p:nvPr/>
        </p:nvSpPr>
        <p:spPr>
          <a:xfrm>
            <a:off x="1385600" y="934199"/>
            <a:ext cx="9898280" cy="461665"/>
          </a:xfrm>
          <a:prstGeom prst="rect">
            <a:avLst/>
          </a:prstGeom>
        </p:spPr>
        <p:txBody>
          <a:bodyPr wrap="square">
            <a:spAutoFit/>
          </a:bodyPr>
          <a:lstStyle/>
          <a:p>
            <a:r>
              <a:rPr lang="de-CH" sz="2400" b="1" dirty="0">
                <a:solidFill>
                  <a:srgbClr val="C00000"/>
                </a:solidFill>
              </a:rPr>
              <a:t>2000 Jahre Wirtschafts- und Religionskrieg gegen die Deutschen</a:t>
            </a:r>
            <a:endParaRPr lang="de-CH" sz="2400" b="1" dirty="0">
              <a:solidFill>
                <a:srgbClr val="C00000"/>
              </a:solidFill>
              <a:latin typeface="Times New Roman" panose="02020603050405020304" pitchFamily="18" charset="0"/>
            </a:endParaRPr>
          </a:p>
        </p:txBody>
      </p:sp>
      <p:sp>
        <p:nvSpPr>
          <p:cNvPr id="3" name="Rechteck 2">
            <a:extLst>
              <a:ext uri="{FF2B5EF4-FFF2-40B4-BE49-F238E27FC236}">
                <a16:creationId xmlns:a16="http://schemas.microsoft.com/office/drawing/2014/main" id="{75DA5381-7107-4F63-B30E-13157930AF6B}"/>
              </a:ext>
            </a:extLst>
          </p:cNvPr>
          <p:cNvSpPr/>
          <p:nvPr/>
        </p:nvSpPr>
        <p:spPr>
          <a:xfrm>
            <a:off x="3711925" y="1519517"/>
            <a:ext cx="7988843" cy="4755148"/>
          </a:xfrm>
          <a:prstGeom prst="rect">
            <a:avLst/>
          </a:prstGeom>
        </p:spPr>
        <p:txBody>
          <a:bodyPr wrap="square">
            <a:spAutoFit/>
          </a:bodyPr>
          <a:lstStyle/>
          <a:p>
            <a:pPr eaLnBrk="0" fontAlgn="base" hangingPunct="0">
              <a:spcBef>
                <a:spcPct val="0"/>
              </a:spcBef>
              <a:spcAft>
                <a:spcPts val="600"/>
              </a:spcAft>
            </a:pPr>
            <a:r>
              <a:rPr lang="de-DE" b="1" dirty="0"/>
              <a:t>Das Buch enthüllt unbekannte Zusammenhänge zwischen Religion/ Christentum, Landraub, Geld, Priestertum und Kapitalismus - Einflüsse, die entweder von allen Historikern verschwiegen, nicht beachtet oder nicht verstanden worden sind. </a:t>
            </a:r>
          </a:p>
          <a:p>
            <a:pPr eaLnBrk="0" fontAlgn="base" hangingPunct="0">
              <a:spcBef>
                <a:spcPct val="0"/>
              </a:spcBef>
              <a:spcAft>
                <a:spcPts val="600"/>
              </a:spcAft>
            </a:pPr>
            <a:r>
              <a:rPr lang="de-DE" b="1" dirty="0">
                <a:solidFill>
                  <a:srgbClr val="FF0000"/>
                </a:solidFill>
              </a:rPr>
              <a:t>Priesterbünde üben ihre Herrschaft nicht nur über die Seelen, sondern auch das materielle Dasein der Menschen und die Volkswirtschaft durch ihre Geldmacht aus</a:t>
            </a:r>
            <a:r>
              <a:rPr lang="de-DE" b="1" dirty="0"/>
              <a:t>. </a:t>
            </a:r>
          </a:p>
          <a:p>
            <a:pPr eaLnBrk="0" fontAlgn="base" hangingPunct="0">
              <a:spcBef>
                <a:spcPct val="0"/>
              </a:spcBef>
              <a:spcAft>
                <a:spcPts val="600"/>
              </a:spcAft>
            </a:pPr>
            <a:r>
              <a:rPr lang="de-DE" b="1" dirty="0"/>
              <a:t>Es stellt sich heraus, dass es Konjunktur und Rezession seit Jahr-tausenden gibt und dem Menschengeschlecht schwer geschadet hat. Aber damit dürfen wir uns nicht abfinden. Jedes Wirtschaftssystem und jede Religion ist Menschenwerk; </a:t>
            </a:r>
            <a:r>
              <a:rPr lang="de-DE" b="1" u="sng" dirty="0"/>
              <a:t>kann zerstört oder verändert werden, und Machthaber sind auch sterblich</a:t>
            </a:r>
            <a:r>
              <a:rPr lang="de-DE" b="1" dirty="0"/>
              <a:t>. (Systemwechsel 2023)</a:t>
            </a:r>
          </a:p>
          <a:p>
            <a:pPr eaLnBrk="0" fontAlgn="base" hangingPunct="0">
              <a:spcBef>
                <a:spcPct val="0"/>
              </a:spcBef>
              <a:spcAft>
                <a:spcPct val="0"/>
              </a:spcAft>
            </a:pPr>
            <a:r>
              <a:rPr lang="de-DE" b="1" dirty="0">
                <a:solidFill>
                  <a:schemeClr val="accent2">
                    <a:lumMod val="75000"/>
                  </a:schemeClr>
                </a:solidFill>
              </a:rPr>
              <a:t>Die deutsche Nation </a:t>
            </a:r>
            <a:r>
              <a:rPr lang="de-DE" b="1" dirty="0" err="1">
                <a:solidFill>
                  <a:schemeClr val="accent2">
                    <a:lumMod val="75000"/>
                  </a:schemeClr>
                </a:solidFill>
              </a:rPr>
              <a:t>besass</a:t>
            </a:r>
            <a:r>
              <a:rPr lang="de-DE" b="1" dirty="0">
                <a:solidFill>
                  <a:schemeClr val="accent2">
                    <a:lumMod val="75000"/>
                  </a:schemeClr>
                </a:solidFill>
              </a:rPr>
              <a:t> vor dem Kampf mit dem Priestertum eine eigene, naturgemäße, ausbeutungsfreie Wirtschaftsordnung. Sie gilt es in moderner Form wieder herzustellen, damit der Mensch gedeihen und sich weiter entwickeln kann. = </a:t>
            </a:r>
            <a:r>
              <a:rPr lang="de-DE" b="1" u="sng" dirty="0" err="1">
                <a:solidFill>
                  <a:srgbClr val="CC0099"/>
                </a:solidFill>
              </a:rPr>
              <a:t>HuMan</a:t>
            </a:r>
            <a:r>
              <a:rPr lang="de-DE" b="1" u="sng" dirty="0">
                <a:solidFill>
                  <a:srgbClr val="CC0099"/>
                </a:solidFill>
              </a:rPr>
              <a:t>-Wirtschaft seit 1996 in der CH</a:t>
            </a:r>
            <a:endParaRPr lang="de-CH" sz="2200" b="1" u="sng" dirty="0">
              <a:solidFill>
                <a:srgbClr val="CC0099"/>
              </a:solidFill>
              <a:latin typeface="Times New Roman" panose="02020603050405020304" pitchFamily="18" charset="0"/>
            </a:endParaRPr>
          </a:p>
        </p:txBody>
      </p:sp>
      <p:pic>
        <p:nvPicPr>
          <p:cNvPr id="8" name="Picture 3">
            <a:extLst>
              <a:ext uri="{FF2B5EF4-FFF2-40B4-BE49-F238E27FC236}">
                <a16:creationId xmlns:a16="http://schemas.microsoft.com/office/drawing/2014/main" id="{97364AF8-83E2-4F9D-9415-838A3AE346C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890" y="465137"/>
            <a:ext cx="680036" cy="56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97AF2BDC-D47F-4415-BA48-D905F407FF68}"/>
              </a:ext>
            </a:extLst>
          </p:cNvPr>
          <p:cNvPicPr>
            <a:picLocks noChangeAspect="1"/>
          </p:cNvPicPr>
          <p:nvPr/>
        </p:nvPicPr>
        <p:blipFill>
          <a:blip r:embed="rId3"/>
          <a:stretch>
            <a:fillRect/>
          </a:stretch>
        </p:blipFill>
        <p:spPr>
          <a:xfrm>
            <a:off x="833937" y="1561074"/>
            <a:ext cx="2740895" cy="4564518"/>
          </a:xfrm>
          <a:prstGeom prst="rect">
            <a:avLst/>
          </a:prstGeom>
        </p:spPr>
      </p:pic>
    </p:spTree>
    <p:extLst>
      <p:ext uri="{BB962C8B-B14F-4D97-AF65-F5344CB8AC3E}">
        <p14:creationId xmlns:p14="http://schemas.microsoft.com/office/powerpoint/2010/main" val="3426113771"/>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1010"/>
                                        </p:tgtEl>
                                        <p:attrNameLst>
                                          <p:attrName>style.visibility</p:attrName>
                                        </p:attrNameLst>
                                      </p:cBhvr>
                                      <p:to>
                                        <p:strVal val="visible"/>
                                      </p:to>
                                    </p:set>
                                    <p:anim calcmode="lin" valueType="num">
                                      <p:cBhvr>
                                        <p:cTn id="7" dur="2000" fill="hold"/>
                                        <p:tgtEl>
                                          <p:spTgt spid="171010"/>
                                        </p:tgtEl>
                                        <p:attrNameLst>
                                          <p:attrName>ppt_w</p:attrName>
                                        </p:attrNameLst>
                                      </p:cBhvr>
                                      <p:tavLst>
                                        <p:tav tm="0">
                                          <p:val>
                                            <p:strVal val="#ppt_w"/>
                                          </p:val>
                                        </p:tav>
                                        <p:tav tm="100000">
                                          <p:val>
                                            <p:strVal val="#ppt_w"/>
                                          </p:val>
                                        </p:tav>
                                      </p:tavLst>
                                    </p:anim>
                                    <p:anim calcmode="lin" valueType="num">
                                      <p:cBhvr>
                                        <p:cTn id="8" dur="2000" fill="hold"/>
                                        <p:tgtEl>
                                          <p:spTgt spid="171010"/>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71010"/>
                                        </p:tgtEl>
                                        <p:attrNameLst>
                                          <p:attrName>ppt_x</p:attrName>
                                        </p:attrNameLst>
                                      </p:cBhvr>
                                      <p:tavLst>
                                        <p:tav tm="0">
                                          <p:val>
                                            <p:strVal val="#ppt_x-.4"/>
                                          </p:val>
                                        </p:tav>
                                        <p:tav tm="100000">
                                          <p:val>
                                            <p:strVal val="#ppt_x"/>
                                          </p:val>
                                        </p:tav>
                                      </p:tavLst>
                                    </p:anim>
                                    <p:anim calcmode="lin" valueType="num">
                                      <p:cBhvr>
                                        <p:cTn id="10" dur="2000" fill="hold"/>
                                        <p:tgtEl>
                                          <p:spTgt spid="171010"/>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par>
                          <p:cTn id="11" fill="hold">
                            <p:stCondLst>
                              <p:cond delay="2000"/>
                            </p:stCondLst>
                            <p:childTnLst>
                              <p:par>
                                <p:cTn id="12" presetID="15"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166914" name="Rectangle 2"/>
          <p:cNvSpPr>
            <a:spLocks noGrp="1" noChangeArrowheads="1"/>
          </p:cNvSpPr>
          <p:nvPr>
            <p:ph type="title"/>
          </p:nvPr>
        </p:nvSpPr>
        <p:spPr>
          <a:xfrm>
            <a:off x="1088992" y="64442"/>
            <a:ext cx="10668000" cy="669925"/>
          </a:xfrm>
        </p:spPr>
        <p:txBody>
          <a:bodyPr/>
          <a:lstStyle/>
          <a:p>
            <a:pPr>
              <a:defRPr/>
            </a:pPr>
            <a:r>
              <a:rPr lang="de-DE" dirty="0"/>
              <a:t>Der zweite Rütlischwur: nur der DACH-Länder am 01.08.2021</a:t>
            </a:r>
          </a:p>
        </p:txBody>
      </p:sp>
      <p:pic>
        <p:nvPicPr>
          <p:cNvPr id="166922"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008" y="467632"/>
            <a:ext cx="702075" cy="58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9" name="Text Box 12"/>
          <p:cNvSpPr txBox="1">
            <a:spLocks noChangeArrowheads="1"/>
          </p:cNvSpPr>
          <p:nvPr/>
        </p:nvSpPr>
        <p:spPr bwMode="auto">
          <a:xfrm>
            <a:off x="1207430" y="843144"/>
            <a:ext cx="10176251" cy="769441"/>
          </a:xfrm>
          <a:prstGeom prst="rect">
            <a:avLst/>
          </a:prstGeom>
          <a:solidFill>
            <a:schemeClr val="accent1">
              <a:lumMod val="20000"/>
              <a:lumOff val="80000"/>
            </a:schemeClr>
          </a:solidFill>
          <a:ln>
            <a:noFill/>
          </a:ln>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pPr>
            <a:r>
              <a:rPr lang="de-DE" altLang="de-DE" sz="2200" dirty="0">
                <a:solidFill>
                  <a:srgbClr val="FF0000"/>
                </a:solidFill>
                <a:latin typeface="Times New Roman" pitchFamily="18" charset="0"/>
                <a:cs typeface="Arial" charset="0"/>
              </a:rPr>
              <a:t>Ort: neu Insel Reichenau! Warum: sie ist umspült vom Schweizer Bergwasser, vom österreichischen Quellwasser und vom Deutschen Bodensee-Wasser. </a:t>
            </a:r>
            <a:endParaRPr lang="de-DE" altLang="de-DE" sz="2200" b="0" dirty="0">
              <a:solidFill>
                <a:srgbClr val="FF0000"/>
              </a:solidFill>
              <a:latin typeface="Times New Roman" pitchFamily="18" charset="0"/>
              <a:cs typeface="Arial" charset="0"/>
            </a:endParaRPr>
          </a:p>
        </p:txBody>
      </p:sp>
      <p:sp>
        <p:nvSpPr>
          <p:cNvPr id="70670" name="Text Box 13"/>
          <p:cNvSpPr txBox="1">
            <a:spLocks noChangeArrowheads="1"/>
          </p:cNvSpPr>
          <p:nvPr/>
        </p:nvSpPr>
        <p:spPr bwMode="auto">
          <a:xfrm>
            <a:off x="5059695" y="1753605"/>
            <a:ext cx="6442178" cy="1426031"/>
          </a:xfrm>
          <a:prstGeom prst="rect">
            <a:avLst/>
          </a:prstGeom>
          <a:noFill/>
          <a:ln>
            <a:noFill/>
          </a:ln>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indent="-342900" fontAlgn="base">
              <a:spcBef>
                <a:spcPts val="400"/>
              </a:spcBef>
              <a:spcAft>
                <a:spcPct val="0"/>
              </a:spcAft>
              <a:buClrTx/>
            </a:pPr>
            <a:r>
              <a:rPr lang="de-DE" altLang="de-DE" sz="2000" dirty="0">
                <a:solidFill>
                  <a:schemeClr val="accent2"/>
                </a:solidFill>
                <a:cs typeface="Arial" charset="0"/>
              </a:rPr>
              <a:t>Drei Schweizer Unternehmer</a:t>
            </a:r>
          </a:p>
          <a:p>
            <a:pPr marL="342900" indent="-342900" fontAlgn="base">
              <a:spcBef>
                <a:spcPts val="400"/>
              </a:spcBef>
              <a:spcAft>
                <a:spcPct val="0"/>
              </a:spcAft>
              <a:buClrTx/>
            </a:pPr>
            <a:r>
              <a:rPr lang="de-DE" altLang="de-DE" sz="2000" dirty="0">
                <a:solidFill>
                  <a:srgbClr val="FF0000"/>
                </a:solidFill>
                <a:cs typeface="Arial" charset="0"/>
              </a:rPr>
              <a:t>Drei Deutsche Adelige/Unternehmer</a:t>
            </a:r>
          </a:p>
          <a:p>
            <a:pPr marL="342900" indent="-342900" fontAlgn="base">
              <a:spcBef>
                <a:spcPts val="400"/>
              </a:spcBef>
              <a:spcAft>
                <a:spcPct val="0"/>
              </a:spcAft>
              <a:buClrTx/>
            </a:pPr>
            <a:r>
              <a:rPr lang="de-DE" altLang="de-DE" sz="2000" dirty="0">
                <a:solidFill>
                  <a:srgbClr val="92D050"/>
                </a:solidFill>
                <a:cs typeface="Arial" charset="0"/>
              </a:rPr>
              <a:t>Drei Österreichische Adelige/Unternehmer </a:t>
            </a:r>
            <a:br>
              <a:rPr lang="de-DE" altLang="de-DE" sz="2000" dirty="0">
                <a:cs typeface="Arial" charset="0"/>
              </a:rPr>
            </a:br>
            <a:r>
              <a:rPr lang="de-DE" altLang="de-DE" sz="2000" dirty="0" err="1">
                <a:cs typeface="Arial" charset="0"/>
              </a:rPr>
              <a:t>schliessen</a:t>
            </a:r>
            <a:r>
              <a:rPr lang="de-DE" altLang="de-DE" sz="2000" dirty="0">
                <a:cs typeface="Arial" charset="0"/>
              </a:rPr>
              <a:t> sich zusammen zum Rütlischwur 2.</a:t>
            </a:r>
          </a:p>
        </p:txBody>
      </p:sp>
      <p:sp>
        <p:nvSpPr>
          <p:cNvPr id="4" name="Rechteck 3"/>
          <p:cNvSpPr/>
          <p:nvPr/>
        </p:nvSpPr>
        <p:spPr>
          <a:xfrm>
            <a:off x="1209060" y="5222429"/>
            <a:ext cx="10815964" cy="1015663"/>
          </a:xfrm>
          <a:prstGeom prst="rect">
            <a:avLst/>
          </a:prstGeom>
          <a:solidFill>
            <a:srgbClr val="FFFF00"/>
          </a:solidFill>
        </p:spPr>
        <p:txBody>
          <a:bodyPr wrap="square">
            <a:spAutoFit/>
          </a:bodyPr>
          <a:lstStyle/>
          <a:p>
            <a:pPr algn="just" fontAlgn="base">
              <a:spcBef>
                <a:spcPct val="0"/>
              </a:spcBef>
              <a:spcAft>
                <a:spcPct val="0"/>
              </a:spcAft>
            </a:pPr>
            <a:r>
              <a:rPr lang="de-DE" altLang="de-DE" sz="2000" b="1" dirty="0">
                <a:solidFill>
                  <a:srgbClr val="006600"/>
                </a:solidFill>
                <a:latin typeface="Times New Roman" pitchFamily="18" charset="0"/>
                <a:cs typeface="Arial" charset="0"/>
              </a:rPr>
              <a:t>Wir wollen sein ein einig Volk von Brüdern, in keiner Not uns trennen und Gefahr. Wir wollen frei sein, wie die Väter waren, eher den Tod, als in der Knechtschaft leben. Wir wollen trauen auf den höchsten Gott, und uns nicht fürchten vor der Macht der Menschen. (Great </a:t>
            </a:r>
            <a:r>
              <a:rPr lang="de-DE" altLang="de-DE" sz="2000" b="1" dirty="0" err="1">
                <a:solidFill>
                  <a:srgbClr val="006600"/>
                </a:solidFill>
                <a:latin typeface="Times New Roman" pitchFamily="18" charset="0"/>
                <a:cs typeface="Arial" charset="0"/>
              </a:rPr>
              <a:t>Reset</a:t>
            </a:r>
            <a:r>
              <a:rPr lang="de-DE" altLang="de-DE" sz="2000" b="1" dirty="0">
                <a:solidFill>
                  <a:srgbClr val="006600"/>
                </a:solidFill>
                <a:latin typeface="Times New Roman" pitchFamily="18" charset="0"/>
                <a:cs typeface="Arial" charset="0"/>
              </a:rPr>
              <a:t> nie.)</a:t>
            </a:r>
            <a:endParaRPr lang="de-CH" sz="2000" b="1" dirty="0">
              <a:solidFill>
                <a:srgbClr val="006600"/>
              </a:solidFill>
              <a:latin typeface="Times New Roman" pitchFamily="18" charset="0"/>
              <a:cs typeface="Arial" charset="0"/>
            </a:endParaRPr>
          </a:p>
        </p:txBody>
      </p:sp>
      <p:sp>
        <p:nvSpPr>
          <p:cNvPr id="2" name="Textfeld 1">
            <a:extLst>
              <a:ext uri="{FF2B5EF4-FFF2-40B4-BE49-F238E27FC236}">
                <a16:creationId xmlns:a16="http://schemas.microsoft.com/office/drawing/2014/main" id="{8483D335-4C15-4AC0-9788-0E422EC29622}"/>
              </a:ext>
            </a:extLst>
          </p:cNvPr>
          <p:cNvSpPr txBox="1"/>
          <p:nvPr/>
        </p:nvSpPr>
        <p:spPr>
          <a:xfrm>
            <a:off x="4658785" y="3241582"/>
            <a:ext cx="7246172" cy="1754326"/>
          </a:xfrm>
          <a:prstGeom prst="rect">
            <a:avLst/>
          </a:prstGeom>
          <a:noFill/>
        </p:spPr>
        <p:txBody>
          <a:bodyPr wrap="square" rtlCol="0">
            <a:spAutoFit/>
          </a:bodyPr>
          <a:lstStyle/>
          <a:p>
            <a:r>
              <a:rPr lang="de-CH" dirty="0"/>
              <a:t>Die </a:t>
            </a:r>
            <a:r>
              <a:rPr lang="de-CH" b="1" dirty="0"/>
              <a:t>Macht</a:t>
            </a:r>
            <a:r>
              <a:rPr lang="de-CH" dirty="0"/>
              <a:t> liegt beim Volk, das sie von </a:t>
            </a:r>
            <a:r>
              <a:rPr lang="de-CH" b="1" dirty="0"/>
              <a:t>Gott</a:t>
            </a:r>
            <a:r>
              <a:rPr lang="de-CH" dirty="0"/>
              <a:t> erhält und eine Zeit lang an eine Gruppe oder einen </a:t>
            </a:r>
            <a:r>
              <a:rPr lang="de-CH" b="1" dirty="0"/>
              <a:t>Fürsten</a:t>
            </a:r>
            <a:r>
              <a:rPr lang="de-CH" dirty="0"/>
              <a:t> abtreten kann. Einziger </a:t>
            </a:r>
            <a:r>
              <a:rPr lang="de-CH" b="1" dirty="0"/>
              <a:t>Zweck der Macht ist das materielle und geistige Wohl </a:t>
            </a:r>
            <a:r>
              <a:rPr lang="de-CH" dirty="0"/>
              <a:t>der </a:t>
            </a:r>
            <a:r>
              <a:rPr lang="de-CH" b="1" dirty="0"/>
              <a:t>Menschen</a:t>
            </a:r>
            <a:r>
              <a:rPr lang="de-CH" dirty="0"/>
              <a:t>. Die </a:t>
            </a:r>
            <a:r>
              <a:rPr lang="de-CH" b="1" dirty="0"/>
              <a:t>Gemeinschaft</a:t>
            </a:r>
            <a:r>
              <a:rPr lang="de-CH" dirty="0"/>
              <a:t> ist die Grundlage der Macht, jedoch einer ursprünglichen, keiner vertraglichen Gemeinschaft.  (GmbHs/AGs)</a:t>
            </a:r>
          </a:p>
          <a:p>
            <a:r>
              <a:rPr lang="de-CH" dirty="0"/>
              <a:t>Der </a:t>
            </a:r>
            <a:r>
              <a:rPr lang="de-CH" b="1" dirty="0"/>
              <a:t>Papst</a:t>
            </a:r>
            <a:r>
              <a:rPr lang="de-CH" dirty="0"/>
              <a:t> besitzt </a:t>
            </a:r>
            <a:r>
              <a:rPr lang="de-CH" b="1" dirty="0"/>
              <a:t>keinerlei</a:t>
            </a:r>
            <a:r>
              <a:rPr lang="de-CH" dirty="0"/>
              <a:t> Macht über die weltlichen Regierungen. </a:t>
            </a:r>
          </a:p>
        </p:txBody>
      </p:sp>
      <p:pic>
        <p:nvPicPr>
          <p:cNvPr id="5" name="Grafik 4">
            <a:extLst>
              <a:ext uri="{FF2B5EF4-FFF2-40B4-BE49-F238E27FC236}">
                <a16:creationId xmlns:a16="http://schemas.microsoft.com/office/drawing/2014/main" id="{DA9C34AE-CB18-4AF8-BCDB-306E013851C6}"/>
              </a:ext>
            </a:extLst>
          </p:cNvPr>
          <p:cNvPicPr>
            <a:picLocks noChangeAspect="1"/>
          </p:cNvPicPr>
          <p:nvPr/>
        </p:nvPicPr>
        <p:blipFill>
          <a:blip r:embed="rId3"/>
          <a:stretch>
            <a:fillRect/>
          </a:stretch>
        </p:blipFill>
        <p:spPr>
          <a:xfrm>
            <a:off x="1207430" y="1612585"/>
            <a:ext cx="2847334" cy="3609844"/>
          </a:xfrm>
          <a:prstGeom prst="rect">
            <a:avLst/>
          </a:prstGeom>
        </p:spPr>
      </p:pic>
    </p:spTree>
    <p:extLst>
      <p:ext uri="{BB962C8B-B14F-4D97-AF65-F5344CB8AC3E}">
        <p14:creationId xmlns:p14="http://schemas.microsoft.com/office/powerpoint/2010/main" val="35693830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66922"/>
                                        </p:tgtEl>
                                        <p:attrNameLst>
                                          <p:attrName>style.visibility</p:attrName>
                                        </p:attrNameLst>
                                      </p:cBhvr>
                                      <p:to>
                                        <p:strVal val="visible"/>
                                      </p:to>
                                    </p:set>
                                    <p:anim calcmode="lin" valueType="num">
                                      <p:cBhvr>
                                        <p:cTn id="7" dur="1000" fill="hold"/>
                                        <p:tgtEl>
                                          <p:spTgt spid="166922"/>
                                        </p:tgtEl>
                                        <p:attrNameLst>
                                          <p:attrName>ppt_w</p:attrName>
                                        </p:attrNameLst>
                                      </p:cBhvr>
                                      <p:tavLst>
                                        <p:tav tm="0">
                                          <p:val>
                                            <p:fltVal val="0"/>
                                          </p:val>
                                        </p:tav>
                                        <p:tav tm="100000">
                                          <p:val>
                                            <p:strVal val="#ppt_w"/>
                                          </p:val>
                                        </p:tav>
                                      </p:tavLst>
                                    </p:anim>
                                    <p:anim calcmode="lin" valueType="num">
                                      <p:cBhvr>
                                        <p:cTn id="8" dur="1000" fill="hold"/>
                                        <p:tgtEl>
                                          <p:spTgt spid="166922"/>
                                        </p:tgtEl>
                                        <p:attrNameLst>
                                          <p:attrName>ppt_h</p:attrName>
                                        </p:attrNameLst>
                                      </p:cBhvr>
                                      <p:tavLst>
                                        <p:tav tm="0">
                                          <p:val>
                                            <p:fltVal val="0"/>
                                          </p:val>
                                        </p:tav>
                                        <p:tav tm="100000">
                                          <p:val>
                                            <p:strVal val="#ppt_h"/>
                                          </p:val>
                                        </p:tav>
                                      </p:tavLst>
                                    </p:anim>
                                    <p:anim calcmode="lin" valueType="num">
                                      <p:cBhvr>
                                        <p:cTn id="9" dur="1000" fill="hold"/>
                                        <p:tgtEl>
                                          <p:spTgt spid="1669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692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66914"/>
                                        </p:tgtEl>
                                        <p:attrNameLst>
                                          <p:attrName>style.visibility</p:attrName>
                                        </p:attrNameLst>
                                      </p:cBhvr>
                                      <p:to>
                                        <p:strVal val="visible"/>
                                      </p:to>
                                    </p:set>
                                    <p:anim calcmode="lin" valueType="num">
                                      <p:cBhvr>
                                        <p:cTn id="14" dur="500" fill="hold"/>
                                        <p:tgtEl>
                                          <p:spTgt spid="166914"/>
                                        </p:tgtEl>
                                        <p:attrNameLst>
                                          <p:attrName>ppt_x</p:attrName>
                                        </p:attrNameLst>
                                      </p:cBhvr>
                                      <p:tavLst>
                                        <p:tav tm="0">
                                          <p:val>
                                            <p:strVal val="#ppt_x-#ppt_w/2"/>
                                          </p:val>
                                        </p:tav>
                                        <p:tav tm="100000">
                                          <p:val>
                                            <p:strVal val="#ppt_x"/>
                                          </p:val>
                                        </p:tav>
                                      </p:tavLst>
                                    </p:anim>
                                    <p:anim calcmode="lin" valueType="num">
                                      <p:cBhvr>
                                        <p:cTn id="15" dur="500" fill="hold"/>
                                        <p:tgtEl>
                                          <p:spTgt spid="166914"/>
                                        </p:tgtEl>
                                        <p:attrNameLst>
                                          <p:attrName>ppt_y</p:attrName>
                                        </p:attrNameLst>
                                      </p:cBhvr>
                                      <p:tavLst>
                                        <p:tav tm="0">
                                          <p:val>
                                            <p:strVal val="#ppt_y"/>
                                          </p:val>
                                        </p:tav>
                                        <p:tav tm="100000">
                                          <p:val>
                                            <p:strVal val="#ppt_y"/>
                                          </p:val>
                                        </p:tav>
                                      </p:tavLst>
                                    </p:anim>
                                    <p:anim calcmode="lin" valueType="num">
                                      <p:cBhvr>
                                        <p:cTn id="16" dur="500" fill="hold"/>
                                        <p:tgtEl>
                                          <p:spTgt spid="166914"/>
                                        </p:tgtEl>
                                        <p:attrNameLst>
                                          <p:attrName>ppt_w</p:attrName>
                                        </p:attrNameLst>
                                      </p:cBhvr>
                                      <p:tavLst>
                                        <p:tav tm="0">
                                          <p:val>
                                            <p:fltVal val="0"/>
                                          </p:val>
                                        </p:tav>
                                        <p:tav tm="100000">
                                          <p:val>
                                            <p:strVal val="#ppt_w"/>
                                          </p:val>
                                        </p:tav>
                                      </p:tavLst>
                                    </p:anim>
                                    <p:anim calcmode="lin" valueType="num">
                                      <p:cBhvr>
                                        <p:cTn id="17" dur="500" fill="hold"/>
                                        <p:tgtEl>
                                          <p:spTgt spid="166914"/>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0669"/>
                                        </p:tgtEl>
                                        <p:attrNameLst>
                                          <p:attrName>style.visibility</p:attrName>
                                        </p:attrNameLst>
                                      </p:cBhvr>
                                      <p:to>
                                        <p:strVal val="visible"/>
                                      </p:to>
                                    </p:set>
                                    <p:anim calcmode="lin" valueType="num">
                                      <p:cBhvr additive="base">
                                        <p:cTn id="22" dur="500" fill="hold"/>
                                        <p:tgtEl>
                                          <p:spTgt spid="70669"/>
                                        </p:tgtEl>
                                        <p:attrNameLst>
                                          <p:attrName>ppt_x</p:attrName>
                                        </p:attrNameLst>
                                      </p:cBhvr>
                                      <p:tavLst>
                                        <p:tav tm="0">
                                          <p:val>
                                            <p:strVal val="#ppt_x"/>
                                          </p:val>
                                        </p:tav>
                                        <p:tav tm="100000">
                                          <p:val>
                                            <p:strVal val="#ppt_x"/>
                                          </p:val>
                                        </p:tav>
                                      </p:tavLst>
                                    </p:anim>
                                    <p:anim calcmode="lin" valueType="num">
                                      <p:cBhvr additive="base">
                                        <p:cTn id="23" dur="500" fill="hold"/>
                                        <p:tgtEl>
                                          <p:spTgt spid="7066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0670"/>
                                        </p:tgtEl>
                                        <p:attrNameLst>
                                          <p:attrName>style.visibility</p:attrName>
                                        </p:attrNameLst>
                                      </p:cBhvr>
                                      <p:to>
                                        <p:strVal val="visible"/>
                                      </p:to>
                                    </p:set>
                                    <p:animEffect transition="in" filter="wipe(down)">
                                      <p:cBhvr>
                                        <p:cTn id="28" dur="500"/>
                                        <p:tgtEl>
                                          <p:spTgt spid="7067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ircle(in)">
                                      <p:cBhvr>
                                        <p:cTn id="3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autoUpdateAnimBg="0"/>
      <p:bldP spid="70669" grpId="0" animBg="1"/>
      <p:bldP spid="70670"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166914" name="Rectangle 2"/>
          <p:cNvSpPr>
            <a:spLocks noGrp="1" noChangeArrowheads="1"/>
          </p:cNvSpPr>
          <p:nvPr>
            <p:ph type="title"/>
          </p:nvPr>
        </p:nvSpPr>
        <p:spPr>
          <a:xfrm>
            <a:off x="715682" y="80146"/>
            <a:ext cx="10668000" cy="669925"/>
          </a:xfrm>
        </p:spPr>
        <p:txBody>
          <a:bodyPr/>
          <a:lstStyle/>
          <a:p>
            <a:pPr>
              <a:defRPr/>
            </a:pPr>
            <a:r>
              <a:rPr lang="de-DE" dirty="0"/>
              <a:t>Der spirituelle Gottesstaat ist die Zukunft aller Völker</a:t>
            </a:r>
          </a:p>
        </p:txBody>
      </p:sp>
      <p:pic>
        <p:nvPicPr>
          <p:cNvPr id="166922"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8002" y="418389"/>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9" name="Text Box 12"/>
          <p:cNvSpPr txBox="1">
            <a:spLocks noChangeArrowheads="1"/>
          </p:cNvSpPr>
          <p:nvPr/>
        </p:nvSpPr>
        <p:spPr bwMode="auto">
          <a:xfrm>
            <a:off x="1153211" y="917032"/>
            <a:ext cx="10164481" cy="1292662"/>
          </a:xfrm>
          <a:prstGeom prst="rect">
            <a:avLst/>
          </a:prstGeom>
          <a:solidFill>
            <a:schemeClr val="accent1">
              <a:lumMod val="20000"/>
              <a:lumOff val="80000"/>
            </a:schemeClr>
          </a:solidFill>
          <a:ln>
            <a:noFill/>
          </a:ln>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pPr>
            <a:r>
              <a:rPr lang="de-DE" altLang="de-DE" sz="2600" dirty="0">
                <a:solidFill>
                  <a:srgbClr val="FF0000"/>
                </a:solidFill>
                <a:latin typeface="Times New Roman" pitchFamily="18" charset="0"/>
                <a:cs typeface="Arial" charset="0"/>
              </a:rPr>
              <a:t>Die Religionen haben den Materialismus gefördert im eigenen Interesse und damit sich fast 50% aller Werte dieser Erde wie Immobilien, Ländereien, Gold und Geld illegal angeeignet. </a:t>
            </a:r>
            <a:endParaRPr lang="de-DE" altLang="de-DE" sz="2600" b="0" dirty="0">
              <a:solidFill>
                <a:srgbClr val="FF0000"/>
              </a:solidFill>
              <a:latin typeface="Times New Roman" pitchFamily="18" charset="0"/>
              <a:cs typeface="Arial" charset="0"/>
            </a:endParaRPr>
          </a:p>
        </p:txBody>
      </p:sp>
      <p:sp>
        <p:nvSpPr>
          <p:cNvPr id="70670" name="Text Box 13"/>
          <p:cNvSpPr txBox="1">
            <a:spLocks noChangeArrowheads="1"/>
          </p:cNvSpPr>
          <p:nvPr/>
        </p:nvSpPr>
        <p:spPr bwMode="auto">
          <a:xfrm>
            <a:off x="1137083" y="2346150"/>
            <a:ext cx="6994368" cy="2585323"/>
          </a:xfrm>
          <a:prstGeom prst="rect">
            <a:avLst/>
          </a:prstGeom>
          <a:solidFill>
            <a:srgbClr val="CCCC00"/>
          </a:solidFill>
          <a:ln>
            <a:noFill/>
          </a:ln>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50000"/>
              </a:spcBef>
              <a:spcAft>
                <a:spcPct val="0"/>
              </a:spcAft>
              <a:buClrTx/>
              <a:buNone/>
            </a:pPr>
            <a:r>
              <a:rPr lang="de-DE" altLang="de-DE" sz="2000" dirty="0">
                <a:solidFill>
                  <a:srgbClr val="0070C0"/>
                </a:solidFill>
                <a:cs typeface="Arial" charset="0"/>
              </a:rPr>
              <a:t>Sie erfüllen daher niemals den von Rudolf Steiner </a:t>
            </a:r>
            <a:r>
              <a:rPr lang="de-DE" altLang="de-DE" dirty="0">
                <a:solidFill>
                  <a:srgbClr val="0070C0"/>
                </a:solidFill>
                <a:cs typeface="Arial" charset="0"/>
              </a:rPr>
              <a:t>formulierten</a:t>
            </a:r>
            <a:r>
              <a:rPr lang="de-DE" altLang="de-DE" sz="2000" dirty="0">
                <a:solidFill>
                  <a:srgbClr val="0070C0"/>
                </a:solidFill>
                <a:cs typeface="Arial" charset="0"/>
              </a:rPr>
              <a:t> </a:t>
            </a:r>
            <a:r>
              <a:rPr lang="de-DE" altLang="de-DE" dirty="0">
                <a:solidFill>
                  <a:srgbClr val="0070C0"/>
                </a:solidFill>
                <a:cs typeface="Arial" charset="0"/>
              </a:rPr>
              <a:t>kosmischen Auftrag der Slawisch-Germanischen Völker, das </a:t>
            </a:r>
            <a:br>
              <a:rPr lang="de-DE" altLang="de-DE" dirty="0">
                <a:solidFill>
                  <a:srgbClr val="0070C0"/>
                </a:solidFill>
                <a:cs typeface="Arial" charset="0"/>
              </a:rPr>
            </a:br>
            <a:r>
              <a:rPr lang="de-DE" altLang="de-DE" dirty="0">
                <a:solidFill>
                  <a:schemeClr val="accent2">
                    <a:lumMod val="75000"/>
                  </a:schemeClr>
                </a:solidFill>
                <a:cs typeface="Arial" charset="0"/>
              </a:rPr>
              <a:t>Christus-Bewusstsein</a:t>
            </a:r>
            <a:r>
              <a:rPr lang="de-DE" altLang="de-DE" dirty="0">
                <a:solidFill>
                  <a:srgbClr val="0070C0"/>
                </a:solidFill>
                <a:cs typeface="Arial" charset="0"/>
              </a:rPr>
              <a:t> zu verankern. </a:t>
            </a:r>
          </a:p>
          <a:p>
            <a:pPr algn="ctr" fontAlgn="base">
              <a:spcBef>
                <a:spcPct val="50000"/>
              </a:spcBef>
              <a:spcAft>
                <a:spcPct val="0"/>
              </a:spcAft>
              <a:buClrTx/>
              <a:buNone/>
            </a:pPr>
            <a:r>
              <a:rPr lang="de-DE" altLang="de-DE" sz="2000" dirty="0">
                <a:solidFill>
                  <a:srgbClr val="0070C0"/>
                </a:solidFill>
                <a:cs typeface="Arial" charset="0"/>
              </a:rPr>
              <a:t>Sie halten uns in der materialistischen Banken-Konkurrenz-Gesellschaft mit dem Ziel der einen luziferischen Weltregierung „NWO“ gefangen!</a:t>
            </a:r>
            <a:endParaRPr lang="de-DE" altLang="de-DE" sz="2000" b="0" dirty="0">
              <a:solidFill>
                <a:srgbClr val="FF33CC"/>
              </a:solidFill>
              <a:cs typeface="Arial" charset="0"/>
            </a:endParaRPr>
          </a:p>
        </p:txBody>
      </p:sp>
      <p:sp>
        <p:nvSpPr>
          <p:cNvPr id="4" name="Rechteck 3"/>
          <p:cNvSpPr/>
          <p:nvPr/>
        </p:nvSpPr>
        <p:spPr>
          <a:xfrm>
            <a:off x="1137083" y="5057855"/>
            <a:ext cx="6994368" cy="1200329"/>
          </a:xfrm>
          <a:prstGeom prst="rect">
            <a:avLst/>
          </a:prstGeom>
          <a:solidFill>
            <a:srgbClr val="FFFF00"/>
          </a:solidFill>
        </p:spPr>
        <p:txBody>
          <a:bodyPr wrap="square">
            <a:spAutoFit/>
          </a:bodyPr>
          <a:lstStyle/>
          <a:p>
            <a:pPr algn="ctr" fontAlgn="base">
              <a:spcBef>
                <a:spcPct val="0"/>
              </a:spcBef>
              <a:spcAft>
                <a:spcPct val="0"/>
              </a:spcAft>
            </a:pPr>
            <a:r>
              <a:rPr lang="de-DE" altLang="de-DE" sz="2400" b="1" dirty="0">
                <a:solidFill>
                  <a:srgbClr val="0070C0"/>
                </a:solidFill>
                <a:latin typeface="Times New Roman" pitchFamily="18" charset="0"/>
                <a:cs typeface="Arial" charset="0"/>
              </a:rPr>
              <a:t>Mission von Erzengel Michael wird von 1810 – 2140 </a:t>
            </a:r>
            <a:r>
              <a:rPr lang="de-DE" sz="2400" b="1" dirty="0">
                <a:solidFill>
                  <a:srgbClr val="0070C0"/>
                </a:solidFill>
                <a:latin typeface="Times New Roman" pitchFamily="18" charset="0"/>
                <a:cs typeface="Arial" charset="0"/>
              </a:rPr>
              <a:t>diesen Zustand zu beseitigen durch die</a:t>
            </a:r>
          </a:p>
          <a:p>
            <a:pPr algn="ctr" fontAlgn="base">
              <a:spcBef>
                <a:spcPct val="0"/>
              </a:spcBef>
              <a:spcAft>
                <a:spcPct val="0"/>
              </a:spcAft>
            </a:pPr>
            <a:r>
              <a:rPr lang="de-DE" sz="2400" b="1" dirty="0">
                <a:solidFill>
                  <a:srgbClr val="CC0099"/>
                </a:solidFill>
                <a:latin typeface="Times New Roman" pitchFamily="18" charset="0"/>
                <a:cs typeface="Arial" charset="0"/>
              </a:rPr>
              <a:t>Solidar-Gemeinschaft mittels HuMan-Wirtschaft!</a:t>
            </a:r>
            <a:endParaRPr lang="de-CH" sz="2400" b="1" dirty="0">
              <a:solidFill>
                <a:srgbClr val="CC0099"/>
              </a:solidFill>
              <a:latin typeface="Times New Roman" pitchFamily="18" charset="0"/>
              <a:cs typeface="Arial" charset="0"/>
            </a:endParaRPr>
          </a:p>
        </p:txBody>
      </p:sp>
      <p:pic>
        <p:nvPicPr>
          <p:cNvPr id="2050" name="Picture 2" descr="Bildergebnis fÃ¼r Erzengel michael">
            <a:extLst>
              <a:ext uri="{FF2B5EF4-FFF2-40B4-BE49-F238E27FC236}">
                <a16:creationId xmlns:a16="http://schemas.microsoft.com/office/drawing/2014/main" id="{E1EE51F3-9477-408D-8B9A-312EA2FCE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1461" y="2346150"/>
            <a:ext cx="3268762" cy="4085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5899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66922"/>
                                        </p:tgtEl>
                                        <p:attrNameLst>
                                          <p:attrName>style.visibility</p:attrName>
                                        </p:attrNameLst>
                                      </p:cBhvr>
                                      <p:to>
                                        <p:strVal val="visible"/>
                                      </p:to>
                                    </p:set>
                                    <p:anim calcmode="lin" valueType="num">
                                      <p:cBhvr>
                                        <p:cTn id="7" dur="1000" fill="hold"/>
                                        <p:tgtEl>
                                          <p:spTgt spid="166922"/>
                                        </p:tgtEl>
                                        <p:attrNameLst>
                                          <p:attrName>ppt_w</p:attrName>
                                        </p:attrNameLst>
                                      </p:cBhvr>
                                      <p:tavLst>
                                        <p:tav tm="0">
                                          <p:val>
                                            <p:fltVal val="0"/>
                                          </p:val>
                                        </p:tav>
                                        <p:tav tm="100000">
                                          <p:val>
                                            <p:strVal val="#ppt_w"/>
                                          </p:val>
                                        </p:tav>
                                      </p:tavLst>
                                    </p:anim>
                                    <p:anim calcmode="lin" valueType="num">
                                      <p:cBhvr>
                                        <p:cTn id="8" dur="1000" fill="hold"/>
                                        <p:tgtEl>
                                          <p:spTgt spid="166922"/>
                                        </p:tgtEl>
                                        <p:attrNameLst>
                                          <p:attrName>ppt_h</p:attrName>
                                        </p:attrNameLst>
                                      </p:cBhvr>
                                      <p:tavLst>
                                        <p:tav tm="0">
                                          <p:val>
                                            <p:fltVal val="0"/>
                                          </p:val>
                                        </p:tav>
                                        <p:tav tm="100000">
                                          <p:val>
                                            <p:strVal val="#ppt_h"/>
                                          </p:val>
                                        </p:tav>
                                      </p:tavLst>
                                    </p:anim>
                                    <p:anim calcmode="lin" valueType="num">
                                      <p:cBhvr>
                                        <p:cTn id="9" dur="1000" fill="hold"/>
                                        <p:tgtEl>
                                          <p:spTgt spid="1669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692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66914"/>
                                        </p:tgtEl>
                                        <p:attrNameLst>
                                          <p:attrName>style.visibility</p:attrName>
                                        </p:attrNameLst>
                                      </p:cBhvr>
                                      <p:to>
                                        <p:strVal val="visible"/>
                                      </p:to>
                                    </p:set>
                                    <p:anim calcmode="lin" valueType="num">
                                      <p:cBhvr>
                                        <p:cTn id="14" dur="500" fill="hold"/>
                                        <p:tgtEl>
                                          <p:spTgt spid="166914"/>
                                        </p:tgtEl>
                                        <p:attrNameLst>
                                          <p:attrName>ppt_x</p:attrName>
                                        </p:attrNameLst>
                                      </p:cBhvr>
                                      <p:tavLst>
                                        <p:tav tm="0">
                                          <p:val>
                                            <p:strVal val="#ppt_x-#ppt_w/2"/>
                                          </p:val>
                                        </p:tav>
                                        <p:tav tm="100000">
                                          <p:val>
                                            <p:strVal val="#ppt_x"/>
                                          </p:val>
                                        </p:tav>
                                      </p:tavLst>
                                    </p:anim>
                                    <p:anim calcmode="lin" valueType="num">
                                      <p:cBhvr>
                                        <p:cTn id="15" dur="500" fill="hold"/>
                                        <p:tgtEl>
                                          <p:spTgt spid="166914"/>
                                        </p:tgtEl>
                                        <p:attrNameLst>
                                          <p:attrName>ppt_y</p:attrName>
                                        </p:attrNameLst>
                                      </p:cBhvr>
                                      <p:tavLst>
                                        <p:tav tm="0">
                                          <p:val>
                                            <p:strVal val="#ppt_y"/>
                                          </p:val>
                                        </p:tav>
                                        <p:tav tm="100000">
                                          <p:val>
                                            <p:strVal val="#ppt_y"/>
                                          </p:val>
                                        </p:tav>
                                      </p:tavLst>
                                    </p:anim>
                                    <p:anim calcmode="lin" valueType="num">
                                      <p:cBhvr>
                                        <p:cTn id="16" dur="500" fill="hold"/>
                                        <p:tgtEl>
                                          <p:spTgt spid="166914"/>
                                        </p:tgtEl>
                                        <p:attrNameLst>
                                          <p:attrName>ppt_w</p:attrName>
                                        </p:attrNameLst>
                                      </p:cBhvr>
                                      <p:tavLst>
                                        <p:tav tm="0">
                                          <p:val>
                                            <p:fltVal val="0"/>
                                          </p:val>
                                        </p:tav>
                                        <p:tav tm="100000">
                                          <p:val>
                                            <p:strVal val="#ppt_w"/>
                                          </p:val>
                                        </p:tav>
                                      </p:tavLst>
                                    </p:anim>
                                    <p:anim calcmode="lin" valueType="num">
                                      <p:cBhvr>
                                        <p:cTn id="17" dur="500" fill="hold"/>
                                        <p:tgtEl>
                                          <p:spTgt spid="166914"/>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0669"/>
                                        </p:tgtEl>
                                        <p:attrNameLst>
                                          <p:attrName>style.visibility</p:attrName>
                                        </p:attrNameLst>
                                      </p:cBhvr>
                                      <p:to>
                                        <p:strVal val="visible"/>
                                      </p:to>
                                    </p:set>
                                    <p:anim calcmode="lin" valueType="num">
                                      <p:cBhvr additive="base">
                                        <p:cTn id="22" dur="500" fill="hold"/>
                                        <p:tgtEl>
                                          <p:spTgt spid="70669"/>
                                        </p:tgtEl>
                                        <p:attrNameLst>
                                          <p:attrName>ppt_x</p:attrName>
                                        </p:attrNameLst>
                                      </p:cBhvr>
                                      <p:tavLst>
                                        <p:tav tm="0">
                                          <p:val>
                                            <p:strVal val="#ppt_x"/>
                                          </p:val>
                                        </p:tav>
                                        <p:tav tm="100000">
                                          <p:val>
                                            <p:strVal val="#ppt_x"/>
                                          </p:val>
                                        </p:tav>
                                      </p:tavLst>
                                    </p:anim>
                                    <p:anim calcmode="lin" valueType="num">
                                      <p:cBhvr additive="base">
                                        <p:cTn id="23" dur="500" fill="hold"/>
                                        <p:tgtEl>
                                          <p:spTgt spid="7066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0670"/>
                                        </p:tgtEl>
                                        <p:attrNameLst>
                                          <p:attrName>style.visibility</p:attrName>
                                        </p:attrNameLst>
                                      </p:cBhvr>
                                      <p:to>
                                        <p:strVal val="visible"/>
                                      </p:to>
                                    </p:set>
                                    <p:animEffect transition="in" filter="wipe(down)">
                                      <p:cBhvr>
                                        <p:cTn id="28" dur="500"/>
                                        <p:tgtEl>
                                          <p:spTgt spid="7067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ircle(in)">
                                      <p:cBhvr>
                                        <p:cTn id="3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autoUpdateAnimBg="0"/>
      <p:bldP spid="70669" grpId="0" animBg="1"/>
      <p:bldP spid="70670"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CH" sz="2400" dirty="0"/>
              <a:t>Wenn diese Revolution nicht gemacht wird, </a:t>
            </a:r>
            <a:br>
              <a:rPr lang="de-CH" sz="2400" dirty="0"/>
            </a:br>
            <a:r>
              <a:rPr lang="de-CH" sz="2400" dirty="0"/>
              <a:t>obwohl die Zeit dafür reif ist, dann….3. Schlacht von </a:t>
            </a:r>
            <a:r>
              <a:rPr lang="de-CH" sz="2400" dirty="0" err="1"/>
              <a:t>Kurukshetra</a:t>
            </a:r>
            <a:r>
              <a:rPr lang="de-CH" sz="2400" dirty="0"/>
              <a:t> </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19968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085" y="775510"/>
            <a:ext cx="7037048" cy="5285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p:cNvSpPr/>
          <p:nvPr/>
        </p:nvSpPr>
        <p:spPr>
          <a:xfrm>
            <a:off x="2520405" y="5958437"/>
            <a:ext cx="7444667"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800" b="0" i="0" u="none" strike="noStrike" kern="1200" cap="none" spc="0" normalizeH="0" baseline="0" noProof="0" dirty="0">
                <a:ln>
                  <a:noFill/>
                </a:ln>
                <a:solidFill>
                  <a:srgbClr val="000066"/>
                </a:solidFill>
                <a:effectLst/>
                <a:uLnTx/>
                <a:uFillTx/>
                <a:latin typeface="Times New Roman" pitchFamily="18" charset="0"/>
                <a:ea typeface="+mn-ea"/>
                <a:cs typeface="Arial" charset="0"/>
              </a:rPr>
              <a:t>Du kannst sie nicht mehr töten, sie sind bereits tot.</a:t>
            </a:r>
            <a:endParaRPr kumimoji="0" lang="de-CH" sz="28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pic>
        <p:nvPicPr>
          <p:cNvPr id="13" name="Pictur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387" y="384985"/>
            <a:ext cx="80695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9B3FC539-55A0-4474-8822-84659AC89CD5}"/>
              </a:ext>
            </a:extLst>
          </p:cNvPr>
          <p:cNvSpPr txBox="1"/>
          <p:nvPr/>
        </p:nvSpPr>
        <p:spPr>
          <a:xfrm>
            <a:off x="9857434" y="1029566"/>
            <a:ext cx="18170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FFFFFF">
                    <a:lumMod val="50000"/>
                  </a:srgbClr>
                </a:solidFill>
                <a:effectLst/>
                <a:uLnTx/>
                <a:uFillTx/>
                <a:latin typeface="Arial"/>
                <a:ea typeface="+mn-ea"/>
                <a:cs typeface="+mn-cs"/>
              </a:rPr>
              <a:t>Vom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FFFFFF">
                    <a:lumMod val="50000"/>
                  </a:srgbClr>
                </a:solidFill>
                <a:effectLst/>
                <a:uLnTx/>
                <a:uFillTx/>
                <a:latin typeface="Arial"/>
                <a:ea typeface="+mn-ea"/>
                <a:cs typeface="+mn-cs"/>
              </a:rPr>
              <a:t>Materialismus</a:t>
            </a:r>
            <a:r>
              <a:rPr kumimoji="0" lang="de-CH" sz="1800" b="0" i="0" u="none" strike="noStrike" kern="1200" cap="none" spc="0" normalizeH="0" baseline="0" noProof="0" dirty="0">
                <a:ln>
                  <a:noFill/>
                </a:ln>
                <a:solidFill>
                  <a:srgbClr val="000000"/>
                </a:solidFill>
                <a:effectLst/>
                <a:uLnTx/>
                <a:uFillTx/>
                <a:latin typeface="Arial"/>
                <a:ea typeface="+mn-ea"/>
                <a:cs typeface="+mn-cs"/>
              </a:rPr>
              <a:t>: </a:t>
            </a:r>
          </a:p>
        </p:txBody>
      </p:sp>
      <p:sp>
        <p:nvSpPr>
          <p:cNvPr id="5" name="Rechteck 4">
            <a:extLst>
              <a:ext uri="{FF2B5EF4-FFF2-40B4-BE49-F238E27FC236}">
                <a16:creationId xmlns:a16="http://schemas.microsoft.com/office/drawing/2014/main" id="{3D925B19-09D1-462F-A8F2-8D47C6962CEA}"/>
              </a:ext>
            </a:extLst>
          </p:cNvPr>
          <p:cNvSpPr/>
          <p:nvPr/>
        </p:nvSpPr>
        <p:spPr>
          <a:xfrm>
            <a:off x="779864" y="4344963"/>
            <a:ext cx="1441420"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CC00CC"/>
                </a:solidFill>
                <a:effectLst/>
                <a:uLnTx/>
                <a:uFillTx/>
                <a:latin typeface="Arial"/>
                <a:ea typeface="+mn-ea"/>
                <a:cs typeface="+mn-cs"/>
              </a:rPr>
              <a:t>Zum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CC00CC"/>
                </a:solidFill>
                <a:effectLst/>
                <a:uLnTx/>
                <a:uFillTx/>
                <a:latin typeface="Arial"/>
                <a:ea typeface="+mn-ea"/>
                <a:cs typeface="+mn-cs"/>
              </a:rPr>
              <a:t>Spiritismus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CC00CC"/>
                </a:solidFill>
                <a:effectLst/>
                <a:uLnTx/>
                <a:uFillTx/>
                <a:latin typeface="Arial"/>
                <a:ea typeface="+mn-ea"/>
                <a:cs typeface="+mn-cs"/>
              </a:rPr>
              <a:t>Seit 1998</a:t>
            </a:r>
            <a:endParaRPr kumimoji="0" lang="de-CH" sz="1800" b="0" i="0" u="none" strike="noStrike" kern="1200" cap="none" spc="0" normalizeH="0" baseline="0" noProof="0" dirty="0">
              <a:ln>
                <a:noFill/>
              </a:ln>
              <a:solidFill>
                <a:srgbClr val="CC00CC"/>
              </a:solidFill>
              <a:effectLst/>
              <a:uLnTx/>
              <a:uFillTx/>
              <a:latin typeface="Arial"/>
              <a:ea typeface="+mn-ea"/>
              <a:cs typeface="+mn-cs"/>
            </a:endParaRPr>
          </a:p>
        </p:txBody>
      </p:sp>
    </p:spTree>
    <p:extLst>
      <p:ext uri="{BB962C8B-B14F-4D97-AF65-F5344CB8AC3E}">
        <p14:creationId xmlns:p14="http://schemas.microsoft.com/office/powerpoint/2010/main" val="38224422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9686"/>
                                        </p:tgtEl>
                                        <p:attrNameLst>
                                          <p:attrName>style.visibility</p:attrName>
                                        </p:attrNameLst>
                                      </p:cBhvr>
                                      <p:to>
                                        <p:strVal val="visible"/>
                                      </p:to>
                                    </p:set>
                                    <p:animEffect transition="in" filter="wipe(down)">
                                      <p:cBhvr>
                                        <p:cTn id="7" dur="500"/>
                                        <p:tgtEl>
                                          <p:spTgt spid="19968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CH" sz="2400" dirty="0"/>
              <a:t>Wenn diese Revolution nicht gemacht wird, </a:t>
            </a:r>
            <a:br>
              <a:rPr lang="de-CH" sz="2400" dirty="0"/>
            </a:br>
            <a:r>
              <a:rPr lang="de-CH" sz="2400" dirty="0"/>
              <a:t>obwohl die Zeit dafür reif ist, dann….3. Schlacht von </a:t>
            </a:r>
            <a:r>
              <a:rPr lang="de-CH" sz="2400" dirty="0" err="1"/>
              <a:t>Kurukshetra</a:t>
            </a:r>
            <a:r>
              <a:rPr lang="de-CH" sz="2400" dirty="0"/>
              <a:t> </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8" name="Rechteck 7"/>
          <p:cNvSpPr/>
          <p:nvPr/>
        </p:nvSpPr>
        <p:spPr>
          <a:xfrm>
            <a:off x="1258222" y="5953596"/>
            <a:ext cx="10557391" cy="461665"/>
          </a:xfrm>
          <a:prstGeom prst="rect">
            <a:avLst/>
          </a:prstGeom>
          <a:solidFill>
            <a:schemeClr val="accent2">
              <a:lumMod val="40000"/>
              <a:lumOff val="60000"/>
            </a:schemeClr>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400" b="0" i="0" u="none" strike="noStrike" kern="1200" cap="none" spc="0" normalizeH="0" baseline="0" noProof="0" dirty="0">
                <a:ln>
                  <a:noFill/>
                </a:ln>
                <a:solidFill>
                  <a:srgbClr val="000066"/>
                </a:solidFill>
                <a:effectLst/>
                <a:uLnTx/>
                <a:uFillTx/>
                <a:latin typeface="Times New Roman" pitchFamily="18" charset="0"/>
                <a:ea typeface="+mn-ea"/>
                <a:cs typeface="Arial" charset="0"/>
              </a:rPr>
              <a:t>Krishnas Antwort: Du kannst sie nicht mehr töten, sie sind bereits tot, = versteinert.</a:t>
            </a:r>
            <a:endParaRPr kumimoji="0" lang="de-CH"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pic>
        <p:nvPicPr>
          <p:cNvPr id="13"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387" y="384985"/>
            <a:ext cx="80695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DEE54067-E457-4652-BE19-B1893CCD42C4}"/>
              </a:ext>
            </a:extLst>
          </p:cNvPr>
          <p:cNvSpPr txBox="1"/>
          <p:nvPr/>
        </p:nvSpPr>
        <p:spPr>
          <a:xfrm>
            <a:off x="887767" y="1518082"/>
            <a:ext cx="1333517" cy="1200329"/>
          </a:xfrm>
          <a:prstGeom prst="rect">
            <a:avLst/>
          </a:prstGeom>
          <a:solidFill>
            <a:srgbClr val="92D050"/>
          </a:solidFill>
        </p:spPr>
        <p:txBody>
          <a:bodyPr wrap="square" rtlCol="0">
            <a:spAutoFit/>
          </a:bodyPr>
          <a:lstStyle/>
          <a:p>
            <a:pPr algn="ctr"/>
            <a:r>
              <a:rPr lang="de-CH" b="1" dirty="0" err="1"/>
              <a:t>Arjuna</a:t>
            </a:r>
            <a:r>
              <a:rPr lang="de-CH" b="1" dirty="0"/>
              <a:t> </a:t>
            </a:r>
          </a:p>
          <a:p>
            <a:pPr algn="ctr"/>
            <a:r>
              <a:rPr lang="de-CH" b="1" dirty="0"/>
              <a:t>ist ??</a:t>
            </a:r>
          </a:p>
          <a:p>
            <a:pPr algn="ctr"/>
            <a:r>
              <a:rPr lang="de-CH" b="1" dirty="0"/>
              <a:t>Donald Trump !</a:t>
            </a:r>
          </a:p>
        </p:txBody>
      </p:sp>
      <p:sp>
        <p:nvSpPr>
          <p:cNvPr id="7" name="Textfeld 6">
            <a:extLst>
              <a:ext uri="{FF2B5EF4-FFF2-40B4-BE49-F238E27FC236}">
                <a16:creationId xmlns:a16="http://schemas.microsoft.com/office/drawing/2014/main" id="{90A5B352-2B24-45AC-92F7-07CB59A83A00}"/>
              </a:ext>
            </a:extLst>
          </p:cNvPr>
          <p:cNvSpPr txBox="1"/>
          <p:nvPr/>
        </p:nvSpPr>
        <p:spPr>
          <a:xfrm>
            <a:off x="9927889" y="1054910"/>
            <a:ext cx="1887724" cy="3416320"/>
          </a:xfrm>
          <a:prstGeom prst="rect">
            <a:avLst/>
          </a:prstGeom>
          <a:solidFill>
            <a:srgbClr val="92D050"/>
          </a:solidFill>
        </p:spPr>
        <p:txBody>
          <a:bodyPr wrap="square" rtlCol="0">
            <a:spAutoFit/>
          </a:bodyPr>
          <a:lstStyle/>
          <a:p>
            <a:pPr algn="ctr"/>
            <a:r>
              <a:rPr lang="de-CH" b="1" dirty="0"/>
              <a:t>Krishna zu </a:t>
            </a:r>
            <a:r>
              <a:rPr lang="de-CH" b="1" dirty="0" err="1"/>
              <a:t>Arjuna</a:t>
            </a:r>
            <a:r>
              <a:rPr lang="de-CH" b="1" dirty="0"/>
              <a:t>:</a:t>
            </a:r>
          </a:p>
          <a:p>
            <a:pPr algn="ctr"/>
            <a:endParaRPr lang="de-CH" b="1" dirty="0"/>
          </a:p>
          <a:p>
            <a:pPr algn="ctr"/>
            <a:r>
              <a:rPr lang="de-CH" b="1" dirty="0"/>
              <a:t>Wenn ich dein Wagenführer </a:t>
            </a:r>
          </a:p>
          <a:p>
            <a:pPr algn="ctr"/>
            <a:r>
              <a:rPr lang="de-CH" b="1" dirty="0"/>
              <a:t>sein kann, </a:t>
            </a:r>
          </a:p>
          <a:p>
            <a:pPr algn="ctr"/>
            <a:r>
              <a:rPr lang="de-CH" b="1" dirty="0"/>
              <a:t>bist du unbesiegbar!</a:t>
            </a:r>
          </a:p>
          <a:p>
            <a:pPr algn="ctr"/>
            <a:r>
              <a:rPr lang="de-CH" b="1" dirty="0" err="1"/>
              <a:t>Arjuna</a:t>
            </a:r>
            <a:r>
              <a:rPr lang="de-CH" b="1" dirty="0"/>
              <a:t> zu Krishna:</a:t>
            </a:r>
          </a:p>
          <a:p>
            <a:pPr algn="ctr"/>
            <a:r>
              <a:rPr lang="de-CH" b="1" dirty="0"/>
              <a:t>Dann muss ich sie alle töten?</a:t>
            </a:r>
          </a:p>
        </p:txBody>
      </p:sp>
      <p:pic>
        <p:nvPicPr>
          <p:cNvPr id="9" name="Grafik 8">
            <a:extLst>
              <a:ext uri="{FF2B5EF4-FFF2-40B4-BE49-F238E27FC236}">
                <a16:creationId xmlns:a16="http://schemas.microsoft.com/office/drawing/2014/main" id="{9CFB6B6E-64D3-42F7-B3A0-452EAF971FA7}"/>
              </a:ext>
            </a:extLst>
          </p:cNvPr>
          <p:cNvPicPr>
            <a:picLocks noChangeAspect="1"/>
          </p:cNvPicPr>
          <p:nvPr/>
        </p:nvPicPr>
        <p:blipFill>
          <a:blip r:embed="rId3"/>
          <a:stretch>
            <a:fillRect/>
          </a:stretch>
        </p:blipFill>
        <p:spPr>
          <a:xfrm>
            <a:off x="2689944" y="851168"/>
            <a:ext cx="6871310" cy="5107269"/>
          </a:xfrm>
          <a:prstGeom prst="rect">
            <a:avLst/>
          </a:prstGeom>
        </p:spPr>
      </p:pic>
    </p:spTree>
    <p:extLst>
      <p:ext uri="{BB962C8B-B14F-4D97-AF65-F5344CB8AC3E}">
        <p14:creationId xmlns:p14="http://schemas.microsoft.com/office/powerpoint/2010/main" val="1674316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CH" sz="2400" dirty="0"/>
              <a:t>Was sind hohe Medien und Durchsagen? </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13"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387" y="384985"/>
            <a:ext cx="80695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DEE54067-E457-4652-BE19-B1893CCD42C4}"/>
              </a:ext>
            </a:extLst>
          </p:cNvPr>
          <p:cNvSpPr txBox="1"/>
          <p:nvPr/>
        </p:nvSpPr>
        <p:spPr>
          <a:xfrm>
            <a:off x="790109" y="1518082"/>
            <a:ext cx="1491944" cy="1600438"/>
          </a:xfrm>
          <a:prstGeom prst="rect">
            <a:avLst/>
          </a:prstGeom>
          <a:solidFill>
            <a:srgbClr val="92D050"/>
          </a:solidFill>
        </p:spPr>
        <p:txBody>
          <a:bodyPr wrap="square" rtlCol="0">
            <a:spAutoFit/>
          </a:bodyPr>
          <a:lstStyle/>
          <a:p>
            <a:pPr algn="ctr"/>
            <a:r>
              <a:rPr lang="de-CH" sz="1400" b="1" dirty="0"/>
              <a:t>Wie erkennt man hochstehende Medien und stimmige geistige Durchsagen?</a:t>
            </a:r>
          </a:p>
        </p:txBody>
      </p:sp>
      <p:sp>
        <p:nvSpPr>
          <p:cNvPr id="7" name="Textfeld 6">
            <a:extLst>
              <a:ext uri="{FF2B5EF4-FFF2-40B4-BE49-F238E27FC236}">
                <a16:creationId xmlns:a16="http://schemas.microsoft.com/office/drawing/2014/main" id="{90A5B352-2B24-45AC-92F7-07CB59A83A00}"/>
              </a:ext>
            </a:extLst>
          </p:cNvPr>
          <p:cNvSpPr txBox="1"/>
          <p:nvPr/>
        </p:nvSpPr>
        <p:spPr>
          <a:xfrm>
            <a:off x="9286042" y="1054910"/>
            <a:ext cx="2610034" cy="4524315"/>
          </a:xfrm>
          <a:prstGeom prst="rect">
            <a:avLst/>
          </a:prstGeom>
          <a:solidFill>
            <a:srgbClr val="92D050"/>
          </a:solidFill>
        </p:spPr>
        <p:txBody>
          <a:bodyPr wrap="square" rtlCol="0">
            <a:spAutoFit/>
          </a:bodyPr>
          <a:lstStyle/>
          <a:p>
            <a:pPr algn="ctr"/>
            <a:endParaRPr lang="de-CH" b="1" dirty="0"/>
          </a:p>
          <a:p>
            <a:pPr algn="ctr"/>
            <a:r>
              <a:rPr lang="de-CH" b="1" dirty="0"/>
              <a:t>Grundlagen der Parapsychologie und der spiritistischen Lehren</a:t>
            </a:r>
          </a:p>
          <a:p>
            <a:pPr algn="ctr"/>
            <a:endParaRPr lang="de-CH" b="1" dirty="0"/>
          </a:p>
          <a:p>
            <a:pPr algn="ctr"/>
            <a:r>
              <a:rPr lang="de-CH" b="1" dirty="0"/>
              <a:t>Von </a:t>
            </a:r>
            <a:r>
              <a:rPr lang="de-CH" b="1" dirty="0" err="1"/>
              <a:t>Allan</a:t>
            </a:r>
            <a:r>
              <a:rPr lang="de-CH" b="1" dirty="0"/>
              <a:t> </a:t>
            </a:r>
            <a:r>
              <a:rPr lang="de-CH" b="1" dirty="0" err="1"/>
              <a:t>Kardec</a:t>
            </a:r>
            <a:endParaRPr lang="de-CH" b="1" dirty="0"/>
          </a:p>
          <a:p>
            <a:pPr algn="ctr"/>
            <a:r>
              <a:rPr lang="de-CH" i="1" dirty="0"/>
              <a:t>Hippolyte Léon </a:t>
            </a:r>
            <a:r>
              <a:rPr lang="de-CH" i="1" dirty="0" err="1"/>
              <a:t>Denizard</a:t>
            </a:r>
            <a:r>
              <a:rPr lang="de-CH" i="1" dirty="0"/>
              <a:t> </a:t>
            </a:r>
            <a:r>
              <a:rPr lang="de-CH" i="1" dirty="0" err="1"/>
              <a:t>Rivail</a:t>
            </a:r>
            <a:endParaRPr lang="de-CH" b="1" dirty="0"/>
          </a:p>
          <a:p>
            <a:endParaRPr lang="de-AT" sz="1400" b="1" u="sng" dirty="0">
              <a:hlinkClick r:id="rId3">
                <a:extLst>
                  <a:ext uri="{A12FA001-AC4F-418D-AE19-62706E023703}">
                    <ahyp:hlinkClr xmlns:ahyp="http://schemas.microsoft.com/office/drawing/2018/hyperlinkcolor" val="tx"/>
                  </a:ext>
                </a:extLst>
              </a:hlinkClick>
            </a:endParaRPr>
          </a:p>
          <a:p>
            <a:r>
              <a:rPr lang="de-AT" sz="1400" b="1" u="sng" dirty="0">
                <a:hlinkClick r:id="rId3">
                  <a:extLst>
                    <a:ext uri="{A12FA001-AC4F-418D-AE19-62706E023703}">
                      <ahyp:hlinkClr xmlns:ahyp="http://schemas.microsoft.com/office/drawing/2018/hyperlinkcolor" val="tx"/>
                    </a:ext>
                  </a:extLst>
                </a:hlinkClick>
              </a:rPr>
              <a:t>Geboren</a:t>
            </a:r>
            <a:r>
              <a:rPr lang="de-AT" sz="1400" b="1" dirty="0"/>
              <a:t>: </a:t>
            </a:r>
          </a:p>
          <a:p>
            <a:r>
              <a:rPr lang="de-AT" sz="1400" dirty="0"/>
              <a:t>3. Oktober 1804, </a:t>
            </a:r>
            <a:r>
              <a:rPr lang="de-AT" sz="1400" dirty="0">
                <a:hlinkClick r:id="rId4">
                  <a:extLst>
                    <a:ext uri="{A12FA001-AC4F-418D-AE19-62706E023703}">
                      <ahyp:hlinkClr xmlns:ahyp="http://schemas.microsoft.com/office/drawing/2018/hyperlinkcolor" val="tx"/>
                    </a:ext>
                  </a:extLst>
                </a:hlinkClick>
              </a:rPr>
              <a:t>Lyon, Frankreich</a:t>
            </a:r>
            <a:endParaRPr lang="de-AT" sz="1400" dirty="0"/>
          </a:p>
          <a:p>
            <a:endParaRPr lang="de-AT" sz="1400" b="1" dirty="0">
              <a:hlinkClick r:id="rId5">
                <a:extLst>
                  <a:ext uri="{A12FA001-AC4F-418D-AE19-62706E023703}">
                    <ahyp:hlinkClr xmlns:ahyp="http://schemas.microsoft.com/office/drawing/2018/hyperlinkcolor" val="tx"/>
                  </a:ext>
                </a:extLst>
              </a:hlinkClick>
            </a:endParaRPr>
          </a:p>
          <a:p>
            <a:r>
              <a:rPr lang="de-AT" sz="1400" b="1" dirty="0">
                <a:hlinkClick r:id="rId5">
                  <a:extLst>
                    <a:ext uri="{A12FA001-AC4F-418D-AE19-62706E023703}">
                      <ahyp:hlinkClr xmlns:ahyp="http://schemas.microsoft.com/office/drawing/2018/hyperlinkcolor" val="tx"/>
                    </a:ext>
                  </a:extLst>
                </a:hlinkClick>
              </a:rPr>
              <a:t>Gestorben</a:t>
            </a:r>
            <a:r>
              <a:rPr lang="de-AT" sz="1400" b="1" dirty="0"/>
              <a:t>: </a:t>
            </a:r>
          </a:p>
          <a:p>
            <a:r>
              <a:rPr lang="de-AT" sz="1400" dirty="0"/>
              <a:t>31. März 1869, </a:t>
            </a:r>
            <a:r>
              <a:rPr lang="de-AT" sz="1400" dirty="0">
                <a:hlinkClick r:id="rId6">
                  <a:extLst>
                    <a:ext uri="{A12FA001-AC4F-418D-AE19-62706E023703}">
                      <ahyp:hlinkClr xmlns:ahyp="http://schemas.microsoft.com/office/drawing/2018/hyperlinkcolor" val="tx"/>
                    </a:ext>
                  </a:extLst>
                </a:hlinkClick>
              </a:rPr>
              <a:t>Paris, Frankreich</a:t>
            </a:r>
            <a:endParaRPr lang="de-AT" sz="1400" dirty="0"/>
          </a:p>
          <a:p>
            <a:endParaRPr lang="de-AT" sz="1400" dirty="0"/>
          </a:p>
        </p:txBody>
      </p:sp>
      <p:pic>
        <p:nvPicPr>
          <p:cNvPr id="3" name="Grafik 2">
            <a:extLst>
              <a:ext uri="{FF2B5EF4-FFF2-40B4-BE49-F238E27FC236}">
                <a16:creationId xmlns:a16="http://schemas.microsoft.com/office/drawing/2014/main" id="{952E7BDF-7F1B-46AF-8157-A3401989499A}"/>
              </a:ext>
            </a:extLst>
          </p:cNvPr>
          <p:cNvPicPr>
            <a:picLocks noChangeAspect="1"/>
          </p:cNvPicPr>
          <p:nvPr/>
        </p:nvPicPr>
        <p:blipFill>
          <a:blip r:embed="rId7"/>
          <a:stretch>
            <a:fillRect/>
          </a:stretch>
        </p:blipFill>
        <p:spPr>
          <a:xfrm>
            <a:off x="2379711" y="1024597"/>
            <a:ext cx="3264657" cy="4717868"/>
          </a:xfrm>
          <a:prstGeom prst="rect">
            <a:avLst/>
          </a:prstGeom>
        </p:spPr>
      </p:pic>
      <p:pic>
        <p:nvPicPr>
          <p:cNvPr id="5" name="Grafik 4">
            <a:extLst>
              <a:ext uri="{FF2B5EF4-FFF2-40B4-BE49-F238E27FC236}">
                <a16:creationId xmlns:a16="http://schemas.microsoft.com/office/drawing/2014/main" id="{C1E74C7D-980C-4FC0-9E2C-BE0A88C90BFD}"/>
              </a:ext>
            </a:extLst>
          </p:cNvPr>
          <p:cNvPicPr>
            <a:picLocks noChangeAspect="1"/>
          </p:cNvPicPr>
          <p:nvPr/>
        </p:nvPicPr>
        <p:blipFill>
          <a:blip r:embed="rId8"/>
          <a:stretch>
            <a:fillRect/>
          </a:stretch>
        </p:blipFill>
        <p:spPr>
          <a:xfrm>
            <a:off x="5932599" y="962450"/>
            <a:ext cx="3238028" cy="4868056"/>
          </a:xfrm>
          <a:prstGeom prst="rect">
            <a:avLst/>
          </a:prstGeom>
        </p:spPr>
      </p:pic>
      <p:sp>
        <p:nvSpPr>
          <p:cNvPr id="9" name="Rechteck 8">
            <a:extLst>
              <a:ext uri="{FF2B5EF4-FFF2-40B4-BE49-F238E27FC236}">
                <a16:creationId xmlns:a16="http://schemas.microsoft.com/office/drawing/2014/main" id="{D30E655A-26B1-4E61-A630-66DC8B7F45B0}"/>
              </a:ext>
            </a:extLst>
          </p:cNvPr>
          <p:cNvSpPr/>
          <p:nvPr/>
        </p:nvSpPr>
        <p:spPr>
          <a:xfrm>
            <a:off x="2324611" y="5830506"/>
            <a:ext cx="3262432" cy="369332"/>
          </a:xfrm>
          <a:prstGeom prst="rect">
            <a:avLst/>
          </a:prstGeom>
        </p:spPr>
        <p:txBody>
          <a:bodyPr wrap="none">
            <a:spAutoFit/>
          </a:bodyPr>
          <a:lstStyle/>
          <a:p>
            <a:r>
              <a:rPr lang="de-DE" b="1">
                <a:solidFill>
                  <a:srgbClr val="222222"/>
                </a:solidFill>
                <a:latin typeface="Arial" panose="020B0604020202020204" pitchFamily="34" charset="0"/>
              </a:rPr>
              <a:t>Das Buch der Medien</a:t>
            </a:r>
            <a:r>
              <a:rPr lang="de-DE">
                <a:solidFill>
                  <a:srgbClr val="222222"/>
                </a:solidFill>
                <a:latin typeface="Arial" panose="020B0604020202020204" pitchFamily="34" charset="0"/>
              </a:rPr>
              <a:t> (1861)</a:t>
            </a:r>
            <a:endParaRPr lang="de-CH"/>
          </a:p>
        </p:txBody>
      </p:sp>
      <p:sp>
        <p:nvSpPr>
          <p:cNvPr id="10" name="Rechteck 9">
            <a:extLst>
              <a:ext uri="{FF2B5EF4-FFF2-40B4-BE49-F238E27FC236}">
                <a16:creationId xmlns:a16="http://schemas.microsoft.com/office/drawing/2014/main" id="{801A8A7C-E876-4AC3-898B-7272A48A2B13}"/>
              </a:ext>
            </a:extLst>
          </p:cNvPr>
          <p:cNvSpPr/>
          <p:nvPr/>
        </p:nvSpPr>
        <p:spPr>
          <a:xfrm>
            <a:off x="5932599" y="5830506"/>
            <a:ext cx="5006499" cy="369332"/>
          </a:xfrm>
          <a:prstGeom prst="rect">
            <a:avLst/>
          </a:prstGeom>
        </p:spPr>
        <p:txBody>
          <a:bodyPr wrap="none">
            <a:spAutoFit/>
          </a:bodyPr>
          <a:lstStyle/>
          <a:p>
            <a:r>
              <a:rPr lang="de-DE" b="1">
                <a:solidFill>
                  <a:srgbClr val="222222"/>
                </a:solidFill>
                <a:latin typeface="Arial" panose="020B0604020202020204" pitchFamily="34" charset="0"/>
              </a:rPr>
              <a:t>Das Buch der Geister</a:t>
            </a:r>
            <a:r>
              <a:rPr lang="de-DE">
                <a:solidFill>
                  <a:srgbClr val="222222"/>
                </a:solidFill>
                <a:latin typeface="Arial" panose="020B0604020202020204" pitchFamily="34" charset="0"/>
              </a:rPr>
              <a:t> (1857) mit 1019 Fragen</a:t>
            </a:r>
            <a:endParaRPr lang="de-CH"/>
          </a:p>
        </p:txBody>
      </p:sp>
    </p:spTree>
    <p:extLst>
      <p:ext uri="{BB962C8B-B14F-4D97-AF65-F5344CB8AC3E}">
        <p14:creationId xmlns:p14="http://schemas.microsoft.com/office/powerpoint/2010/main" val="11540029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der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HuMan-Bewegung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Spirituelle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Grundlagen</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Teil</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a:t>
            </a:r>
          </a:p>
        </p:txBody>
      </p:sp>
      <p:sp>
        <p:nvSpPr>
          <p:cNvPr id="166914" name="Rectangle 2"/>
          <p:cNvSpPr>
            <a:spLocks noGrp="1" noChangeArrowheads="1"/>
          </p:cNvSpPr>
          <p:nvPr>
            <p:ph type="title"/>
          </p:nvPr>
        </p:nvSpPr>
        <p:spPr/>
        <p:txBody>
          <a:bodyPr/>
          <a:lstStyle/>
          <a:p>
            <a:pPr>
              <a:defRPr/>
            </a:pPr>
            <a:r>
              <a:rPr lang="de-DE" dirty="0"/>
              <a:t>Aufbau von HMB-Partei-Zentralen in allen CH-Kantonen</a:t>
            </a:r>
          </a:p>
        </p:txBody>
      </p:sp>
      <p:pic>
        <p:nvPicPr>
          <p:cNvPr id="166922"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730" y="415641"/>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17C38705-BE0E-43A9-8D83-153A1D4AA65D}"/>
              </a:ext>
            </a:extLst>
          </p:cNvPr>
          <p:cNvSpPr txBox="1"/>
          <p:nvPr/>
        </p:nvSpPr>
        <p:spPr>
          <a:xfrm>
            <a:off x="851793" y="4844679"/>
            <a:ext cx="109728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0" u="none" strike="noStrike" kern="1200" cap="none" spc="0" normalizeH="0" baseline="0" noProof="0" dirty="0">
                <a:ln>
                  <a:noFill/>
                </a:ln>
                <a:solidFill>
                  <a:srgbClr val="000000"/>
                </a:solidFill>
                <a:effectLst/>
                <a:uLnTx/>
                <a:uFillTx/>
                <a:latin typeface="Arial"/>
                <a:ea typeface="+mn-ea"/>
                <a:cs typeface="+mn-cs"/>
              </a:rPr>
              <a:t>Wir </a:t>
            </a:r>
            <a:r>
              <a:rPr kumimoji="0" lang="de-CH" sz="2000" b="1" i="0" u="none" strike="noStrike" kern="1200" cap="none" spc="0" normalizeH="0" baseline="0" noProof="0" dirty="0">
                <a:ln>
                  <a:noFill/>
                </a:ln>
                <a:solidFill>
                  <a:srgbClr val="000000"/>
                </a:solidFill>
                <a:effectLst/>
                <a:uLnTx/>
                <a:uFillTx/>
                <a:latin typeface="Arial"/>
                <a:ea typeface="+mn-ea"/>
                <a:cs typeface="+mn-cs"/>
              </a:rPr>
              <a:t>suchen Mitarbeiter</a:t>
            </a:r>
            <a:r>
              <a:rPr kumimoji="0" lang="de-CH" sz="2000" b="0" i="0" u="none" strike="noStrike" kern="1200" cap="none" spc="0" normalizeH="0" baseline="0" noProof="0" dirty="0">
                <a:ln>
                  <a:noFill/>
                </a:ln>
                <a:solidFill>
                  <a:srgbClr val="000000"/>
                </a:solidFill>
                <a:effectLst/>
                <a:uLnTx/>
                <a:uFillTx/>
                <a:latin typeface="Arial"/>
                <a:ea typeface="+mn-ea"/>
                <a:cs typeface="+mn-cs"/>
              </a:rPr>
              <a:t> = </a:t>
            </a:r>
            <a:r>
              <a:rPr kumimoji="0" lang="de-CH" sz="2000" b="1" i="0" u="sng" strike="noStrike" kern="1200" cap="none" spc="0" normalizeH="0" baseline="0" noProof="0" dirty="0">
                <a:ln>
                  <a:noFill/>
                </a:ln>
                <a:solidFill>
                  <a:srgbClr val="CC00CC"/>
                </a:solidFill>
                <a:effectLst/>
                <a:uLnTx/>
                <a:uFillTx/>
                <a:latin typeface="Arial"/>
                <a:ea typeface="+mn-ea"/>
                <a:cs typeface="+mn-cs"/>
              </a:rPr>
              <a:t>800’000 Lichtwesen = Hu-Man-Wesen </a:t>
            </a:r>
            <a:r>
              <a:rPr kumimoji="0" lang="de-CH" sz="2000" b="0" i="0" u="none" strike="noStrike" kern="1200" cap="none" spc="0" normalizeH="0" baseline="0" noProof="0" dirty="0">
                <a:ln>
                  <a:noFill/>
                </a:ln>
                <a:solidFill>
                  <a:srgbClr val="000000"/>
                </a:solidFill>
                <a:effectLst/>
                <a:uLnTx/>
                <a:uFillTx/>
                <a:latin typeface="Arial"/>
                <a:ea typeface="+mn-ea"/>
                <a:cs typeface="+mn-cs"/>
              </a:rPr>
              <a:t>in allen Kantonen und stellen Ihnen </a:t>
            </a:r>
            <a:r>
              <a:rPr kumimoji="0" lang="de-CH" sz="2000" b="1" i="0" u="none" strike="noStrike" kern="1200" cap="none" spc="0" normalizeH="0" baseline="0" noProof="0" dirty="0">
                <a:ln>
                  <a:noFill/>
                </a:ln>
                <a:solidFill>
                  <a:srgbClr val="000000"/>
                </a:solidFill>
                <a:effectLst/>
                <a:uLnTx/>
                <a:uFillTx/>
                <a:latin typeface="Arial"/>
                <a:ea typeface="+mn-ea"/>
                <a:cs typeface="+mn-cs"/>
              </a:rPr>
              <a:t>Wohn- und Arbeits-Umfeld </a:t>
            </a:r>
            <a:r>
              <a:rPr kumimoji="0" lang="de-CH" sz="2000" b="0" i="0" u="none" strike="noStrike" kern="1200" cap="none" spc="0" normalizeH="0" baseline="0" noProof="0" dirty="0">
                <a:ln>
                  <a:noFill/>
                </a:ln>
                <a:solidFill>
                  <a:srgbClr val="000000"/>
                </a:solidFill>
                <a:effectLst/>
                <a:uLnTx/>
                <a:uFillTx/>
                <a:latin typeface="Arial"/>
                <a:ea typeface="+mn-ea"/>
                <a:cs typeface="+mn-cs"/>
              </a:rPr>
              <a:t>zur Verfügung, wenn Sie sich zu einer Tätigkeit in der </a:t>
            </a:r>
            <a:r>
              <a:rPr kumimoji="0" lang="de-CH" sz="2000" b="1" i="0" u="none" strike="noStrike" kern="1200" cap="none" spc="0" normalizeH="0" baseline="0" noProof="0" dirty="0">
                <a:ln>
                  <a:noFill/>
                </a:ln>
                <a:solidFill>
                  <a:srgbClr val="CC0099"/>
                </a:solidFill>
                <a:effectLst/>
                <a:uLnTx/>
                <a:uFillTx/>
                <a:latin typeface="Arial"/>
                <a:ea typeface="+mn-ea"/>
                <a:cs typeface="+mn-cs"/>
              </a:rPr>
              <a:t>politischen Arbeit zum System-Wechsel </a:t>
            </a:r>
            <a:r>
              <a:rPr kumimoji="0" lang="de-CH" sz="2000" b="0" i="0" u="none" strike="noStrike" kern="1200" cap="none" spc="0" normalizeH="0" baseline="0" noProof="0" dirty="0">
                <a:ln>
                  <a:noFill/>
                </a:ln>
                <a:solidFill>
                  <a:srgbClr val="000000"/>
                </a:solidFill>
                <a:effectLst/>
                <a:uLnTx/>
                <a:uFillTx/>
                <a:latin typeface="Arial"/>
                <a:ea typeface="+mn-ea"/>
                <a:cs typeface="+mn-cs"/>
              </a:rPr>
              <a:t>berufen fühlen.  Darin sind alle Berufe vertreten vom Hotel-, Büro-, Seminar-Betrieb, WEG-Begleitung, Businessplan-Erstellung, etc.   </a:t>
            </a:r>
          </a:p>
        </p:txBody>
      </p:sp>
      <p:sp>
        <p:nvSpPr>
          <p:cNvPr id="4" name="Rechteck 3">
            <a:extLst>
              <a:ext uri="{FF2B5EF4-FFF2-40B4-BE49-F238E27FC236}">
                <a16:creationId xmlns:a16="http://schemas.microsoft.com/office/drawing/2014/main" id="{302F74A0-8B0E-4FCB-82D1-A37051FC9F28}"/>
              </a:ext>
            </a:extLst>
          </p:cNvPr>
          <p:cNvSpPr/>
          <p:nvPr/>
        </p:nvSpPr>
        <p:spPr>
          <a:xfrm>
            <a:off x="7885847" y="956530"/>
            <a:ext cx="400274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1" u="none" strike="noStrike" kern="0" cap="none" spc="0" normalizeH="0" baseline="0" noProof="0">
                <a:ln>
                  <a:noFill/>
                </a:ln>
                <a:solidFill>
                  <a:srgbClr val="000000"/>
                </a:solidFill>
                <a:effectLst>
                  <a:outerShdw blurRad="38100" dist="38100" dir="2700000" algn="tl">
                    <a:srgbClr val="C0C0C0"/>
                  </a:outerShdw>
                </a:effectLst>
                <a:uLnTx/>
                <a:uFillTx/>
                <a:latin typeface="Arial"/>
                <a:ea typeface="+mn-ea"/>
                <a:cs typeface="+mn-cs"/>
              </a:rPr>
              <a:t>  </a:t>
            </a:r>
            <a:endParaRPr kumimoji="0" lang="de-CH" sz="36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Rechteck 1">
            <a:extLst>
              <a:ext uri="{FF2B5EF4-FFF2-40B4-BE49-F238E27FC236}">
                <a16:creationId xmlns:a16="http://schemas.microsoft.com/office/drawing/2014/main" id="{B627F384-C92F-4086-B78C-B32EF9A0584E}"/>
              </a:ext>
            </a:extLst>
          </p:cNvPr>
          <p:cNvSpPr/>
          <p:nvPr/>
        </p:nvSpPr>
        <p:spPr>
          <a:xfrm>
            <a:off x="7843233" y="4343386"/>
            <a:ext cx="34275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1" u="none" strike="noStrike" kern="0" cap="none" spc="0" normalizeH="0" baseline="0" noProof="0" dirty="0">
                <a:ln>
                  <a:noFill/>
                </a:ln>
                <a:solidFill>
                  <a:srgbClr val="3333CC"/>
                </a:solidFill>
                <a:effectLst>
                  <a:outerShdw blurRad="38100" dist="38100" dir="2700000" algn="tl">
                    <a:srgbClr val="C0C0C0"/>
                  </a:outerShdw>
                </a:effectLst>
                <a:uLnTx/>
                <a:uFillTx/>
                <a:latin typeface="Arial"/>
                <a:ea typeface="+mn-ea"/>
                <a:cs typeface="+mn-cs"/>
              </a:rPr>
              <a:t>www.solideo-geno.ch </a:t>
            </a:r>
          </a:p>
        </p:txBody>
      </p:sp>
      <p:sp>
        <p:nvSpPr>
          <p:cNvPr id="8" name="Rechteck 7">
            <a:extLst>
              <a:ext uri="{FF2B5EF4-FFF2-40B4-BE49-F238E27FC236}">
                <a16:creationId xmlns:a16="http://schemas.microsoft.com/office/drawing/2014/main" id="{1E5DF169-0C43-48F7-B47B-CF278E2D782D}"/>
              </a:ext>
            </a:extLst>
          </p:cNvPr>
          <p:cNvSpPr/>
          <p:nvPr/>
        </p:nvSpPr>
        <p:spPr>
          <a:xfrm>
            <a:off x="1977491" y="938977"/>
            <a:ext cx="226215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000000"/>
                </a:solidFill>
                <a:effectLst/>
                <a:uLnTx/>
                <a:uFillTx/>
                <a:latin typeface="Arial"/>
                <a:ea typeface="+mn-ea"/>
                <a:cs typeface="+mn-cs"/>
              </a:rPr>
              <a:t>Schweiz-Interlaken</a:t>
            </a:r>
            <a:endParaRPr kumimoji="0" lang="de-CH"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 name="Grafik 9">
            <a:extLst>
              <a:ext uri="{FF2B5EF4-FFF2-40B4-BE49-F238E27FC236}">
                <a16:creationId xmlns:a16="http://schemas.microsoft.com/office/drawing/2014/main" id="{CAAA3A31-F53D-43EB-9A8C-0CF497C75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793" y="1279830"/>
            <a:ext cx="5276000" cy="3342660"/>
          </a:xfrm>
          <a:prstGeom prst="rect">
            <a:avLst/>
          </a:prstGeom>
        </p:spPr>
      </p:pic>
      <p:pic>
        <p:nvPicPr>
          <p:cNvPr id="5" name="Grafik 4">
            <a:extLst>
              <a:ext uri="{FF2B5EF4-FFF2-40B4-BE49-F238E27FC236}">
                <a16:creationId xmlns:a16="http://schemas.microsoft.com/office/drawing/2014/main" id="{8C29D075-2A84-4D6E-9EC7-516ADA8A3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550" y="1313088"/>
            <a:ext cx="5025909" cy="3072480"/>
          </a:xfrm>
          <a:prstGeom prst="rect">
            <a:avLst/>
          </a:prstGeom>
        </p:spPr>
      </p:pic>
      <p:sp>
        <p:nvSpPr>
          <p:cNvPr id="11" name="Rechteck 10">
            <a:extLst>
              <a:ext uri="{FF2B5EF4-FFF2-40B4-BE49-F238E27FC236}">
                <a16:creationId xmlns:a16="http://schemas.microsoft.com/office/drawing/2014/main" id="{500E3F1E-2643-46A6-94D3-F0E241AA551D}"/>
              </a:ext>
            </a:extLst>
          </p:cNvPr>
          <p:cNvSpPr/>
          <p:nvPr/>
        </p:nvSpPr>
        <p:spPr>
          <a:xfrm>
            <a:off x="6944641" y="962773"/>
            <a:ext cx="2787943" cy="369332"/>
          </a:xfrm>
          <a:prstGeom prst="rect">
            <a:avLst/>
          </a:prstGeom>
        </p:spPr>
        <p:txBody>
          <a:bodyPr wrap="none">
            <a:spAutoFit/>
          </a:bodyPr>
          <a:lstStyle/>
          <a:p>
            <a:r>
              <a:rPr lang="de-CH" b="1" dirty="0">
                <a:solidFill>
                  <a:srgbClr val="000000"/>
                </a:solidFill>
              </a:rPr>
              <a:t>Schweiz-Rapperswil/BE</a:t>
            </a:r>
            <a:endParaRPr lang="de-CH" dirty="0"/>
          </a:p>
        </p:txBody>
      </p:sp>
    </p:spTree>
    <p:extLst>
      <p:ext uri="{BB962C8B-B14F-4D97-AF65-F5344CB8AC3E}">
        <p14:creationId xmlns:p14="http://schemas.microsoft.com/office/powerpoint/2010/main" val="22906245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66922"/>
                                        </p:tgtEl>
                                        <p:attrNameLst>
                                          <p:attrName>style.visibility</p:attrName>
                                        </p:attrNameLst>
                                      </p:cBhvr>
                                      <p:to>
                                        <p:strVal val="visible"/>
                                      </p:to>
                                    </p:set>
                                    <p:anim calcmode="lin" valueType="num">
                                      <p:cBhvr>
                                        <p:cTn id="7" dur="1000" fill="hold"/>
                                        <p:tgtEl>
                                          <p:spTgt spid="166922"/>
                                        </p:tgtEl>
                                        <p:attrNameLst>
                                          <p:attrName>ppt_w</p:attrName>
                                        </p:attrNameLst>
                                      </p:cBhvr>
                                      <p:tavLst>
                                        <p:tav tm="0">
                                          <p:val>
                                            <p:fltVal val="0"/>
                                          </p:val>
                                        </p:tav>
                                        <p:tav tm="100000">
                                          <p:val>
                                            <p:strVal val="#ppt_w"/>
                                          </p:val>
                                        </p:tav>
                                      </p:tavLst>
                                    </p:anim>
                                    <p:anim calcmode="lin" valueType="num">
                                      <p:cBhvr>
                                        <p:cTn id="8" dur="1000" fill="hold"/>
                                        <p:tgtEl>
                                          <p:spTgt spid="166922"/>
                                        </p:tgtEl>
                                        <p:attrNameLst>
                                          <p:attrName>ppt_h</p:attrName>
                                        </p:attrNameLst>
                                      </p:cBhvr>
                                      <p:tavLst>
                                        <p:tav tm="0">
                                          <p:val>
                                            <p:fltVal val="0"/>
                                          </p:val>
                                        </p:tav>
                                        <p:tav tm="100000">
                                          <p:val>
                                            <p:strVal val="#ppt_h"/>
                                          </p:val>
                                        </p:tav>
                                      </p:tavLst>
                                    </p:anim>
                                    <p:anim calcmode="lin" valueType="num">
                                      <p:cBhvr>
                                        <p:cTn id="9" dur="1000" fill="hold"/>
                                        <p:tgtEl>
                                          <p:spTgt spid="1669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692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66914"/>
                                        </p:tgtEl>
                                        <p:attrNameLst>
                                          <p:attrName>style.visibility</p:attrName>
                                        </p:attrNameLst>
                                      </p:cBhvr>
                                      <p:to>
                                        <p:strVal val="visible"/>
                                      </p:to>
                                    </p:set>
                                    <p:anim calcmode="lin" valueType="num">
                                      <p:cBhvr>
                                        <p:cTn id="14" dur="500" fill="hold"/>
                                        <p:tgtEl>
                                          <p:spTgt spid="166914"/>
                                        </p:tgtEl>
                                        <p:attrNameLst>
                                          <p:attrName>ppt_x</p:attrName>
                                        </p:attrNameLst>
                                      </p:cBhvr>
                                      <p:tavLst>
                                        <p:tav tm="0">
                                          <p:val>
                                            <p:strVal val="#ppt_x-#ppt_w/2"/>
                                          </p:val>
                                        </p:tav>
                                        <p:tav tm="100000">
                                          <p:val>
                                            <p:strVal val="#ppt_x"/>
                                          </p:val>
                                        </p:tav>
                                      </p:tavLst>
                                    </p:anim>
                                    <p:anim calcmode="lin" valueType="num">
                                      <p:cBhvr>
                                        <p:cTn id="15" dur="500" fill="hold"/>
                                        <p:tgtEl>
                                          <p:spTgt spid="166914"/>
                                        </p:tgtEl>
                                        <p:attrNameLst>
                                          <p:attrName>ppt_y</p:attrName>
                                        </p:attrNameLst>
                                      </p:cBhvr>
                                      <p:tavLst>
                                        <p:tav tm="0">
                                          <p:val>
                                            <p:strVal val="#ppt_y"/>
                                          </p:val>
                                        </p:tav>
                                        <p:tav tm="100000">
                                          <p:val>
                                            <p:strVal val="#ppt_y"/>
                                          </p:val>
                                        </p:tav>
                                      </p:tavLst>
                                    </p:anim>
                                    <p:anim calcmode="lin" valueType="num">
                                      <p:cBhvr>
                                        <p:cTn id="16" dur="500" fill="hold"/>
                                        <p:tgtEl>
                                          <p:spTgt spid="166914"/>
                                        </p:tgtEl>
                                        <p:attrNameLst>
                                          <p:attrName>ppt_w</p:attrName>
                                        </p:attrNameLst>
                                      </p:cBhvr>
                                      <p:tavLst>
                                        <p:tav tm="0">
                                          <p:val>
                                            <p:fltVal val="0"/>
                                          </p:val>
                                        </p:tav>
                                        <p:tav tm="100000">
                                          <p:val>
                                            <p:strVal val="#ppt_w"/>
                                          </p:val>
                                        </p:tav>
                                      </p:tavLst>
                                    </p:anim>
                                    <p:anim calcmode="lin" valueType="num">
                                      <p:cBhvr>
                                        <p:cTn id="17" dur="500" fill="hold"/>
                                        <p:tgtEl>
                                          <p:spTgt spid="1669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CH" sz="2400" dirty="0"/>
              <a:t>Was sind hohe Medien und Durchsagen? </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13"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387" y="384985"/>
            <a:ext cx="80695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90A5B352-2B24-45AC-92F7-07CB59A83A00}"/>
              </a:ext>
            </a:extLst>
          </p:cNvPr>
          <p:cNvSpPr txBox="1"/>
          <p:nvPr/>
        </p:nvSpPr>
        <p:spPr>
          <a:xfrm>
            <a:off x="5147035" y="810704"/>
            <a:ext cx="7000632" cy="5632311"/>
          </a:xfrm>
          <a:prstGeom prst="rect">
            <a:avLst/>
          </a:prstGeom>
          <a:solidFill>
            <a:srgbClr val="66FF33"/>
          </a:solidFill>
        </p:spPr>
        <p:txBody>
          <a:bodyPr wrap="square" rtlCol="0">
            <a:spAutoFit/>
          </a:bodyPr>
          <a:lstStyle/>
          <a:p>
            <a:pPr algn="ctr"/>
            <a:endParaRPr lang="de-CH" b="1" dirty="0"/>
          </a:p>
          <a:p>
            <a:pPr algn="ctr"/>
            <a:r>
              <a:rPr lang="de-CH" b="1" dirty="0"/>
              <a:t>Grundlagen der Parapsychologie und der spiritistischen Lehren</a:t>
            </a:r>
          </a:p>
          <a:p>
            <a:pPr algn="ctr"/>
            <a:endParaRPr lang="de-CH" b="1" dirty="0"/>
          </a:p>
          <a:p>
            <a:r>
              <a:rPr lang="de-DE" dirty="0"/>
              <a:t>Am 18. April 1857 veröffentlichte </a:t>
            </a:r>
            <a:r>
              <a:rPr lang="de-DE" b="1" dirty="0" err="1"/>
              <a:t>Kardec</a:t>
            </a:r>
            <a:r>
              <a:rPr lang="de-DE" dirty="0"/>
              <a:t> auf Bitte der „</a:t>
            </a:r>
            <a:r>
              <a:rPr lang="de-DE" b="1" dirty="0"/>
              <a:t>Geistwesen</a:t>
            </a:r>
            <a:r>
              <a:rPr lang="de-DE" dirty="0"/>
              <a:t>“ das </a:t>
            </a:r>
            <a:r>
              <a:rPr lang="de-DE" b="1" i="1" dirty="0"/>
              <a:t>Buch der Geister</a:t>
            </a:r>
            <a:r>
              <a:rPr lang="de-DE" dirty="0"/>
              <a:t>, das erste Buch seiner Sammlung und ein wesentliches Werk des Spiritismus. Es beinhaltet </a:t>
            </a:r>
            <a:r>
              <a:rPr lang="de-DE" b="1" dirty="0"/>
              <a:t>1019 Fragen </a:t>
            </a:r>
            <a:r>
              <a:rPr lang="de-DE" dirty="0"/>
              <a:t>und Antworten bezüglich </a:t>
            </a:r>
            <a:r>
              <a:rPr lang="de-DE" dirty="0" err="1"/>
              <a:t>Kardecs</a:t>
            </a:r>
            <a:r>
              <a:rPr lang="de-DE" dirty="0"/>
              <a:t> Auffassung</a:t>
            </a:r>
            <a:r>
              <a:rPr lang="de-DE" b="1" dirty="0"/>
              <a:t> zur Natur der Geistwesen, der Geisterwelt, der Beziehung zwischen der Geisterwelt und der irdischen Welt und viel mehr. </a:t>
            </a:r>
          </a:p>
          <a:p>
            <a:r>
              <a:rPr lang="de-DE" dirty="0"/>
              <a:t>Später folgten mit dem </a:t>
            </a:r>
            <a:r>
              <a:rPr lang="de-DE" b="1" i="1" dirty="0">
                <a:solidFill>
                  <a:schemeClr val="accent2"/>
                </a:solidFill>
              </a:rPr>
              <a:t>Buch der Medien</a:t>
            </a:r>
            <a:r>
              <a:rPr lang="de-DE" dirty="0"/>
              <a:t>, dem </a:t>
            </a:r>
            <a:r>
              <a:rPr lang="de-DE" b="1" i="1" dirty="0"/>
              <a:t>Evangelium</a:t>
            </a:r>
            <a:r>
              <a:rPr lang="de-DE" i="1" dirty="0"/>
              <a:t> nach dem Spiritismus</a:t>
            </a:r>
            <a:r>
              <a:rPr lang="de-DE" dirty="0"/>
              <a:t>, </a:t>
            </a:r>
            <a:r>
              <a:rPr lang="de-DE" b="1" i="1" dirty="0"/>
              <a:t>Himmel und Hölle</a:t>
            </a:r>
            <a:r>
              <a:rPr lang="de-DE" dirty="0"/>
              <a:t> und </a:t>
            </a:r>
            <a:r>
              <a:rPr lang="de-DE" b="1" i="1" dirty="0"/>
              <a:t>Die Genesis</a:t>
            </a:r>
            <a:r>
              <a:rPr lang="de-DE" dirty="0"/>
              <a:t> vier weitere Bücher. </a:t>
            </a:r>
          </a:p>
          <a:p>
            <a:r>
              <a:rPr lang="de-DE" b="1" dirty="0">
                <a:solidFill>
                  <a:srgbClr val="C00000"/>
                </a:solidFill>
              </a:rPr>
              <a:t>„Nicht der Meinung eines einzelnen Menschen vertraut man sich an, sondern der vereinten Stimme der Geister; nicht ein Mensch, sei ich es oder ein anderer, begründet den Spiritismus; auch nicht ein einzelner Geist, der sich jemandem aufdrängt, sondern die Gesamtheit der Geister, </a:t>
            </a:r>
            <a:r>
              <a:rPr lang="de-DE" b="1" dirty="0">
                <a:solidFill>
                  <a:schemeClr val="accent2"/>
                </a:solidFill>
              </a:rPr>
              <a:t>die auf der Erde entsprechend dem Willen Gottes wirken.</a:t>
            </a:r>
            <a:endParaRPr lang="de-AT" sz="1400" b="1" dirty="0">
              <a:solidFill>
                <a:schemeClr val="accent2"/>
              </a:solidFill>
            </a:endParaRPr>
          </a:p>
        </p:txBody>
      </p:sp>
      <p:pic>
        <p:nvPicPr>
          <p:cNvPr id="2050" name="Picture 2" descr="https://upload.wikimedia.org/wikipedia/commons/thumb/9/9b/Allan_Kardec_L%27Illustration_10_avril_1869.jpg/220px-Allan_Kardec_L%27Illustration_10_avril_1869.jpg">
            <a:extLst>
              <a:ext uri="{FF2B5EF4-FFF2-40B4-BE49-F238E27FC236}">
                <a16:creationId xmlns:a16="http://schemas.microsoft.com/office/drawing/2014/main" id="{6140B386-2C5C-4193-9B71-E9C8F0C17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5" y="1333076"/>
            <a:ext cx="3969519" cy="488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7520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a:xfrm>
            <a:off x="1219199" y="6464300"/>
            <a:ext cx="4187301" cy="304800"/>
          </a:xfrm>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der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HuMan-Bewegung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Spirituelle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Grundlagen</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Teil</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de-DE"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166914" name="Rectangle 2"/>
          <p:cNvSpPr>
            <a:spLocks noGrp="1" noChangeArrowheads="1"/>
          </p:cNvSpPr>
          <p:nvPr>
            <p:ph type="title"/>
          </p:nvPr>
        </p:nvSpPr>
        <p:spPr/>
        <p:txBody>
          <a:bodyPr/>
          <a:lstStyle/>
          <a:p>
            <a:pPr>
              <a:defRPr/>
            </a:pPr>
            <a:r>
              <a:rPr lang="de-DE" dirty="0"/>
              <a:t>HJK = Reale Erfahrung mit Reinkarnation über 2 Leben</a:t>
            </a:r>
          </a:p>
        </p:txBody>
      </p:sp>
      <p:pic>
        <p:nvPicPr>
          <p:cNvPr id="166922"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730" y="415641"/>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C15ACC38-8C57-47AF-BEE6-4CF51D5D155E}"/>
              </a:ext>
            </a:extLst>
          </p:cNvPr>
          <p:cNvSpPr txBox="1"/>
          <p:nvPr/>
        </p:nvSpPr>
        <p:spPr>
          <a:xfrm>
            <a:off x="4679370" y="917599"/>
            <a:ext cx="3742265"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200" b="1" i="0" u="none" strike="noStrike" kern="1200" cap="none" spc="0" normalizeH="0" baseline="0" noProof="0" dirty="0">
                <a:ln>
                  <a:noFill/>
                </a:ln>
                <a:solidFill>
                  <a:srgbClr val="000000"/>
                </a:solidFill>
                <a:effectLst/>
                <a:uLnTx/>
                <a:uFillTx/>
                <a:latin typeface="Arial"/>
                <a:ea typeface="+mn-ea"/>
                <a:cs typeface="+mn-cs"/>
              </a:rPr>
              <a:t>Angaben eines Mediums von 1995: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200" b="1" i="0" u="none" strike="noStrike" kern="1200" cap="none" spc="0" normalizeH="0" baseline="0" noProof="0" dirty="0">
              <a:ln>
                <a:noFill/>
              </a:ln>
              <a:solidFill>
                <a:srgbClr val="000000"/>
              </a:solidFill>
              <a:effectLst/>
              <a:uLnTx/>
              <a:uFillTx/>
              <a:latin typeface="Arial"/>
              <a:ea typeface="+mn-ea"/>
              <a:cs typeface="+mn-cs"/>
            </a:endParaRPr>
          </a:p>
          <a:p>
            <a:pPr lvl="0">
              <a:defRPr/>
            </a:pPr>
            <a:r>
              <a:rPr lang="de-CH" sz="2200" b="1" dirty="0">
                <a:solidFill>
                  <a:schemeClr val="accent2"/>
                </a:solidFill>
                <a:latin typeface="Arial"/>
              </a:rPr>
              <a:t>Du hattest bis vor 330 bis 360 Jahren das Wissen über dieses Buch der  </a:t>
            </a:r>
            <a:r>
              <a:rPr lang="de-CH" sz="2200" b="1" dirty="0" err="1">
                <a:solidFill>
                  <a:schemeClr val="accent2"/>
                </a:solidFill>
                <a:latin typeface="Arial"/>
              </a:rPr>
              <a:t>HuMan</a:t>
            </a:r>
            <a:r>
              <a:rPr lang="de-CH" sz="2200" b="1" dirty="0">
                <a:solidFill>
                  <a:schemeClr val="accent2"/>
                </a:solidFill>
                <a:latin typeface="Arial"/>
              </a:rPr>
              <a:t>-Wirtschaft </a:t>
            </a:r>
            <a:r>
              <a:rPr lang="de-CH" sz="2200" b="1" dirty="0">
                <a:solidFill>
                  <a:schemeClr val="accent2"/>
                </a:solidFill>
              </a:rPr>
              <a:t>und die Macht, sie </a:t>
            </a:r>
            <a:r>
              <a:rPr lang="de-CH" sz="2200" b="1" dirty="0">
                <a:solidFill>
                  <a:schemeClr val="accent2"/>
                </a:solidFill>
                <a:latin typeface="Arial"/>
              </a:rPr>
              <a:t>umzusetzen.</a:t>
            </a:r>
            <a:endParaRPr kumimoji="0" lang="de-CH" sz="2200" b="1" i="0" u="none" strike="noStrike" kern="1200" cap="none" spc="0" normalizeH="0" baseline="0" noProof="0" dirty="0">
              <a:ln>
                <a:noFill/>
              </a:ln>
              <a:solidFill>
                <a:schemeClr val="accent2"/>
              </a:solidFill>
              <a:effectLst/>
              <a:uLnTx/>
              <a:uFillTx/>
              <a:latin typeface="Arial"/>
            </a:endParaRPr>
          </a:p>
        </p:txBody>
      </p:sp>
      <p:sp>
        <p:nvSpPr>
          <p:cNvPr id="6" name="Textfeld 5">
            <a:extLst>
              <a:ext uri="{FF2B5EF4-FFF2-40B4-BE49-F238E27FC236}">
                <a16:creationId xmlns:a16="http://schemas.microsoft.com/office/drawing/2014/main" id="{17C38705-BE0E-43A9-8D83-153A1D4AA65D}"/>
              </a:ext>
            </a:extLst>
          </p:cNvPr>
          <p:cNvSpPr txBox="1"/>
          <p:nvPr/>
        </p:nvSpPr>
        <p:spPr>
          <a:xfrm>
            <a:off x="4709599" y="4013732"/>
            <a:ext cx="374226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srgbClr val="C00000"/>
                </a:solidFill>
                <a:effectLst/>
                <a:uLnTx/>
                <a:uFillTx/>
                <a:latin typeface="Arial"/>
                <a:ea typeface="+mn-ea"/>
                <a:cs typeface="+mn-cs"/>
              </a:rPr>
              <a:t>Deine Mutter heute, war damals deine Frau. </a:t>
            </a:r>
            <a:r>
              <a:rPr kumimoji="0" lang="de-CH" sz="2000" i="0" u="none" strike="noStrike" kern="1200" cap="none" spc="0" normalizeH="0" baseline="0" noProof="0" dirty="0">
                <a:ln>
                  <a:noFill/>
                </a:ln>
                <a:solidFill>
                  <a:srgbClr val="C00000"/>
                </a:solidFill>
                <a:effectLst/>
                <a:uLnTx/>
                <a:uFillTx/>
                <a:latin typeface="Arial"/>
                <a:ea typeface="+mn-ea"/>
                <a:cs typeface="+mn-cs"/>
              </a:rPr>
              <a:t>(Links)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000" b="1" i="0" u="none" strike="noStrike" kern="1200" cap="none" spc="0" normalizeH="0" baseline="0" noProof="0" dirty="0">
              <a:ln>
                <a:noFill/>
              </a:ln>
              <a:solidFill>
                <a:srgbClr val="C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srgbClr val="C00000"/>
                </a:solidFill>
                <a:effectLst/>
                <a:uLnTx/>
                <a:uFillTx/>
                <a:latin typeface="Arial"/>
                <a:ea typeface="+mn-ea"/>
                <a:cs typeface="+mn-cs"/>
              </a:rPr>
              <a:t>Ihr hattet 4 Söhne, wovon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srgbClr val="C00000"/>
                </a:solidFill>
                <a:effectLst/>
                <a:uLnTx/>
                <a:uFillTx/>
                <a:latin typeface="Arial"/>
                <a:ea typeface="+mn-ea"/>
                <a:cs typeface="+mn-cs"/>
              </a:rPr>
              <a:t>der Jüngste halb Europa eroberte. </a:t>
            </a:r>
          </a:p>
        </p:txBody>
      </p:sp>
      <p:pic>
        <p:nvPicPr>
          <p:cNvPr id="3" name="Grafik 2">
            <a:extLst>
              <a:ext uri="{FF2B5EF4-FFF2-40B4-BE49-F238E27FC236}">
                <a16:creationId xmlns:a16="http://schemas.microsoft.com/office/drawing/2014/main" id="{E93CB38C-78CF-4C6C-A8E6-D3B08CA4CC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653" y="1213777"/>
            <a:ext cx="3568014" cy="4741547"/>
          </a:xfrm>
          <a:prstGeom prst="rect">
            <a:avLst/>
          </a:prstGeom>
        </p:spPr>
      </p:pic>
      <p:pic>
        <p:nvPicPr>
          <p:cNvPr id="8" name="Grafik 7">
            <a:extLst>
              <a:ext uri="{FF2B5EF4-FFF2-40B4-BE49-F238E27FC236}">
                <a16:creationId xmlns:a16="http://schemas.microsoft.com/office/drawing/2014/main" id="{00B38E8D-3726-4FAF-96BD-8F5CA59BE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2592" y="1037813"/>
            <a:ext cx="3568014" cy="4967073"/>
          </a:xfrm>
          <a:prstGeom prst="rect">
            <a:avLst/>
          </a:prstGeom>
        </p:spPr>
      </p:pic>
    </p:spTree>
    <p:extLst>
      <p:ext uri="{BB962C8B-B14F-4D97-AF65-F5344CB8AC3E}">
        <p14:creationId xmlns:p14="http://schemas.microsoft.com/office/powerpoint/2010/main" val="42545951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66922"/>
                                        </p:tgtEl>
                                        <p:attrNameLst>
                                          <p:attrName>style.visibility</p:attrName>
                                        </p:attrNameLst>
                                      </p:cBhvr>
                                      <p:to>
                                        <p:strVal val="visible"/>
                                      </p:to>
                                    </p:set>
                                    <p:anim calcmode="lin" valueType="num">
                                      <p:cBhvr>
                                        <p:cTn id="7" dur="1000" fill="hold"/>
                                        <p:tgtEl>
                                          <p:spTgt spid="166922"/>
                                        </p:tgtEl>
                                        <p:attrNameLst>
                                          <p:attrName>ppt_w</p:attrName>
                                        </p:attrNameLst>
                                      </p:cBhvr>
                                      <p:tavLst>
                                        <p:tav tm="0">
                                          <p:val>
                                            <p:fltVal val="0"/>
                                          </p:val>
                                        </p:tav>
                                        <p:tav tm="100000">
                                          <p:val>
                                            <p:strVal val="#ppt_w"/>
                                          </p:val>
                                        </p:tav>
                                      </p:tavLst>
                                    </p:anim>
                                    <p:anim calcmode="lin" valueType="num">
                                      <p:cBhvr>
                                        <p:cTn id="8" dur="1000" fill="hold"/>
                                        <p:tgtEl>
                                          <p:spTgt spid="166922"/>
                                        </p:tgtEl>
                                        <p:attrNameLst>
                                          <p:attrName>ppt_h</p:attrName>
                                        </p:attrNameLst>
                                      </p:cBhvr>
                                      <p:tavLst>
                                        <p:tav tm="0">
                                          <p:val>
                                            <p:fltVal val="0"/>
                                          </p:val>
                                        </p:tav>
                                        <p:tav tm="100000">
                                          <p:val>
                                            <p:strVal val="#ppt_h"/>
                                          </p:val>
                                        </p:tav>
                                      </p:tavLst>
                                    </p:anim>
                                    <p:anim calcmode="lin" valueType="num">
                                      <p:cBhvr>
                                        <p:cTn id="9" dur="1000" fill="hold"/>
                                        <p:tgtEl>
                                          <p:spTgt spid="1669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692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66914"/>
                                        </p:tgtEl>
                                        <p:attrNameLst>
                                          <p:attrName>style.visibility</p:attrName>
                                        </p:attrNameLst>
                                      </p:cBhvr>
                                      <p:to>
                                        <p:strVal val="visible"/>
                                      </p:to>
                                    </p:set>
                                    <p:anim calcmode="lin" valueType="num">
                                      <p:cBhvr>
                                        <p:cTn id="14" dur="500" fill="hold"/>
                                        <p:tgtEl>
                                          <p:spTgt spid="166914"/>
                                        </p:tgtEl>
                                        <p:attrNameLst>
                                          <p:attrName>ppt_x</p:attrName>
                                        </p:attrNameLst>
                                      </p:cBhvr>
                                      <p:tavLst>
                                        <p:tav tm="0">
                                          <p:val>
                                            <p:strVal val="#ppt_x-#ppt_w/2"/>
                                          </p:val>
                                        </p:tav>
                                        <p:tav tm="100000">
                                          <p:val>
                                            <p:strVal val="#ppt_x"/>
                                          </p:val>
                                        </p:tav>
                                      </p:tavLst>
                                    </p:anim>
                                    <p:anim calcmode="lin" valueType="num">
                                      <p:cBhvr>
                                        <p:cTn id="15" dur="500" fill="hold"/>
                                        <p:tgtEl>
                                          <p:spTgt spid="166914"/>
                                        </p:tgtEl>
                                        <p:attrNameLst>
                                          <p:attrName>ppt_y</p:attrName>
                                        </p:attrNameLst>
                                      </p:cBhvr>
                                      <p:tavLst>
                                        <p:tav tm="0">
                                          <p:val>
                                            <p:strVal val="#ppt_y"/>
                                          </p:val>
                                        </p:tav>
                                        <p:tav tm="100000">
                                          <p:val>
                                            <p:strVal val="#ppt_y"/>
                                          </p:val>
                                        </p:tav>
                                      </p:tavLst>
                                    </p:anim>
                                    <p:anim calcmode="lin" valueType="num">
                                      <p:cBhvr>
                                        <p:cTn id="16" dur="500" fill="hold"/>
                                        <p:tgtEl>
                                          <p:spTgt spid="166914"/>
                                        </p:tgtEl>
                                        <p:attrNameLst>
                                          <p:attrName>ppt_w</p:attrName>
                                        </p:attrNameLst>
                                      </p:cBhvr>
                                      <p:tavLst>
                                        <p:tav tm="0">
                                          <p:val>
                                            <p:fltVal val="0"/>
                                          </p:val>
                                        </p:tav>
                                        <p:tav tm="100000">
                                          <p:val>
                                            <p:strVal val="#ppt_w"/>
                                          </p:val>
                                        </p:tav>
                                      </p:tavLst>
                                    </p:anim>
                                    <p:anim calcmode="lin" valueType="num">
                                      <p:cBhvr>
                                        <p:cTn id="17" dur="500" fill="hold"/>
                                        <p:tgtEl>
                                          <p:spTgt spid="166914"/>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2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autoUpdateAnimBg="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a:xfrm>
            <a:off x="1015623" y="6476999"/>
            <a:ext cx="4187301" cy="304800"/>
          </a:xfrm>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der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HuMan-Bewegung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Spirituelle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Grundlagen</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Teil</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de-DE"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166914" name="Rectangle 2"/>
          <p:cNvSpPr>
            <a:spLocks noGrp="1" noChangeArrowheads="1"/>
          </p:cNvSpPr>
          <p:nvPr>
            <p:ph type="title"/>
          </p:nvPr>
        </p:nvSpPr>
        <p:spPr/>
        <p:txBody>
          <a:bodyPr/>
          <a:lstStyle/>
          <a:p>
            <a:pPr>
              <a:defRPr/>
            </a:pPr>
            <a:r>
              <a:rPr lang="de-DE" dirty="0"/>
              <a:t>Die 3 regierenden Eliten von heute 2019</a:t>
            </a:r>
          </a:p>
        </p:txBody>
      </p:sp>
      <p:pic>
        <p:nvPicPr>
          <p:cNvPr id="166922"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730" y="415641"/>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C15ACC38-8C57-47AF-BEE6-4CF51D5D155E}"/>
              </a:ext>
            </a:extLst>
          </p:cNvPr>
          <p:cNvSpPr txBox="1"/>
          <p:nvPr/>
        </p:nvSpPr>
        <p:spPr>
          <a:xfrm>
            <a:off x="4829884" y="3133358"/>
            <a:ext cx="31096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000000"/>
                </a:solidFill>
                <a:effectLst/>
                <a:uLnTx/>
                <a:uFillTx/>
                <a:latin typeface="Arial"/>
                <a:ea typeface="+mn-ea"/>
                <a:cs typeface="+mn-cs"/>
              </a:rPr>
              <a:t>2. Unternehmer </a:t>
            </a:r>
          </a:p>
          <a:p>
            <a:pPr marL="0" marR="0" lvl="0" indent="0" algn="ctr" defTabSz="914400" rtl="0" eaLnBrk="1" fontAlgn="auto" latinLnBrk="0" hangingPunct="1">
              <a:lnSpc>
                <a:spcPct val="100000"/>
              </a:lnSpc>
              <a:spcBef>
                <a:spcPts val="0"/>
              </a:spcBef>
              <a:spcAft>
                <a:spcPts val="0"/>
              </a:spcAft>
              <a:buClrTx/>
              <a:buSzTx/>
              <a:buFontTx/>
              <a:buNone/>
              <a:tabLst/>
              <a:defRPr/>
            </a:pPr>
            <a:r>
              <a:rPr lang="de-CH" sz="2400" b="1" dirty="0">
                <a:solidFill>
                  <a:srgbClr val="000000"/>
                </a:solidFill>
                <a:latin typeface="Arial"/>
              </a:rPr>
              <a:t>m</a:t>
            </a:r>
            <a:r>
              <a:rPr kumimoji="0" lang="de-CH" sz="2400" b="1" i="0" u="none" strike="noStrike" kern="1200" cap="none" spc="0" normalizeH="0" baseline="0" noProof="0" dirty="0" err="1">
                <a:ln>
                  <a:noFill/>
                </a:ln>
                <a:solidFill>
                  <a:srgbClr val="000000"/>
                </a:solidFill>
                <a:effectLst/>
                <a:uLnTx/>
                <a:uFillTx/>
                <a:latin typeface="Arial"/>
                <a:ea typeface="+mn-ea"/>
                <a:cs typeface="+mn-cs"/>
              </a:rPr>
              <a:t>it</a:t>
            </a:r>
            <a:r>
              <a:rPr kumimoji="0" lang="de-CH" sz="2400" b="1" i="0" u="none" strike="noStrike" kern="1200" cap="none" spc="0" normalizeH="0" baseline="0" noProof="0" dirty="0">
                <a:ln>
                  <a:noFill/>
                </a:ln>
                <a:solidFill>
                  <a:srgbClr val="000000"/>
                </a:solidFill>
                <a:effectLst/>
                <a:uLnTx/>
                <a:uFillTx/>
                <a:latin typeface="Arial"/>
                <a:ea typeface="+mn-ea"/>
                <a:cs typeface="+mn-cs"/>
              </a:rPr>
              <a:t>/ab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000000"/>
                </a:solidFill>
                <a:effectLst/>
                <a:uLnTx/>
                <a:uFillTx/>
                <a:latin typeface="Arial"/>
                <a:ea typeface="+mn-ea"/>
                <a:cs typeface="+mn-cs"/>
              </a:rPr>
              <a:t> 6000 Angestellten </a:t>
            </a:r>
          </a:p>
        </p:txBody>
      </p:sp>
      <p:sp>
        <p:nvSpPr>
          <p:cNvPr id="6" name="Textfeld 5">
            <a:extLst>
              <a:ext uri="{FF2B5EF4-FFF2-40B4-BE49-F238E27FC236}">
                <a16:creationId xmlns:a16="http://schemas.microsoft.com/office/drawing/2014/main" id="{17C38705-BE0E-43A9-8D83-153A1D4AA65D}"/>
              </a:ext>
            </a:extLst>
          </p:cNvPr>
          <p:cNvSpPr txBox="1"/>
          <p:nvPr/>
        </p:nvSpPr>
        <p:spPr>
          <a:xfrm>
            <a:off x="4829884" y="4994314"/>
            <a:ext cx="31096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C00000"/>
                </a:solidFill>
                <a:effectLst/>
                <a:uLnTx/>
                <a:uFillTx/>
                <a:latin typeface="Arial"/>
                <a:ea typeface="+mn-ea"/>
                <a:cs typeface="+mn-cs"/>
              </a:rPr>
              <a:t>3. Freimaurer </a:t>
            </a:r>
            <a:br>
              <a:rPr kumimoji="0" lang="de-CH" sz="2400" b="1" i="0" u="none" strike="noStrike" kern="1200" cap="none" spc="0" normalizeH="0" baseline="0" noProof="0" dirty="0">
                <a:ln>
                  <a:noFill/>
                </a:ln>
                <a:solidFill>
                  <a:srgbClr val="C00000"/>
                </a:solidFill>
                <a:effectLst/>
                <a:uLnTx/>
                <a:uFillTx/>
                <a:latin typeface="Arial"/>
                <a:ea typeface="+mn-ea"/>
                <a:cs typeface="+mn-cs"/>
              </a:rPr>
            </a:br>
            <a:r>
              <a:rPr kumimoji="0" lang="de-CH" sz="2400" b="1" i="0" u="none" strike="noStrike" kern="1200" cap="none" spc="0" normalizeH="0" baseline="0" noProof="0" dirty="0">
                <a:ln>
                  <a:noFill/>
                </a:ln>
                <a:solidFill>
                  <a:srgbClr val="C00000"/>
                </a:solidFill>
                <a:effectLst/>
                <a:uLnTx/>
                <a:uFillTx/>
                <a:latin typeface="Arial"/>
                <a:ea typeface="+mn-ea"/>
                <a:cs typeface="+mn-cs"/>
              </a:rPr>
              <a:t>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dirty="0">
                <a:ln>
                  <a:noFill/>
                </a:ln>
                <a:solidFill>
                  <a:srgbClr val="C00000"/>
                </a:solidFill>
                <a:effectLst/>
                <a:uLnTx/>
                <a:uFillTx/>
                <a:latin typeface="Arial"/>
                <a:ea typeface="+mn-ea"/>
                <a:cs typeface="+mn-cs"/>
              </a:rPr>
              <a:t>Kirche =</a:t>
            </a:r>
            <a:r>
              <a:rPr kumimoji="0" lang="de-CH" sz="2400" b="1" i="0" u="none" strike="noStrike" kern="1200" cap="none" spc="0" normalizeH="0" noProof="0" dirty="0">
                <a:ln>
                  <a:noFill/>
                </a:ln>
                <a:solidFill>
                  <a:srgbClr val="C00000"/>
                </a:solidFill>
                <a:effectLst/>
                <a:uLnTx/>
                <a:uFillTx/>
                <a:latin typeface="Arial"/>
                <a:ea typeface="+mn-ea"/>
                <a:cs typeface="+mn-cs"/>
              </a:rPr>
              <a:t> </a:t>
            </a:r>
            <a:r>
              <a:rPr kumimoji="0" lang="de-CH" sz="2400" b="1" i="0" u="none" strike="noStrike" kern="1200" cap="none" spc="0" normalizeH="0" baseline="0" noProof="0" dirty="0">
                <a:ln>
                  <a:noFill/>
                </a:ln>
                <a:solidFill>
                  <a:srgbClr val="C00000"/>
                </a:solidFill>
                <a:effectLst/>
                <a:uLnTx/>
                <a:uFillTx/>
                <a:latin typeface="Arial"/>
                <a:ea typeface="+mn-ea"/>
                <a:cs typeface="+mn-cs"/>
              </a:rPr>
              <a:t>Vatikan</a:t>
            </a:r>
          </a:p>
        </p:txBody>
      </p:sp>
      <p:sp>
        <p:nvSpPr>
          <p:cNvPr id="2" name="Rechteck 1">
            <a:extLst>
              <a:ext uri="{FF2B5EF4-FFF2-40B4-BE49-F238E27FC236}">
                <a16:creationId xmlns:a16="http://schemas.microsoft.com/office/drawing/2014/main" id="{F7A29D59-B40E-4903-8960-E34287C120AA}"/>
              </a:ext>
            </a:extLst>
          </p:cNvPr>
          <p:cNvSpPr/>
          <p:nvPr/>
        </p:nvSpPr>
        <p:spPr>
          <a:xfrm>
            <a:off x="4829884" y="951140"/>
            <a:ext cx="3109674" cy="1569660"/>
          </a:xfrm>
          <a:prstGeom prst="rect">
            <a:avLst/>
          </a:prstGeom>
        </p:spPr>
        <p:txBody>
          <a:bodyPr wrap="square">
            <a:spAutoFit/>
          </a:bodyPr>
          <a:lstStyle/>
          <a:p>
            <a:pPr marL="342900" lvl="0" indent="-342900" algn="ctr">
              <a:buAutoNum type="arabicPeriod"/>
              <a:defRPr/>
            </a:pPr>
            <a:r>
              <a:rPr lang="de-CH" sz="2400" b="1" dirty="0">
                <a:solidFill>
                  <a:schemeClr val="accent2"/>
                </a:solidFill>
              </a:rPr>
              <a:t>Alter physischer </a:t>
            </a:r>
          </a:p>
          <a:p>
            <a:pPr lvl="0" algn="ctr">
              <a:defRPr/>
            </a:pPr>
            <a:r>
              <a:rPr lang="de-CH" sz="2400" b="1" dirty="0">
                <a:solidFill>
                  <a:schemeClr val="accent2"/>
                </a:solidFill>
              </a:rPr>
              <a:t>und </a:t>
            </a:r>
          </a:p>
          <a:p>
            <a:pPr lvl="0" algn="ctr">
              <a:defRPr/>
            </a:pPr>
            <a:r>
              <a:rPr lang="de-CH" sz="2400" b="1" dirty="0">
                <a:solidFill>
                  <a:schemeClr val="accent2"/>
                </a:solidFill>
              </a:rPr>
              <a:t>reinkarnierter </a:t>
            </a:r>
          </a:p>
          <a:p>
            <a:pPr lvl="0" algn="ctr">
              <a:defRPr/>
            </a:pPr>
            <a:r>
              <a:rPr lang="de-CH" sz="2400" b="1" dirty="0">
                <a:solidFill>
                  <a:schemeClr val="accent2"/>
                </a:solidFill>
              </a:rPr>
              <a:t>Adel</a:t>
            </a:r>
          </a:p>
        </p:txBody>
      </p:sp>
      <p:pic>
        <p:nvPicPr>
          <p:cNvPr id="7" name="Grafik 6">
            <a:extLst>
              <a:ext uri="{FF2B5EF4-FFF2-40B4-BE49-F238E27FC236}">
                <a16:creationId xmlns:a16="http://schemas.microsoft.com/office/drawing/2014/main" id="{BC8E7B84-13A8-40F6-A64E-38235AEBC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298" y="2286143"/>
            <a:ext cx="4133222" cy="1994031"/>
          </a:xfrm>
          <a:prstGeom prst="rect">
            <a:avLst/>
          </a:prstGeom>
        </p:spPr>
      </p:pic>
      <p:pic>
        <p:nvPicPr>
          <p:cNvPr id="9" name="Grafik 8">
            <a:extLst>
              <a:ext uri="{FF2B5EF4-FFF2-40B4-BE49-F238E27FC236}">
                <a16:creationId xmlns:a16="http://schemas.microsoft.com/office/drawing/2014/main" id="{3CEBDE3A-49CA-403D-91B6-94078379C556}"/>
              </a:ext>
            </a:extLst>
          </p:cNvPr>
          <p:cNvPicPr>
            <a:picLocks noChangeAspect="1"/>
          </p:cNvPicPr>
          <p:nvPr/>
        </p:nvPicPr>
        <p:blipFill>
          <a:blip r:embed="rId4"/>
          <a:stretch>
            <a:fillRect/>
          </a:stretch>
        </p:blipFill>
        <p:spPr>
          <a:xfrm>
            <a:off x="1144225" y="3797986"/>
            <a:ext cx="3789516" cy="2575617"/>
          </a:xfrm>
          <a:prstGeom prst="rect">
            <a:avLst/>
          </a:prstGeom>
        </p:spPr>
      </p:pic>
      <p:pic>
        <p:nvPicPr>
          <p:cNvPr id="13" name="Grafik 12">
            <a:extLst>
              <a:ext uri="{FF2B5EF4-FFF2-40B4-BE49-F238E27FC236}">
                <a16:creationId xmlns:a16="http://schemas.microsoft.com/office/drawing/2014/main" id="{4C304383-1CE3-414E-8D28-94DC370AFC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9274" y="913019"/>
            <a:ext cx="1824467" cy="2539862"/>
          </a:xfrm>
          <a:prstGeom prst="rect">
            <a:avLst/>
          </a:prstGeom>
        </p:spPr>
      </p:pic>
      <p:sp>
        <p:nvSpPr>
          <p:cNvPr id="11" name="Textfeld 10">
            <a:extLst>
              <a:ext uri="{FF2B5EF4-FFF2-40B4-BE49-F238E27FC236}">
                <a16:creationId xmlns:a16="http://schemas.microsoft.com/office/drawing/2014/main" id="{D21F12CA-2D98-4ADE-8E61-74F442731ECB}"/>
              </a:ext>
            </a:extLst>
          </p:cNvPr>
          <p:cNvSpPr txBox="1"/>
          <p:nvPr/>
        </p:nvSpPr>
        <p:spPr>
          <a:xfrm>
            <a:off x="7939558" y="4871204"/>
            <a:ext cx="4133221" cy="1323439"/>
          </a:xfrm>
          <a:prstGeom prst="rect">
            <a:avLst/>
          </a:prstGeom>
          <a:solidFill>
            <a:srgbClr val="FF99FF"/>
          </a:solidFill>
        </p:spPr>
        <p:txBody>
          <a:bodyPr wrap="square" rtlCol="0">
            <a:spAutoFit/>
          </a:bodyPr>
          <a:lstStyle/>
          <a:p>
            <a:r>
              <a:rPr lang="de-CH" sz="2000" b="1" dirty="0"/>
              <a:t>Erst nach 2024 regiert das Stände-demokratische Volk mit eigenem Gelt-System und Drei-Gliederung des Parlaments. </a:t>
            </a:r>
          </a:p>
        </p:txBody>
      </p:sp>
      <p:sp>
        <p:nvSpPr>
          <p:cNvPr id="3" name="Rechteck 2">
            <a:extLst>
              <a:ext uri="{FF2B5EF4-FFF2-40B4-BE49-F238E27FC236}">
                <a16:creationId xmlns:a16="http://schemas.microsoft.com/office/drawing/2014/main" id="{2D098F01-70DA-4981-84EC-960760B1E73F}"/>
              </a:ext>
            </a:extLst>
          </p:cNvPr>
          <p:cNvSpPr/>
          <p:nvPr/>
        </p:nvSpPr>
        <p:spPr>
          <a:xfrm>
            <a:off x="1103459" y="3475154"/>
            <a:ext cx="1888659" cy="276999"/>
          </a:xfrm>
          <a:prstGeom prst="rect">
            <a:avLst/>
          </a:prstGeom>
        </p:spPr>
        <p:txBody>
          <a:bodyPr wrap="none">
            <a:spAutoFit/>
          </a:bodyPr>
          <a:lstStyle/>
          <a:p>
            <a:pPr lvl="0" algn="ctr">
              <a:defRPr/>
            </a:pPr>
            <a:r>
              <a:rPr lang="de-CH" sz="1200" b="1" dirty="0"/>
              <a:t>05.09.1638 – 01.09.1715</a:t>
            </a:r>
          </a:p>
        </p:txBody>
      </p:sp>
      <p:sp>
        <p:nvSpPr>
          <p:cNvPr id="4" name="Rechteck 3">
            <a:extLst>
              <a:ext uri="{FF2B5EF4-FFF2-40B4-BE49-F238E27FC236}">
                <a16:creationId xmlns:a16="http://schemas.microsoft.com/office/drawing/2014/main" id="{454B786A-6DBA-4659-B719-A8C57A8E5EFA}"/>
              </a:ext>
            </a:extLst>
          </p:cNvPr>
          <p:cNvSpPr/>
          <p:nvPr/>
        </p:nvSpPr>
        <p:spPr>
          <a:xfrm>
            <a:off x="3080553" y="3475153"/>
            <a:ext cx="1926452" cy="276999"/>
          </a:xfrm>
          <a:prstGeom prst="rect">
            <a:avLst/>
          </a:prstGeom>
        </p:spPr>
        <p:txBody>
          <a:bodyPr wrap="square">
            <a:spAutoFit/>
          </a:bodyPr>
          <a:lstStyle/>
          <a:p>
            <a:r>
              <a:rPr lang="de-CH" sz="1200" b="1" dirty="0"/>
              <a:t>02.03.1635 – 06.06.1673  </a:t>
            </a:r>
          </a:p>
        </p:txBody>
      </p:sp>
      <p:pic>
        <p:nvPicPr>
          <p:cNvPr id="12" name="Grafik 11">
            <a:extLst>
              <a:ext uri="{FF2B5EF4-FFF2-40B4-BE49-F238E27FC236}">
                <a16:creationId xmlns:a16="http://schemas.microsoft.com/office/drawing/2014/main" id="{74CC5F52-2EEC-4A66-926A-7164ECDF4FBF}"/>
              </a:ext>
            </a:extLst>
          </p:cNvPr>
          <p:cNvPicPr>
            <a:picLocks noChangeAspect="1"/>
          </p:cNvPicPr>
          <p:nvPr/>
        </p:nvPicPr>
        <p:blipFill>
          <a:blip r:embed="rId6"/>
          <a:stretch>
            <a:fillRect/>
          </a:stretch>
        </p:blipFill>
        <p:spPr>
          <a:xfrm>
            <a:off x="1097834" y="913019"/>
            <a:ext cx="1926452" cy="2569952"/>
          </a:xfrm>
          <a:prstGeom prst="rect">
            <a:avLst/>
          </a:prstGeom>
        </p:spPr>
      </p:pic>
    </p:spTree>
    <p:extLst>
      <p:ext uri="{BB962C8B-B14F-4D97-AF65-F5344CB8AC3E}">
        <p14:creationId xmlns:p14="http://schemas.microsoft.com/office/powerpoint/2010/main" val="33801936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6914"/>
                                        </p:tgtEl>
                                        <p:attrNameLst>
                                          <p:attrName>style.visibility</p:attrName>
                                        </p:attrNameLst>
                                      </p:cBhvr>
                                      <p:to>
                                        <p:strVal val="visible"/>
                                      </p:to>
                                    </p:set>
                                    <p:anim calcmode="lin" valueType="num">
                                      <p:cBhvr>
                                        <p:cTn id="7" dur="500" fill="hold"/>
                                        <p:tgtEl>
                                          <p:spTgt spid="166914"/>
                                        </p:tgtEl>
                                        <p:attrNameLst>
                                          <p:attrName>ppt_w</p:attrName>
                                        </p:attrNameLst>
                                      </p:cBhvr>
                                      <p:tavLst>
                                        <p:tav tm="0">
                                          <p:val>
                                            <p:fltVal val="0"/>
                                          </p:val>
                                        </p:tav>
                                        <p:tav tm="100000">
                                          <p:val>
                                            <p:strVal val="#ppt_w"/>
                                          </p:val>
                                        </p:tav>
                                      </p:tavLst>
                                    </p:anim>
                                    <p:anim calcmode="lin" valueType="num">
                                      <p:cBhvr>
                                        <p:cTn id="8" dur="500" fill="hold"/>
                                        <p:tgtEl>
                                          <p:spTgt spid="166914"/>
                                        </p:tgtEl>
                                        <p:attrNameLst>
                                          <p:attrName>ppt_h</p:attrName>
                                        </p:attrNameLst>
                                      </p:cBhvr>
                                      <p:tavLst>
                                        <p:tav tm="0">
                                          <p:val>
                                            <p:fltVal val="0"/>
                                          </p:val>
                                        </p:tav>
                                        <p:tav tm="100000">
                                          <p:val>
                                            <p:strVal val="#ppt_h"/>
                                          </p:val>
                                        </p:tav>
                                      </p:tavLst>
                                    </p:anim>
                                    <p:animEffect transition="in" filter="fade">
                                      <p:cBhvr>
                                        <p:cTn id="9" dur="500"/>
                                        <p:tgtEl>
                                          <p:spTgt spid="166914"/>
                                        </p:tgtEl>
                                      </p:cBhvr>
                                    </p:animEffect>
                                  </p:childTnLst>
                                </p:cTn>
                              </p:par>
                            </p:childTnLst>
                          </p:cTn>
                        </p:par>
                        <p:par>
                          <p:cTn id="10" fill="hold">
                            <p:stCondLst>
                              <p:cond delay="500"/>
                            </p:stCondLst>
                            <p:childTnLst>
                              <p:par>
                                <p:cTn id="11" presetID="15" presetClass="entr" presetSubtype="0" fill="hold" nodeType="afterEffect">
                                  <p:stCondLst>
                                    <p:cond delay="0"/>
                                  </p:stCondLst>
                                  <p:childTnLst>
                                    <p:set>
                                      <p:cBhvr>
                                        <p:cTn id="12" dur="1" fill="hold">
                                          <p:stCondLst>
                                            <p:cond delay="0"/>
                                          </p:stCondLst>
                                        </p:cTn>
                                        <p:tgtEl>
                                          <p:spTgt spid="166922"/>
                                        </p:tgtEl>
                                        <p:attrNameLst>
                                          <p:attrName>style.visibility</p:attrName>
                                        </p:attrNameLst>
                                      </p:cBhvr>
                                      <p:to>
                                        <p:strVal val="visible"/>
                                      </p:to>
                                    </p:set>
                                    <p:anim calcmode="lin" valueType="num">
                                      <p:cBhvr>
                                        <p:cTn id="13" dur="1000" fill="hold"/>
                                        <p:tgtEl>
                                          <p:spTgt spid="166922"/>
                                        </p:tgtEl>
                                        <p:attrNameLst>
                                          <p:attrName>ppt_w</p:attrName>
                                        </p:attrNameLst>
                                      </p:cBhvr>
                                      <p:tavLst>
                                        <p:tav tm="0">
                                          <p:val>
                                            <p:fltVal val="0"/>
                                          </p:val>
                                        </p:tav>
                                        <p:tav tm="100000">
                                          <p:val>
                                            <p:strVal val="#ppt_w"/>
                                          </p:val>
                                        </p:tav>
                                      </p:tavLst>
                                    </p:anim>
                                    <p:anim calcmode="lin" valueType="num">
                                      <p:cBhvr>
                                        <p:cTn id="14" dur="1000" fill="hold"/>
                                        <p:tgtEl>
                                          <p:spTgt spid="166922"/>
                                        </p:tgtEl>
                                        <p:attrNameLst>
                                          <p:attrName>ppt_h</p:attrName>
                                        </p:attrNameLst>
                                      </p:cBhvr>
                                      <p:tavLst>
                                        <p:tav tm="0">
                                          <p:val>
                                            <p:fltVal val="0"/>
                                          </p:val>
                                        </p:tav>
                                        <p:tav tm="100000">
                                          <p:val>
                                            <p:strVal val="#ppt_h"/>
                                          </p:val>
                                        </p:tav>
                                      </p:tavLst>
                                    </p:anim>
                                    <p:anim calcmode="lin" valueType="num">
                                      <p:cBhvr>
                                        <p:cTn id="15" dur="1000" fill="hold"/>
                                        <p:tgtEl>
                                          <p:spTgt spid="16692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669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p:bldP spid="5" grpId="0"/>
      <p:bldP spid="6" grpId="0"/>
      <p:bldP spid="2"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a:xfrm>
            <a:off x="1219199" y="6464300"/>
            <a:ext cx="4187301" cy="304800"/>
          </a:xfrm>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der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HuMan-Bewegung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Spirituelle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Grundlagen</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Teil</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de-DE"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166914" name="Rectangle 2"/>
          <p:cNvSpPr>
            <a:spLocks noGrp="1" noChangeArrowheads="1"/>
          </p:cNvSpPr>
          <p:nvPr>
            <p:ph type="title"/>
          </p:nvPr>
        </p:nvSpPr>
        <p:spPr/>
        <p:txBody>
          <a:bodyPr/>
          <a:lstStyle/>
          <a:p>
            <a:pPr>
              <a:defRPr/>
            </a:pPr>
            <a:r>
              <a:rPr lang="de-DE" dirty="0"/>
              <a:t>Meditation - Göttlicher Plan - Lichtschutz - Gebet</a:t>
            </a:r>
          </a:p>
        </p:txBody>
      </p:sp>
      <p:pic>
        <p:nvPicPr>
          <p:cNvPr id="166922"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730" y="415641"/>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C15ACC38-8C57-47AF-BEE6-4CF51D5D155E}"/>
              </a:ext>
            </a:extLst>
          </p:cNvPr>
          <p:cNvSpPr txBox="1"/>
          <p:nvPr/>
        </p:nvSpPr>
        <p:spPr>
          <a:xfrm>
            <a:off x="1152258" y="5198456"/>
            <a:ext cx="10667998" cy="1107996"/>
          </a:xfrm>
          <a:prstGeom prst="rect">
            <a:avLst/>
          </a:prstGeom>
          <a:solidFill>
            <a:srgbClr val="FFFF00"/>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de-CH" sz="2200" b="1" dirty="0">
                <a:solidFill>
                  <a:srgbClr val="000000"/>
                </a:solidFill>
                <a:latin typeface="Arial"/>
              </a:rPr>
              <a:t>3</a:t>
            </a:r>
            <a:r>
              <a:rPr kumimoji="0" lang="de-CH" sz="2200" b="1" i="0" u="none" strike="noStrike" kern="1200" cap="none" spc="0" normalizeH="0" baseline="0" noProof="0" dirty="0">
                <a:ln>
                  <a:noFill/>
                </a:ln>
                <a:solidFill>
                  <a:srgbClr val="000000"/>
                </a:solidFill>
                <a:effectLst/>
                <a:uLnTx/>
                <a:uFillTx/>
                <a:latin typeface="Arial"/>
              </a:rPr>
              <a:t>. </a:t>
            </a:r>
            <a:r>
              <a:rPr kumimoji="0" lang="de-CH" sz="2200" b="1" i="0" u="sng" strike="noStrike" kern="1200" cap="none" spc="0" normalizeH="0" baseline="0" noProof="0" dirty="0">
                <a:ln>
                  <a:noFill/>
                </a:ln>
                <a:solidFill>
                  <a:srgbClr val="000000"/>
                </a:solidFill>
                <a:effectLst/>
                <a:uLnTx/>
                <a:uFillTx/>
                <a:latin typeface="Arial"/>
              </a:rPr>
              <a:t>Vater UNSER</a:t>
            </a:r>
            <a:r>
              <a:rPr kumimoji="0" lang="de-CH" sz="2200" b="1" i="0" u="none" strike="noStrike" kern="1200" cap="none" spc="0" normalizeH="0" baseline="0" noProof="0" dirty="0">
                <a:ln>
                  <a:noFill/>
                </a:ln>
                <a:solidFill>
                  <a:srgbClr val="000000"/>
                </a:solidFill>
                <a:effectLst/>
                <a:uLnTx/>
                <a:uFillTx/>
                <a:latin typeface="Arial"/>
              </a:rPr>
              <a:t>, der DU</a:t>
            </a:r>
            <a:r>
              <a:rPr kumimoji="0" lang="de-CH" sz="2200" b="1" i="0" u="none" strike="noStrike" kern="1200" cap="none" spc="0" normalizeH="0" noProof="0" dirty="0">
                <a:ln>
                  <a:noFill/>
                </a:ln>
                <a:solidFill>
                  <a:srgbClr val="000000"/>
                </a:solidFill>
                <a:effectLst/>
                <a:uLnTx/>
                <a:uFillTx/>
                <a:latin typeface="Arial"/>
              </a:rPr>
              <a:t> bist in uns allen, geheiligt werde Deine alles </a:t>
            </a:r>
            <a:r>
              <a:rPr kumimoji="0" lang="de-CH" sz="2200" b="1" i="0" u="none" strike="noStrike" kern="1200" cap="none" spc="0" normalizeH="0" noProof="0" dirty="0" err="1">
                <a:ln>
                  <a:noFill/>
                </a:ln>
                <a:solidFill>
                  <a:srgbClr val="000000"/>
                </a:solidFill>
                <a:effectLst/>
                <a:uLnTx/>
                <a:uFillTx/>
                <a:latin typeface="Arial"/>
              </a:rPr>
              <a:t>verbin</a:t>
            </a:r>
            <a:r>
              <a:rPr kumimoji="0" lang="de-CH" sz="2200" b="1" i="0" u="none" strike="noStrike" kern="1200" cap="none" spc="0" normalizeH="0" noProof="0" dirty="0">
                <a:ln>
                  <a:noFill/>
                </a:ln>
                <a:solidFill>
                  <a:srgbClr val="000000"/>
                </a:solidFill>
                <a:effectLst/>
                <a:uLnTx/>
                <a:uFillTx/>
                <a:latin typeface="Arial"/>
              </a:rPr>
              <a:t>-</a:t>
            </a:r>
            <a:br>
              <a:rPr kumimoji="0" lang="de-CH" sz="2200" b="1" i="0" u="none" strike="noStrike" kern="1200" cap="none" spc="0" normalizeH="0" noProof="0" dirty="0">
                <a:ln>
                  <a:noFill/>
                </a:ln>
                <a:solidFill>
                  <a:srgbClr val="000000"/>
                </a:solidFill>
                <a:effectLst/>
                <a:uLnTx/>
                <a:uFillTx/>
                <a:latin typeface="Arial"/>
              </a:rPr>
            </a:br>
            <a:r>
              <a:rPr kumimoji="0" lang="de-CH" sz="2200" b="1" i="0" u="none" strike="noStrike" kern="1200" cap="none" spc="0" normalizeH="0" noProof="0" dirty="0">
                <a:ln>
                  <a:noFill/>
                </a:ln>
                <a:solidFill>
                  <a:srgbClr val="000000"/>
                </a:solidFill>
                <a:effectLst/>
                <a:uLnTx/>
                <a:uFillTx/>
                <a:latin typeface="Arial"/>
              </a:rPr>
              <a:t>    </a:t>
            </a:r>
            <a:r>
              <a:rPr kumimoji="0" lang="de-CH" sz="2200" b="1" i="0" u="none" strike="noStrike" kern="1200" cap="none" spc="0" normalizeH="0" noProof="0" dirty="0" err="1">
                <a:ln>
                  <a:noFill/>
                </a:ln>
                <a:solidFill>
                  <a:srgbClr val="000000"/>
                </a:solidFill>
                <a:effectLst/>
                <a:uLnTx/>
                <a:uFillTx/>
                <a:latin typeface="Arial"/>
              </a:rPr>
              <a:t>dende</a:t>
            </a:r>
            <a:r>
              <a:rPr kumimoji="0" lang="de-CH" sz="2200" b="1" i="0" u="none" strike="noStrike" kern="1200" cap="none" spc="0" normalizeH="0" noProof="0" dirty="0">
                <a:ln>
                  <a:noFill/>
                </a:ln>
                <a:solidFill>
                  <a:srgbClr val="000000"/>
                </a:solidFill>
                <a:effectLst/>
                <a:uLnTx/>
                <a:uFillTx/>
                <a:latin typeface="Arial"/>
              </a:rPr>
              <a:t> Liebe</a:t>
            </a:r>
            <a:r>
              <a:rPr lang="de-CH" sz="2200" b="1" dirty="0">
                <a:solidFill>
                  <a:srgbClr val="000000"/>
                </a:solidFill>
                <a:latin typeface="Arial"/>
              </a:rPr>
              <a:t>.</a:t>
            </a:r>
            <a:r>
              <a:rPr kumimoji="0" lang="de-CH" sz="2200" b="1" i="0" u="none" strike="noStrike" kern="1200" cap="none" spc="0" normalizeH="0" noProof="0" dirty="0">
                <a:ln>
                  <a:noFill/>
                </a:ln>
                <a:solidFill>
                  <a:srgbClr val="000000"/>
                </a:solidFill>
                <a:effectLst/>
                <a:uLnTx/>
                <a:uFillTx/>
                <a:latin typeface="Arial"/>
              </a:rPr>
              <a:t> Dein Reich komme, dein Wille geschehe, wie im Geist, so in</a:t>
            </a:r>
            <a:br>
              <a:rPr kumimoji="0" lang="de-CH" sz="2200" b="1" i="0" u="none" strike="noStrike" kern="1200" cap="none" spc="0" normalizeH="0" noProof="0" dirty="0">
                <a:ln>
                  <a:noFill/>
                </a:ln>
                <a:solidFill>
                  <a:srgbClr val="000000"/>
                </a:solidFill>
                <a:effectLst/>
                <a:uLnTx/>
                <a:uFillTx/>
                <a:latin typeface="Arial"/>
              </a:rPr>
            </a:br>
            <a:r>
              <a:rPr kumimoji="0" lang="de-CH" sz="2200" b="1" i="0" u="none" strike="noStrike" kern="1200" cap="none" spc="0" normalizeH="0" noProof="0" dirty="0">
                <a:ln>
                  <a:noFill/>
                </a:ln>
                <a:solidFill>
                  <a:srgbClr val="000000"/>
                </a:solidFill>
                <a:effectLst/>
                <a:uLnTx/>
                <a:uFillTx/>
                <a:latin typeface="Arial"/>
              </a:rPr>
              <a:t>    der Materie. …</a:t>
            </a:r>
            <a:r>
              <a:rPr kumimoji="0" lang="de-CH" sz="2200" b="1" i="0" u="sng" strike="noStrike" kern="1200" cap="none" spc="0" normalizeH="0" noProof="0" dirty="0">
                <a:ln>
                  <a:noFill/>
                </a:ln>
                <a:solidFill>
                  <a:srgbClr val="000000"/>
                </a:solidFill>
                <a:effectLst/>
                <a:uLnTx/>
                <a:uFillTx/>
                <a:latin typeface="Arial"/>
              </a:rPr>
              <a:t>Verrechne unsere Schulden, wie auch wir verrechnen </a:t>
            </a:r>
            <a:r>
              <a:rPr kumimoji="0" lang="de-CH" sz="2200" b="1" i="0" u="none" strike="noStrike" kern="1200" cap="none" spc="0" normalizeH="0" noProof="0" dirty="0">
                <a:ln>
                  <a:noFill/>
                </a:ln>
                <a:solidFill>
                  <a:srgbClr val="000000"/>
                </a:solidFill>
                <a:effectLst/>
                <a:uLnTx/>
                <a:uFillTx/>
                <a:latin typeface="Arial"/>
              </a:rPr>
              <a:t>……..</a:t>
            </a:r>
            <a:endParaRPr kumimoji="0" lang="de-CH" sz="2200" b="1" i="0" u="none" strike="noStrike" kern="1200" cap="none" spc="0" normalizeH="0" baseline="0" noProof="0" dirty="0">
              <a:ln>
                <a:noFill/>
              </a:ln>
              <a:solidFill>
                <a:srgbClr val="000000"/>
              </a:solidFill>
              <a:effectLst/>
              <a:uLnTx/>
              <a:uFillTx/>
              <a:latin typeface="Arial"/>
            </a:endParaRPr>
          </a:p>
        </p:txBody>
      </p:sp>
      <p:sp>
        <p:nvSpPr>
          <p:cNvPr id="6" name="Textfeld 5">
            <a:extLst>
              <a:ext uri="{FF2B5EF4-FFF2-40B4-BE49-F238E27FC236}">
                <a16:creationId xmlns:a16="http://schemas.microsoft.com/office/drawing/2014/main" id="{17C38705-BE0E-43A9-8D83-153A1D4AA65D}"/>
              </a:ext>
            </a:extLst>
          </p:cNvPr>
          <p:cNvSpPr txBox="1"/>
          <p:nvPr/>
        </p:nvSpPr>
        <p:spPr>
          <a:xfrm>
            <a:off x="1170203" y="4071962"/>
            <a:ext cx="10765994" cy="110799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de-CH" sz="2200" b="1" dirty="0">
                <a:solidFill>
                  <a:srgbClr val="C00000"/>
                </a:solidFill>
                <a:latin typeface="Arial"/>
              </a:rPr>
              <a:t>2</a:t>
            </a:r>
            <a:r>
              <a:rPr kumimoji="0" lang="de-CH" sz="2200" b="1" i="0" u="none" strike="noStrike" kern="1200" cap="none" spc="0" normalizeH="0" baseline="0" noProof="0" dirty="0">
                <a:ln>
                  <a:noFill/>
                </a:ln>
                <a:solidFill>
                  <a:srgbClr val="C00000"/>
                </a:solidFill>
                <a:effectLst/>
                <a:uLnTx/>
                <a:uFillTx/>
                <a:latin typeface="Arial"/>
              </a:rPr>
              <a:t>. Die 9 Göttlichen Eigenschaften sind:     </a:t>
            </a:r>
            <a:r>
              <a:rPr lang="de-CH" sz="2200" b="1" dirty="0">
                <a:solidFill>
                  <a:srgbClr val="C00000"/>
                </a:solidFill>
                <a:latin typeface="Arial"/>
              </a:rPr>
              <a:t>ICH BIN…</a:t>
            </a:r>
            <a:r>
              <a:rPr kumimoji="0" lang="de-CH" sz="2200" b="1" i="0" u="none" strike="noStrike" kern="1200" cap="none" spc="0" normalizeH="0" baseline="0" noProof="0" dirty="0">
                <a:ln>
                  <a:noFill/>
                </a:ln>
                <a:solidFill>
                  <a:srgbClr val="C00000"/>
                </a:solidFill>
                <a:effectLst/>
                <a:uLnTx/>
                <a:uFillTx/>
                <a:latin typeface="Arial"/>
              </a:rPr>
              <a:t>Freundlich, ruhig,</a:t>
            </a:r>
            <a:br>
              <a:rPr kumimoji="0" lang="de-CH" sz="2200" b="1" i="0" u="none" strike="noStrike" kern="1200" cap="none" spc="0" normalizeH="0" baseline="0" noProof="0" dirty="0">
                <a:ln>
                  <a:noFill/>
                </a:ln>
                <a:solidFill>
                  <a:srgbClr val="C00000"/>
                </a:solidFill>
                <a:effectLst/>
                <a:uLnTx/>
                <a:uFillTx/>
                <a:latin typeface="Arial"/>
              </a:rPr>
            </a:br>
            <a:r>
              <a:rPr kumimoji="0" lang="de-CH" sz="2200" b="1" i="0" u="none" strike="noStrike" kern="1200" cap="none" spc="0" normalizeH="0" baseline="0" noProof="0" dirty="0">
                <a:ln>
                  <a:noFill/>
                </a:ln>
                <a:solidFill>
                  <a:srgbClr val="C00000"/>
                </a:solidFill>
                <a:effectLst/>
                <a:uLnTx/>
                <a:uFillTx/>
                <a:latin typeface="Arial"/>
              </a:rPr>
              <a:t>    gelassen, tolerant,</a:t>
            </a:r>
            <a:r>
              <a:rPr kumimoji="0" lang="de-CH" sz="2200" b="1" i="0" u="none" strike="noStrike" kern="1200" cap="none" spc="0" normalizeH="0" noProof="0" dirty="0">
                <a:ln>
                  <a:noFill/>
                </a:ln>
                <a:solidFill>
                  <a:srgbClr val="C00000"/>
                </a:solidFill>
                <a:effectLst/>
                <a:uLnTx/>
                <a:uFillTx/>
                <a:latin typeface="Arial"/>
              </a:rPr>
              <a:t> geduldig, treu, gewissenhaft, ich tue alles in</a:t>
            </a:r>
            <a:br>
              <a:rPr kumimoji="0" lang="de-CH" sz="2200" b="1" i="0" u="none" strike="noStrike" kern="1200" cap="none" spc="0" normalizeH="0" noProof="0" dirty="0">
                <a:ln>
                  <a:noFill/>
                </a:ln>
                <a:solidFill>
                  <a:srgbClr val="C00000"/>
                </a:solidFill>
                <a:effectLst/>
                <a:uLnTx/>
                <a:uFillTx/>
                <a:latin typeface="Arial"/>
              </a:rPr>
            </a:br>
            <a:r>
              <a:rPr kumimoji="0" lang="de-CH" sz="2200" b="1" i="0" u="none" strike="noStrike" kern="1200" cap="none" spc="0" normalizeH="0" noProof="0" dirty="0">
                <a:ln>
                  <a:noFill/>
                </a:ln>
                <a:solidFill>
                  <a:srgbClr val="C00000"/>
                </a:solidFill>
                <a:effectLst/>
                <a:uLnTx/>
                <a:uFillTx/>
                <a:latin typeface="Arial"/>
              </a:rPr>
              <a:t>    Liebe und lasse den Menschen Ihren freien Willen! </a:t>
            </a:r>
            <a:r>
              <a:rPr kumimoji="0" lang="de-CH" sz="2200" b="1" i="0" u="none" strike="noStrike" kern="1200" cap="none" spc="0" normalizeH="0" noProof="0" dirty="0">
                <a:ln>
                  <a:noFill/>
                </a:ln>
                <a:solidFill>
                  <a:srgbClr val="CC00CC"/>
                </a:solidFill>
                <a:effectLst/>
                <a:uLnTx/>
                <a:uFillTx/>
                <a:latin typeface="Arial"/>
              </a:rPr>
              <a:t> </a:t>
            </a:r>
            <a:r>
              <a:rPr kumimoji="0" lang="de-CH" sz="2200" b="1" i="0" u="none" strike="noStrike" kern="1200" cap="none" spc="0" normalizeH="0" noProof="0" dirty="0" err="1">
                <a:ln>
                  <a:noFill/>
                </a:ln>
                <a:solidFill>
                  <a:srgbClr val="CC00CC"/>
                </a:solidFill>
                <a:effectLst/>
                <a:uLnTx/>
                <a:uFillTx/>
                <a:latin typeface="Arial"/>
              </a:rPr>
              <a:t>HuMan</a:t>
            </a:r>
            <a:r>
              <a:rPr kumimoji="0" lang="de-CH" sz="2200" b="1" i="0" u="none" strike="noStrike" kern="1200" cap="none" spc="0" normalizeH="0" noProof="0" dirty="0">
                <a:ln>
                  <a:noFill/>
                </a:ln>
                <a:solidFill>
                  <a:srgbClr val="CC00CC"/>
                </a:solidFill>
                <a:effectLst/>
                <a:uLnTx/>
                <a:uFillTx/>
                <a:latin typeface="Arial"/>
              </a:rPr>
              <a:t>-Bewegung  </a:t>
            </a:r>
            <a:endParaRPr kumimoji="0" lang="de-CH" sz="2200" b="1" i="0" u="none" strike="noStrike" kern="1200" cap="none" spc="0" normalizeH="0" baseline="0" noProof="0" dirty="0">
              <a:ln>
                <a:noFill/>
              </a:ln>
              <a:solidFill>
                <a:srgbClr val="CC00CC"/>
              </a:solidFill>
              <a:effectLst/>
              <a:uLnTx/>
              <a:uFillTx/>
              <a:latin typeface="Arial"/>
            </a:endParaRPr>
          </a:p>
        </p:txBody>
      </p:sp>
      <p:sp>
        <p:nvSpPr>
          <p:cNvPr id="2" name="Rechteck 1">
            <a:extLst>
              <a:ext uri="{FF2B5EF4-FFF2-40B4-BE49-F238E27FC236}">
                <a16:creationId xmlns:a16="http://schemas.microsoft.com/office/drawing/2014/main" id="{F7A29D59-B40E-4903-8960-E34287C120AA}"/>
              </a:ext>
            </a:extLst>
          </p:cNvPr>
          <p:cNvSpPr/>
          <p:nvPr/>
        </p:nvSpPr>
        <p:spPr>
          <a:xfrm>
            <a:off x="1144270" y="951140"/>
            <a:ext cx="10667999" cy="3139321"/>
          </a:xfrm>
          <a:prstGeom prst="rect">
            <a:avLst/>
          </a:prstGeom>
        </p:spPr>
        <p:txBody>
          <a:bodyPr wrap="square">
            <a:spAutoFit/>
          </a:bodyPr>
          <a:lstStyle/>
          <a:p>
            <a:pPr marL="342900" lvl="0" indent="-342900">
              <a:buAutoNum type="arabicPeriod"/>
              <a:defRPr/>
            </a:pPr>
            <a:r>
              <a:rPr lang="de-CH" sz="2200" b="1" dirty="0">
                <a:solidFill>
                  <a:schemeClr val="accent2"/>
                </a:solidFill>
              </a:rPr>
              <a:t>ICH BIN  der unüberwindliche, elektronische Schutz-Mantel, der mich im Licht und in der Geborgenheit meines göttlichen ICH BIN hält.</a:t>
            </a:r>
          </a:p>
          <a:p>
            <a:pPr lvl="0">
              <a:defRPr/>
            </a:pPr>
            <a:r>
              <a:rPr lang="de-CH" sz="2200" b="1" dirty="0">
                <a:solidFill>
                  <a:schemeClr val="accent2"/>
                </a:solidFill>
              </a:rPr>
              <a:t> -  </a:t>
            </a:r>
            <a:r>
              <a:rPr lang="de-CH" sz="2200" b="1" dirty="0">
                <a:solidFill>
                  <a:srgbClr val="C00000"/>
                </a:solidFill>
              </a:rPr>
              <a:t>Er verleiht mir Sicherheit und Schutz, wo immer ICH BIN, und schirmt mich</a:t>
            </a:r>
            <a:br>
              <a:rPr lang="de-CH" sz="2200" b="1" dirty="0">
                <a:solidFill>
                  <a:srgbClr val="C00000"/>
                </a:solidFill>
              </a:rPr>
            </a:br>
            <a:r>
              <a:rPr lang="de-CH" sz="2200" b="1" dirty="0">
                <a:solidFill>
                  <a:srgbClr val="C00000"/>
                </a:solidFill>
              </a:rPr>
              <a:t>    gegen alle Unvollkommenheiten ab. (= G5 Strahlenfrequenz etc.)</a:t>
            </a:r>
            <a:br>
              <a:rPr lang="de-CH" sz="2200" b="1" dirty="0">
                <a:solidFill>
                  <a:srgbClr val="C00000"/>
                </a:solidFill>
              </a:rPr>
            </a:br>
            <a:r>
              <a:rPr lang="de-CH" sz="2200" b="1" dirty="0">
                <a:solidFill>
                  <a:srgbClr val="00B050"/>
                </a:solidFill>
              </a:rPr>
              <a:t> -  </a:t>
            </a:r>
            <a:r>
              <a:rPr lang="de-CH" sz="2200" b="1" dirty="0">
                <a:solidFill>
                  <a:srgbClr val="006600"/>
                </a:solidFill>
              </a:rPr>
              <a:t>Ich stehe fest in diesem Licht, und halte meine Aufmerksamkeit</a:t>
            </a:r>
            <a:br>
              <a:rPr lang="de-CH" sz="2200" b="1" dirty="0">
                <a:solidFill>
                  <a:srgbClr val="006600"/>
                </a:solidFill>
              </a:rPr>
            </a:br>
            <a:r>
              <a:rPr lang="de-CH" sz="2200" b="1" dirty="0">
                <a:solidFill>
                  <a:srgbClr val="006600"/>
                </a:solidFill>
              </a:rPr>
              <a:t>    auf die Vollkommenheit Gottes in mir und in allem Leben gerichtet.</a:t>
            </a:r>
            <a:br>
              <a:rPr lang="de-CH" sz="2200" b="1" dirty="0">
                <a:solidFill>
                  <a:srgbClr val="006600"/>
                </a:solidFill>
              </a:rPr>
            </a:br>
            <a:r>
              <a:rPr lang="de-CH" sz="2200" b="1" dirty="0">
                <a:solidFill>
                  <a:schemeClr val="accent2"/>
                </a:solidFill>
              </a:rPr>
              <a:t> </a:t>
            </a:r>
            <a:r>
              <a:rPr lang="de-CH" sz="2200" b="1" dirty="0">
                <a:solidFill>
                  <a:srgbClr val="CC00CC"/>
                </a:solidFill>
              </a:rPr>
              <a:t>-  Ich legen meine Hände in die führende Hand meines göttlichen ICH BIN, und</a:t>
            </a:r>
            <a:br>
              <a:rPr lang="de-CH" sz="2200" b="1" dirty="0">
                <a:solidFill>
                  <a:srgbClr val="CC00CC"/>
                </a:solidFill>
              </a:rPr>
            </a:br>
            <a:r>
              <a:rPr lang="de-CH" sz="2200" b="1" dirty="0">
                <a:solidFill>
                  <a:srgbClr val="CC00CC"/>
                </a:solidFill>
              </a:rPr>
              <a:t>    lerne geduldig, auf seine Weisungen zu lauschen, so wird mein Göttlicher</a:t>
            </a:r>
            <a:br>
              <a:rPr lang="de-CH" sz="2200" b="1" dirty="0">
                <a:solidFill>
                  <a:srgbClr val="CC00CC"/>
                </a:solidFill>
              </a:rPr>
            </a:br>
            <a:r>
              <a:rPr lang="de-CH" sz="2200" b="1" dirty="0">
                <a:solidFill>
                  <a:srgbClr val="CC00CC"/>
                </a:solidFill>
              </a:rPr>
              <a:t>    Plan in Erscheinung treten!</a:t>
            </a:r>
          </a:p>
        </p:txBody>
      </p:sp>
    </p:spTree>
    <p:extLst>
      <p:ext uri="{BB962C8B-B14F-4D97-AF65-F5344CB8AC3E}">
        <p14:creationId xmlns:p14="http://schemas.microsoft.com/office/powerpoint/2010/main" val="36586866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6914"/>
                                        </p:tgtEl>
                                        <p:attrNameLst>
                                          <p:attrName>style.visibility</p:attrName>
                                        </p:attrNameLst>
                                      </p:cBhvr>
                                      <p:to>
                                        <p:strVal val="visible"/>
                                      </p:to>
                                    </p:set>
                                    <p:anim calcmode="lin" valueType="num">
                                      <p:cBhvr>
                                        <p:cTn id="7" dur="500" fill="hold"/>
                                        <p:tgtEl>
                                          <p:spTgt spid="166914"/>
                                        </p:tgtEl>
                                        <p:attrNameLst>
                                          <p:attrName>ppt_w</p:attrName>
                                        </p:attrNameLst>
                                      </p:cBhvr>
                                      <p:tavLst>
                                        <p:tav tm="0">
                                          <p:val>
                                            <p:fltVal val="0"/>
                                          </p:val>
                                        </p:tav>
                                        <p:tav tm="100000">
                                          <p:val>
                                            <p:strVal val="#ppt_w"/>
                                          </p:val>
                                        </p:tav>
                                      </p:tavLst>
                                    </p:anim>
                                    <p:anim calcmode="lin" valueType="num">
                                      <p:cBhvr>
                                        <p:cTn id="8" dur="500" fill="hold"/>
                                        <p:tgtEl>
                                          <p:spTgt spid="166914"/>
                                        </p:tgtEl>
                                        <p:attrNameLst>
                                          <p:attrName>ppt_h</p:attrName>
                                        </p:attrNameLst>
                                      </p:cBhvr>
                                      <p:tavLst>
                                        <p:tav tm="0">
                                          <p:val>
                                            <p:fltVal val="0"/>
                                          </p:val>
                                        </p:tav>
                                        <p:tav tm="100000">
                                          <p:val>
                                            <p:strVal val="#ppt_h"/>
                                          </p:val>
                                        </p:tav>
                                      </p:tavLst>
                                    </p:anim>
                                    <p:animEffect transition="in" filter="fade">
                                      <p:cBhvr>
                                        <p:cTn id="9" dur="500"/>
                                        <p:tgtEl>
                                          <p:spTgt spid="166914"/>
                                        </p:tgtEl>
                                      </p:cBhvr>
                                    </p:animEffect>
                                  </p:childTnLst>
                                </p:cTn>
                              </p:par>
                            </p:childTnLst>
                          </p:cTn>
                        </p:par>
                        <p:par>
                          <p:cTn id="10" fill="hold">
                            <p:stCondLst>
                              <p:cond delay="500"/>
                            </p:stCondLst>
                            <p:childTnLst>
                              <p:par>
                                <p:cTn id="11" presetID="15" presetClass="entr" presetSubtype="0" fill="hold" nodeType="afterEffect">
                                  <p:stCondLst>
                                    <p:cond delay="0"/>
                                  </p:stCondLst>
                                  <p:childTnLst>
                                    <p:set>
                                      <p:cBhvr>
                                        <p:cTn id="12" dur="1" fill="hold">
                                          <p:stCondLst>
                                            <p:cond delay="0"/>
                                          </p:stCondLst>
                                        </p:cTn>
                                        <p:tgtEl>
                                          <p:spTgt spid="166922"/>
                                        </p:tgtEl>
                                        <p:attrNameLst>
                                          <p:attrName>style.visibility</p:attrName>
                                        </p:attrNameLst>
                                      </p:cBhvr>
                                      <p:to>
                                        <p:strVal val="visible"/>
                                      </p:to>
                                    </p:set>
                                    <p:anim calcmode="lin" valueType="num">
                                      <p:cBhvr>
                                        <p:cTn id="13" dur="1000" fill="hold"/>
                                        <p:tgtEl>
                                          <p:spTgt spid="166922"/>
                                        </p:tgtEl>
                                        <p:attrNameLst>
                                          <p:attrName>ppt_w</p:attrName>
                                        </p:attrNameLst>
                                      </p:cBhvr>
                                      <p:tavLst>
                                        <p:tav tm="0">
                                          <p:val>
                                            <p:fltVal val="0"/>
                                          </p:val>
                                        </p:tav>
                                        <p:tav tm="100000">
                                          <p:val>
                                            <p:strVal val="#ppt_w"/>
                                          </p:val>
                                        </p:tav>
                                      </p:tavLst>
                                    </p:anim>
                                    <p:anim calcmode="lin" valueType="num">
                                      <p:cBhvr>
                                        <p:cTn id="14" dur="1000" fill="hold"/>
                                        <p:tgtEl>
                                          <p:spTgt spid="166922"/>
                                        </p:tgtEl>
                                        <p:attrNameLst>
                                          <p:attrName>ppt_h</p:attrName>
                                        </p:attrNameLst>
                                      </p:cBhvr>
                                      <p:tavLst>
                                        <p:tav tm="0">
                                          <p:val>
                                            <p:fltVal val="0"/>
                                          </p:val>
                                        </p:tav>
                                        <p:tav tm="100000">
                                          <p:val>
                                            <p:strVal val="#ppt_h"/>
                                          </p:val>
                                        </p:tav>
                                      </p:tavLst>
                                    </p:anim>
                                    <p:anim calcmode="lin" valueType="num">
                                      <p:cBhvr>
                                        <p:cTn id="15" dur="1000" fill="hold"/>
                                        <p:tgtEl>
                                          <p:spTgt spid="16692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669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p:bldP spid="5" grpId="0" animBg="1"/>
      <p:bldP spid="6"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a:xfrm>
            <a:off x="1219199" y="6464300"/>
            <a:ext cx="4187301" cy="304800"/>
          </a:xfrm>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der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HuMan-Bewegung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Spirituelle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Grundlagen</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Teil</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de-DE"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166914" name="Rectangle 2"/>
          <p:cNvSpPr>
            <a:spLocks noGrp="1" noChangeArrowheads="1"/>
          </p:cNvSpPr>
          <p:nvPr>
            <p:ph type="title"/>
          </p:nvPr>
        </p:nvSpPr>
        <p:spPr/>
        <p:txBody>
          <a:bodyPr/>
          <a:lstStyle/>
          <a:p>
            <a:pPr>
              <a:defRPr/>
            </a:pPr>
            <a:r>
              <a:rPr lang="de-DE" dirty="0"/>
              <a:t> Kosmisches Naturgesetz wird mit HMB umgesetzt</a:t>
            </a:r>
          </a:p>
        </p:txBody>
      </p:sp>
      <p:pic>
        <p:nvPicPr>
          <p:cNvPr id="166922"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730" y="415641"/>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C15ACC38-8C57-47AF-BEE6-4CF51D5D155E}"/>
              </a:ext>
            </a:extLst>
          </p:cNvPr>
          <p:cNvSpPr txBox="1"/>
          <p:nvPr/>
        </p:nvSpPr>
        <p:spPr>
          <a:xfrm>
            <a:off x="938388" y="5052295"/>
            <a:ext cx="10667998" cy="830997"/>
          </a:xfrm>
          <a:prstGeom prst="rect">
            <a:avLst/>
          </a:prstGeom>
          <a:noFill/>
        </p:spPr>
        <p:txBody>
          <a:bodyPr wrap="square" rtlCol="0">
            <a:spAutoFit/>
          </a:bodyPr>
          <a:lstStyle/>
          <a:p>
            <a:pPr lvl="0">
              <a:defRPr/>
            </a:pPr>
            <a:r>
              <a:rPr lang="de-CH" sz="2400" b="1" u="sng" dirty="0">
                <a:solidFill>
                  <a:srgbClr val="CC00CC"/>
                </a:solidFill>
                <a:latin typeface="Arial"/>
              </a:rPr>
              <a:t>3</a:t>
            </a:r>
            <a:r>
              <a:rPr kumimoji="0" lang="de-CH" sz="2400" b="1" i="0" u="sng" strike="noStrike" kern="1200" cap="none" spc="0" normalizeH="0" baseline="0" noProof="0" dirty="0">
                <a:ln>
                  <a:noFill/>
                </a:ln>
                <a:solidFill>
                  <a:srgbClr val="CC00CC"/>
                </a:solidFill>
                <a:effectLst/>
                <a:uLnTx/>
                <a:uFillTx/>
                <a:latin typeface="Arial"/>
              </a:rPr>
              <a:t>. Gesetz:  Gewinn-Schutz  </a:t>
            </a:r>
            <a:r>
              <a:rPr lang="de-CH" sz="2400" b="1" dirty="0">
                <a:solidFill>
                  <a:srgbClr val="000000"/>
                </a:solidFill>
              </a:rPr>
              <a:t>erhöht </a:t>
            </a:r>
            <a:r>
              <a:rPr kumimoji="0" lang="de-CH" sz="2400" b="1" i="0" u="none" strike="noStrike" kern="1200" cap="none" spc="0" normalizeH="0" baseline="0" noProof="0" dirty="0">
                <a:ln>
                  <a:noFill/>
                </a:ln>
                <a:solidFill>
                  <a:srgbClr val="000000"/>
                </a:solidFill>
                <a:effectLst/>
                <a:uLnTx/>
                <a:uFillTx/>
                <a:latin typeface="Arial"/>
                <a:ea typeface="+mn-ea"/>
                <a:cs typeface="+mn-cs"/>
              </a:rPr>
              <a:t>die</a:t>
            </a:r>
            <a:r>
              <a:rPr kumimoji="0" lang="de-CH" sz="2400" b="1" i="0" u="none" strike="noStrike" kern="1200" cap="none" spc="0" normalizeH="0" noProof="0" dirty="0">
                <a:ln>
                  <a:noFill/>
                </a:ln>
                <a:solidFill>
                  <a:srgbClr val="000000"/>
                </a:solidFill>
                <a:effectLst/>
                <a:uLnTx/>
                <a:uFillTx/>
                <a:latin typeface="Arial"/>
                <a:ea typeface="+mn-ea"/>
                <a:cs typeface="+mn-cs"/>
              </a:rPr>
              <a:t> Motivation. Das ist auch ein </a:t>
            </a:r>
            <a:r>
              <a:rPr kumimoji="0" lang="de-CH" sz="2400" b="1" i="0" u="none" strike="noStrike" kern="1200" cap="none" spc="0" normalizeH="0" noProof="0" dirty="0">
                <a:ln>
                  <a:noFill/>
                </a:ln>
                <a:solidFill>
                  <a:srgbClr val="CC00CC"/>
                </a:solidFill>
                <a:effectLst/>
                <a:uLnTx/>
                <a:uFillTx/>
                <a:latin typeface="Arial"/>
                <a:ea typeface="+mn-ea"/>
                <a:cs typeface="+mn-cs"/>
              </a:rPr>
              <a:t>göttliches Gesetz. </a:t>
            </a:r>
            <a:r>
              <a:rPr lang="de-CH" sz="2400" b="1" dirty="0">
                <a:solidFill>
                  <a:srgbClr val="000000"/>
                </a:solidFill>
                <a:latin typeface="Arial"/>
              </a:rPr>
              <a:t>Es ist zudem Mass für Einmaligkeit und Freiheit. </a:t>
            </a:r>
            <a:endParaRPr kumimoji="0" lang="de-CH" sz="2400" b="1"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feld 5">
            <a:extLst>
              <a:ext uri="{FF2B5EF4-FFF2-40B4-BE49-F238E27FC236}">
                <a16:creationId xmlns:a16="http://schemas.microsoft.com/office/drawing/2014/main" id="{17C38705-BE0E-43A9-8D83-153A1D4AA65D}"/>
              </a:ext>
            </a:extLst>
          </p:cNvPr>
          <p:cNvSpPr txBox="1"/>
          <p:nvPr/>
        </p:nvSpPr>
        <p:spPr>
          <a:xfrm>
            <a:off x="6520519" y="2547075"/>
            <a:ext cx="4019736" cy="230832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de-CH" sz="2400" b="1" u="sng" dirty="0">
                <a:solidFill>
                  <a:srgbClr val="C00000"/>
                </a:solidFill>
                <a:latin typeface="Arial"/>
              </a:rPr>
              <a:t>2</a:t>
            </a:r>
            <a:r>
              <a:rPr kumimoji="0" lang="de-CH" sz="2400" b="1" i="0" u="sng" strike="noStrike" kern="1200" cap="none" spc="0" normalizeH="0" baseline="0" noProof="0" dirty="0">
                <a:ln>
                  <a:noFill/>
                </a:ln>
                <a:solidFill>
                  <a:srgbClr val="C00000"/>
                </a:solidFill>
                <a:effectLst/>
                <a:uLnTx/>
                <a:uFillTx/>
                <a:latin typeface="Arial"/>
              </a:rPr>
              <a:t>. Gesetz:  Viel</a:t>
            </a:r>
            <a:r>
              <a:rPr kumimoji="0" lang="de-CH" sz="2400" b="1" i="0" u="sng" strike="noStrike" kern="1200" cap="none" spc="0" normalizeH="0" noProof="0" dirty="0">
                <a:ln>
                  <a:noFill/>
                </a:ln>
                <a:solidFill>
                  <a:srgbClr val="C00000"/>
                </a:solidFill>
                <a:effectLst/>
                <a:uLnTx/>
                <a:uFillTx/>
                <a:latin typeface="Arial"/>
              </a:rPr>
              <a:t> Geld </a:t>
            </a:r>
            <a:r>
              <a:rPr kumimoji="0" lang="de-CH" sz="2400" b="1" i="0" u="none" strike="noStrike" kern="1200" cap="none" spc="0" normalizeH="0" noProof="0" dirty="0">
                <a:ln>
                  <a:noFill/>
                </a:ln>
                <a:solidFill>
                  <a:srgbClr val="C00000"/>
                </a:solidFill>
                <a:effectLst/>
                <a:uLnTx/>
                <a:uFillTx/>
                <a:latin typeface="Arial"/>
                <a:ea typeface="+mn-ea"/>
                <a:cs typeface="+mn-cs"/>
              </a:rPr>
              <a:t>kann viele </a:t>
            </a:r>
            <a:r>
              <a:rPr kumimoji="0" lang="de-CH" sz="2400" b="1" i="0" u="none" strike="noStrike" kern="1200" cap="none" spc="0" normalizeH="0" noProof="0" dirty="0" err="1">
                <a:ln>
                  <a:noFill/>
                </a:ln>
                <a:solidFill>
                  <a:srgbClr val="C00000"/>
                </a:solidFill>
                <a:effectLst/>
                <a:uLnTx/>
                <a:uFillTx/>
                <a:latin typeface="Arial"/>
                <a:ea typeface="+mn-ea"/>
                <a:cs typeface="+mn-cs"/>
              </a:rPr>
              <a:t>Einmaligkeiten</a:t>
            </a:r>
            <a:r>
              <a:rPr kumimoji="0" lang="de-CH" sz="2400" b="1" i="0" u="none" strike="noStrike" kern="1200" cap="none" spc="0" normalizeH="0" noProof="0" dirty="0">
                <a:ln>
                  <a:noFill/>
                </a:ln>
                <a:solidFill>
                  <a:srgbClr val="C00000"/>
                </a:solidFill>
                <a:effectLst/>
                <a:uLnTx/>
                <a:uFillTx/>
                <a:latin typeface="Arial"/>
                <a:ea typeface="+mn-ea"/>
                <a:cs typeface="+mn-cs"/>
              </a:rPr>
              <a:t> austauschen. </a:t>
            </a:r>
            <a:br>
              <a:rPr kumimoji="0" lang="de-CH" sz="2400" b="1" i="0" u="none" strike="noStrike" kern="1200" cap="none" spc="0" normalizeH="0" noProof="0" dirty="0">
                <a:ln>
                  <a:noFill/>
                </a:ln>
                <a:solidFill>
                  <a:srgbClr val="C00000"/>
                </a:solidFill>
                <a:effectLst/>
                <a:uLnTx/>
                <a:uFillTx/>
                <a:latin typeface="Arial"/>
                <a:ea typeface="+mn-ea"/>
                <a:cs typeface="+mn-cs"/>
              </a:rPr>
            </a:br>
            <a:r>
              <a:rPr kumimoji="0" lang="de-CH" sz="2400" b="1" i="0" u="none" strike="noStrike" kern="1200" cap="none" spc="0" normalizeH="0" noProof="0" dirty="0">
                <a:ln>
                  <a:noFill/>
                </a:ln>
                <a:solidFill>
                  <a:srgbClr val="C00000"/>
                </a:solidFill>
                <a:effectLst/>
                <a:uLnTx/>
                <a:uFillTx/>
                <a:latin typeface="Arial"/>
                <a:ea typeface="+mn-ea"/>
                <a:cs typeface="+mn-cs"/>
              </a:rPr>
              <a:t>- </a:t>
            </a:r>
            <a:r>
              <a:rPr kumimoji="0" lang="de-CH" sz="2400" b="1" i="0" u="none" strike="noStrike" kern="1200" cap="none" spc="0" normalizeH="0" baseline="0" noProof="0" dirty="0">
                <a:ln>
                  <a:noFill/>
                </a:ln>
                <a:solidFill>
                  <a:srgbClr val="C00000"/>
                </a:solidFill>
                <a:effectLst/>
                <a:uLnTx/>
                <a:uFillTx/>
                <a:latin typeface="Arial"/>
                <a:ea typeface="+mn-ea"/>
                <a:cs typeface="+mn-cs"/>
              </a:rPr>
              <a:t>Das widerlegt</a:t>
            </a:r>
            <a:r>
              <a:rPr kumimoji="0" lang="de-CH" sz="2400" b="1" i="0" u="none" strike="noStrike" kern="1200" cap="none" spc="0" normalizeH="0" noProof="0" dirty="0">
                <a:ln>
                  <a:noFill/>
                </a:ln>
                <a:solidFill>
                  <a:srgbClr val="C00000"/>
                </a:solidFill>
                <a:effectLst/>
                <a:uLnTx/>
                <a:uFillTx/>
                <a:latin typeface="Arial"/>
                <a:ea typeface="+mn-ea"/>
                <a:cs typeface="+mn-cs"/>
              </a:rPr>
              <a:t> die UNI- Theorie vom Mangel-Geld als werthaltiger!</a:t>
            </a:r>
            <a:endParaRPr kumimoji="0" lang="de-CH" sz="2400" b="1" i="0" u="none" strike="noStrike" kern="1200" cap="none" spc="0" normalizeH="0" baseline="0" noProof="0" dirty="0">
              <a:ln>
                <a:noFill/>
              </a:ln>
              <a:solidFill>
                <a:srgbClr val="CC00CC"/>
              </a:solidFill>
              <a:effectLst/>
              <a:uLnTx/>
              <a:uFillTx/>
              <a:latin typeface="Arial"/>
              <a:ea typeface="+mn-ea"/>
              <a:cs typeface="+mn-cs"/>
            </a:endParaRPr>
          </a:p>
        </p:txBody>
      </p:sp>
      <p:sp>
        <p:nvSpPr>
          <p:cNvPr id="2" name="Rechteck 1">
            <a:extLst>
              <a:ext uri="{FF2B5EF4-FFF2-40B4-BE49-F238E27FC236}">
                <a16:creationId xmlns:a16="http://schemas.microsoft.com/office/drawing/2014/main" id="{F7A29D59-B40E-4903-8960-E34287C120AA}"/>
              </a:ext>
            </a:extLst>
          </p:cNvPr>
          <p:cNvSpPr/>
          <p:nvPr/>
        </p:nvSpPr>
        <p:spPr>
          <a:xfrm>
            <a:off x="1144270" y="951140"/>
            <a:ext cx="8046383" cy="830997"/>
          </a:xfrm>
          <a:prstGeom prst="rect">
            <a:avLst/>
          </a:prstGeom>
        </p:spPr>
        <p:txBody>
          <a:bodyPr wrap="square">
            <a:spAutoFit/>
          </a:bodyPr>
          <a:lstStyle/>
          <a:p>
            <a:pPr marL="342900" lvl="0" indent="-342900">
              <a:buAutoNum type="arabicPeriod"/>
              <a:defRPr/>
            </a:pPr>
            <a:r>
              <a:rPr lang="de-CH" sz="2400" b="1" u="sng" dirty="0">
                <a:solidFill>
                  <a:schemeClr val="accent2"/>
                </a:solidFill>
              </a:rPr>
              <a:t>Gesetz: Viele Menschen </a:t>
            </a:r>
            <a:r>
              <a:rPr lang="de-CH" sz="2400" b="1" dirty="0">
                <a:solidFill>
                  <a:schemeClr val="accent2"/>
                </a:solidFill>
              </a:rPr>
              <a:t>mit vielen </a:t>
            </a:r>
            <a:r>
              <a:rPr lang="de-CH" sz="2400" b="1" dirty="0" err="1">
                <a:solidFill>
                  <a:schemeClr val="accent2"/>
                </a:solidFill>
              </a:rPr>
              <a:t>Einmaligkeiten</a:t>
            </a:r>
            <a:r>
              <a:rPr lang="de-CH" sz="2400" b="1" dirty="0">
                <a:solidFill>
                  <a:schemeClr val="accent2"/>
                </a:solidFill>
              </a:rPr>
              <a:t>!   </a:t>
            </a:r>
            <a:br>
              <a:rPr lang="de-CH" sz="2400" b="1" dirty="0">
                <a:solidFill>
                  <a:schemeClr val="accent2"/>
                </a:solidFill>
              </a:rPr>
            </a:br>
            <a:r>
              <a:rPr lang="de-CH" sz="2400" b="1" dirty="0">
                <a:solidFill>
                  <a:schemeClr val="accent2"/>
                </a:solidFill>
              </a:rPr>
              <a:t>- Damit wird </a:t>
            </a:r>
            <a:r>
              <a:rPr lang="de-CH" sz="2400" b="1" dirty="0" err="1">
                <a:solidFill>
                  <a:schemeClr val="accent2"/>
                </a:solidFill>
              </a:rPr>
              <a:t>Guidestones</a:t>
            </a:r>
            <a:r>
              <a:rPr lang="de-CH" sz="2400" b="1" dirty="0">
                <a:solidFill>
                  <a:schemeClr val="accent2"/>
                </a:solidFill>
              </a:rPr>
              <a:t> widerlegt als Luziferisch. </a:t>
            </a:r>
            <a:endParaRPr lang="de-CH" sz="2400" b="1" dirty="0">
              <a:solidFill>
                <a:srgbClr val="CC00CC"/>
              </a:solidFill>
            </a:endParaRPr>
          </a:p>
        </p:txBody>
      </p:sp>
      <p:pic>
        <p:nvPicPr>
          <p:cNvPr id="1028" name="Picture 4" descr="Bildergebnis fÃ¼r Georgia Guidestone">
            <a:extLst>
              <a:ext uri="{FF2B5EF4-FFF2-40B4-BE49-F238E27FC236}">
                <a16:creationId xmlns:a16="http://schemas.microsoft.com/office/drawing/2014/main" id="{FD8FBED2-81F6-4415-8ADA-91C50164E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810459"/>
            <a:ext cx="2264228" cy="1698171"/>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F9EB69A9-5D5A-4C94-95EC-CF625B3BE2A1}"/>
              </a:ext>
            </a:extLst>
          </p:cNvPr>
          <p:cNvPicPr>
            <a:picLocks noChangeAspect="1"/>
          </p:cNvPicPr>
          <p:nvPr/>
        </p:nvPicPr>
        <p:blipFill>
          <a:blip r:embed="rId4"/>
          <a:stretch>
            <a:fillRect/>
          </a:stretch>
        </p:blipFill>
        <p:spPr>
          <a:xfrm>
            <a:off x="10573706" y="2806931"/>
            <a:ext cx="1444122" cy="1770422"/>
          </a:xfrm>
          <a:prstGeom prst="rect">
            <a:avLst/>
          </a:prstGeom>
        </p:spPr>
      </p:pic>
      <p:sp>
        <p:nvSpPr>
          <p:cNvPr id="3" name="Rechteck 2">
            <a:extLst>
              <a:ext uri="{FF2B5EF4-FFF2-40B4-BE49-F238E27FC236}">
                <a16:creationId xmlns:a16="http://schemas.microsoft.com/office/drawing/2014/main" id="{A380433C-13A1-4555-A660-619CD7D18528}"/>
              </a:ext>
            </a:extLst>
          </p:cNvPr>
          <p:cNvSpPr/>
          <p:nvPr/>
        </p:nvSpPr>
        <p:spPr>
          <a:xfrm>
            <a:off x="807753" y="5923922"/>
            <a:ext cx="11079440" cy="430887"/>
          </a:xfrm>
          <a:prstGeom prst="rect">
            <a:avLst/>
          </a:prstGeom>
          <a:solidFill>
            <a:srgbClr val="FFFF00"/>
          </a:solidFill>
        </p:spPr>
        <p:txBody>
          <a:bodyPr wrap="square">
            <a:spAutoFit/>
          </a:bodyPr>
          <a:lstStyle/>
          <a:p>
            <a:r>
              <a:rPr lang="de-CH" sz="2200" b="1" dirty="0">
                <a:solidFill>
                  <a:srgbClr val="000000"/>
                </a:solidFill>
              </a:rPr>
              <a:t>Fazit: </a:t>
            </a:r>
            <a:r>
              <a:rPr lang="de-CH" sz="2200" b="1" dirty="0">
                <a:solidFill>
                  <a:srgbClr val="0070C0"/>
                </a:solidFill>
              </a:rPr>
              <a:t>EUROWEG</a:t>
            </a:r>
            <a:r>
              <a:rPr lang="de-CH" sz="2200" b="1" dirty="0">
                <a:solidFill>
                  <a:srgbClr val="000000"/>
                </a:solidFill>
              </a:rPr>
              <a:t> = </a:t>
            </a:r>
            <a:r>
              <a:rPr lang="de-CH" sz="2200" b="1" dirty="0">
                <a:solidFill>
                  <a:srgbClr val="CC00CC"/>
                </a:solidFill>
              </a:rPr>
              <a:t>1. Gewinnschutz</a:t>
            </a:r>
            <a:r>
              <a:rPr lang="de-CH" sz="2200" b="1" dirty="0">
                <a:solidFill>
                  <a:srgbClr val="000000"/>
                </a:solidFill>
              </a:rPr>
              <a:t>,  </a:t>
            </a:r>
            <a:r>
              <a:rPr lang="de-CH" sz="2200" b="1" dirty="0">
                <a:solidFill>
                  <a:srgbClr val="339933"/>
                </a:solidFill>
              </a:rPr>
              <a:t>2. Blanko-Kredit</a:t>
            </a:r>
            <a:r>
              <a:rPr lang="de-CH" sz="2200" b="1" dirty="0">
                <a:solidFill>
                  <a:srgbClr val="C00000"/>
                </a:solidFill>
              </a:rPr>
              <a:t>,  3. Konkurs-Absicherung</a:t>
            </a:r>
            <a:endParaRPr lang="de-CH" sz="2200" dirty="0">
              <a:solidFill>
                <a:srgbClr val="C00000"/>
              </a:solidFill>
            </a:endParaRPr>
          </a:p>
        </p:txBody>
      </p:sp>
      <p:pic>
        <p:nvPicPr>
          <p:cNvPr id="3076" name="Picture 4" descr="Bildergebnis fÃ¼r Geist schlÃ¤gt Materie">
            <a:extLst>
              <a:ext uri="{FF2B5EF4-FFF2-40B4-BE49-F238E27FC236}">
                <a16:creationId xmlns:a16="http://schemas.microsoft.com/office/drawing/2014/main" id="{AFC60B60-9F2C-48E1-8111-44BACCC908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978" y="2005779"/>
            <a:ext cx="3605904" cy="201930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ildergebnis fÃ¼r Geist schlÃ¤gt Materie">
            <a:extLst>
              <a:ext uri="{FF2B5EF4-FFF2-40B4-BE49-F238E27FC236}">
                <a16:creationId xmlns:a16="http://schemas.microsoft.com/office/drawing/2014/main" id="{AC396ED9-9D09-45C2-9AB3-9931ECA3E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2918" y="2005779"/>
            <a:ext cx="1900796" cy="3045854"/>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9BBA29CA-3717-462C-91A3-16D48728F057}"/>
              </a:ext>
            </a:extLst>
          </p:cNvPr>
          <p:cNvSpPr txBox="1"/>
          <p:nvPr/>
        </p:nvSpPr>
        <p:spPr>
          <a:xfrm>
            <a:off x="778687" y="4204963"/>
            <a:ext cx="3605904" cy="830997"/>
          </a:xfrm>
          <a:prstGeom prst="rect">
            <a:avLst/>
          </a:prstGeom>
          <a:solidFill>
            <a:srgbClr val="FFFF00"/>
          </a:solidFill>
        </p:spPr>
        <p:txBody>
          <a:bodyPr wrap="square" rtlCol="0">
            <a:spAutoFit/>
          </a:bodyPr>
          <a:lstStyle/>
          <a:p>
            <a:r>
              <a:rPr lang="de-CH" sz="2400" b="1" dirty="0"/>
              <a:t>Grundlage zukünftiger Politik</a:t>
            </a:r>
            <a:r>
              <a:rPr lang="de-CH" sz="2000" b="1" dirty="0"/>
              <a:t> </a:t>
            </a:r>
            <a:r>
              <a:rPr lang="de-CH" sz="2400" b="1" dirty="0"/>
              <a:t>ist der Geist</a:t>
            </a:r>
            <a:r>
              <a:rPr lang="de-CH" sz="2000" b="1" dirty="0"/>
              <a:t>.</a:t>
            </a:r>
          </a:p>
        </p:txBody>
      </p:sp>
    </p:spTree>
    <p:extLst>
      <p:ext uri="{BB962C8B-B14F-4D97-AF65-F5344CB8AC3E}">
        <p14:creationId xmlns:p14="http://schemas.microsoft.com/office/powerpoint/2010/main" val="26713804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6914"/>
                                        </p:tgtEl>
                                        <p:attrNameLst>
                                          <p:attrName>style.visibility</p:attrName>
                                        </p:attrNameLst>
                                      </p:cBhvr>
                                      <p:to>
                                        <p:strVal val="visible"/>
                                      </p:to>
                                    </p:set>
                                    <p:anim calcmode="lin" valueType="num">
                                      <p:cBhvr>
                                        <p:cTn id="7" dur="500" fill="hold"/>
                                        <p:tgtEl>
                                          <p:spTgt spid="166914"/>
                                        </p:tgtEl>
                                        <p:attrNameLst>
                                          <p:attrName>ppt_w</p:attrName>
                                        </p:attrNameLst>
                                      </p:cBhvr>
                                      <p:tavLst>
                                        <p:tav tm="0">
                                          <p:val>
                                            <p:fltVal val="0"/>
                                          </p:val>
                                        </p:tav>
                                        <p:tav tm="100000">
                                          <p:val>
                                            <p:strVal val="#ppt_w"/>
                                          </p:val>
                                        </p:tav>
                                      </p:tavLst>
                                    </p:anim>
                                    <p:anim calcmode="lin" valueType="num">
                                      <p:cBhvr>
                                        <p:cTn id="8" dur="500" fill="hold"/>
                                        <p:tgtEl>
                                          <p:spTgt spid="166914"/>
                                        </p:tgtEl>
                                        <p:attrNameLst>
                                          <p:attrName>ppt_h</p:attrName>
                                        </p:attrNameLst>
                                      </p:cBhvr>
                                      <p:tavLst>
                                        <p:tav tm="0">
                                          <p:val>
                                            <p:fltVal val="0"/>
                                          </p:val>
                                        </p:tav>
                                        <p:tav tm="100000">
                                          <p:val>
                                            <p:strVal val="#ppt_h"/>
                                          </p:val>
                                        </p:tav>
                                      </p:tavLst>
                                    </p:anim>
                                    <p:animEffect transition="in" filter="fade">
                                      <p:cBhvr>
                                        <p:cTn id="9" dur="500"/>
                                        <p:tgtEl>
                                          <p:spTgt spid="166914"/>
                                        </p:tgtEl>
                                      </p:cBhvr>
                                    </p:animEffect>
                                  </p:childTnLst>
                                </p:cTn>
                              </p:par>
                            </p:childTnLst>
                          </p:cTn>
                        </p:par>
                        <p:par>
                          <p:cTn id="10" fill="hold">
                            <p:stCondLst>
                              <p:cond delay="500"/>
                            </p:stCondLst>
                            <p:childTnLst>
                              <p:par>
                                <p:cTn id="11" presetID="15" presetClass="entr" presetSubtype="0" fill="hold" nodeType="afterEffect">
                                  <p:stCondLst>
                                    <p:cond delay="0"/>
                                  </p:stCondLst>
                                  <p:childTnLst>
                                    <p:set>
                                      <p:cBhvr>
                                        <p:cTn id="12" dur="1" fill="hold">
                                          <p:stCondLst>
                                            <p:cond delay="0"/>
                                          </p:stCondLst>
                                        </p:cTn>
                                        <p:tgtEl>
                                          <p:spTgt spid="166922"/>
                                        </p:tgtEl>
                                        <p:attrNameLst>
                                          <p:attrName>style.visibility</p:attrName>
                                        </p:attrNameLst>
                                      </p:cBhvr>
                                      <p:to>
                                        <p:strVal val="visible"/>
                                      </p:to>
                                    </p:set>
                                    <p:anim calcmode="lin" valueType="num">
                                      <p:cBhvr>
                                        <p:cTn id="13" dur="1000" fill="hold"/>
                                        <p:tgtEl>
                                          <p:spTgt spid="166922"/>
                                        </p:tgtEl>
                                        <p:attrNameLst>
                                          <p:attrName>ppt_w</p:attrName>
                                        </p:attrNameLst>
                                      </p:cBhvr>
                                      <p:tavLst>
                                        <p:tav tm="0">
                                          <p:val>
                                            <p:fltVal val="0"/>
                                          </p:val>
                                        </p:tav>
                                        <p:tav tm="100000">
                                          <p:val>
                                            <p:strVal val="#ppt_w"/>
                                          </p:val>
                                        </p:tav>
                                      </p:tavLst>
                                    </p:anim>
                                    <p:anim calcmode="lin" valueType="num">
                                      <p:cBhvr>
                                        <p:cTn id="14" dur="1000" fill="hold"/>
                                        <p:tgtEl>
                                          <p:spTgt spid="166922"/>
                                        </p:tgtEl>
                                        <p:attrNameLst>
                                          <p:attrName>ppt_h</p:attrName>
                                        </p:attrNameLst>
                                      </p:cBhvr>
                                      <p:tavLst>
                                        <p:tav tm="0">
                                          <p:val>
                                            <p:fltVal val="0"/>
                                          </p:val>
                                        </p:tav>
                                        <p:tav tm="100000">
                                          <p:val>
                                            <p:strVal val="#ppt_h"/>
                                          </p:val>
                                        </p:tav>
                                      </p:tavLst>
                                    </p:anim>
                                    <p:anim calcmode="lin" valueType="num">
                                      <p:cBhvr>
                                        <p:cTn id="15" dur="1000" fill="hold"/>
                                        <p:tgtEl>
                                          <p:spTgt spid="16692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669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1000"/>
                                        <p:tgtEl>
                                          <p:spTgt spid="1028"/>
                                        </p:tgtEl>
                                      </p:cBhvr>
                                    </p:animEffect>
                                    <p:anim calcmode="lin" valueType="num">
                                      <p:cBhvr>
                                        <p:cTn id="26" dur="1000" fill="hold"/>
                                        <p:tgtEl>
                                          <p:spTgt spid="1028"/>
                                        </p:tgtEl>
                                        <p:attrNameLst>
                                          <p:attrName>ppt_x</p:attrName>
                                        </p:attrNameLst>
                                      </p:cBhvr>
                                      <p:tavLst>
                                        <p:tav tm="0">
                                          <p:val>
                                            <p:strVal val="#ppt_x"/>
                                          </p:val>
                                        </p:tav>
                                        <p:tav tm="100000">
                                          <p:val>
                                            <p:strVal val="#ppt_x"/>
                                          </p:val>
                                        </p:tav>
                                      </p:tavLst>
                                    </p:anim>
                                    <p:anim calcmode="lin" valueType="num">
                                      <p:cBhvr>
                                        <p:cTn id="27"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ppt_x"/>
                                          </p:val>
                                        </p:tav>
                                        <p:tav tm="100000">
                                          <p:val>
                                            <p:strVal val="#ppt_x"/>
                                          </p:val>
                                        </p:tav>
                                      </p:tavLst>
                                    </p:anim>
                                    <p:anim calcmode="lin" valueType="num">
                                      <p:cBhvr additive="base">
                                        <p:cTn id="4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076"/>
                                        </p:tgtEl>
                                        <p:attrNameLst>
                                          <p:attrName>style.visibility</p:attrName>
                                        </p:attrNameLst>
                                      </p:cBhvr>
                                      <p:to>
                                        <p:strVal val="visible"/>
                                      </p:to>
                                    </p:set>
                                    <p:animEffect transition="in" filter="fade">
                                      <p:cBhvr>
                                        <p:cTn id="57" dur="1000"/>
                                        <p:tgtEl>
                                          <p:spTgt spid="3076"/>
                                        </p:tgtEl>
                                      </p:cBhvr>
                                    </p:animEffect>
                                    <p:anim calcmode="lin" valueType="num">
                                      <p:cBhvr>
                                        <p:cTn id="58" dur="1000" fill="hold"/>
                                        <p:tgtEl>
                                          <p:spTgt spid="3076"/>
                                        </p:tgtEl>
                                        <p:attrNameLst>
                                          <p:attrName>ppt_x</p:attrName>
                                        </p:attrNameLst>
                                      </p:cBhvr>
                                      <p:tavLst>
                                        <p:tav tm="0">
                                          <p:val>
                                            <p:strVal val="#ppt_x"/>
                                          </p:val>
                                        </p:tav>
                                        <p:tav tm="100000">
                                          <p:val>
                                            <p:strVal val="#ppt_x"/>
                                          </p:val>
                                        </p:tav>
                                      </p:tavLst>
                                    </p:anim>
                                    <p:anim calcmode="lin" valueType="num">
                                      <p:cBhvr>
                                        <p:cTn id="59"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078"/>
                                        </p:tgtEl>
                                        <p:attrNameLst>
                                          <p:attrName>style.visibility</p:attrName>
                                        </p:attrNameLst>
                                      </p:cBhvr>
                                      <p:to>
                                        <p:strVal val="visible"/>
                                      </p:to>
                                    </p:set>
                                    <p:animEffect transition="in" filter="fade">
                                      <p:cBhvr>
                                        <p:cTn id="64" dur="500"/>
                                        <p:tgtEl>
                                          <p:spTgt spid="3078"/>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p:bldP spid="5" grpId="0"/>
      <p:bldP spid="6" grpId="0"/>
      <p:bldP spid="2" grpId="0"/>
      <p:bldP spid="3"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a:xfrm>
            <a:off x="1219199" y="6464300"/>
            <a:ext cx="4187301" cy="304800"/>
          </a:xfrm>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Vortrag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der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HuMan-Bewegung</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Spirituelle</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Grundlagen</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a:t>
            </a:r>
            <a:r>
              <a:rPr kumimoji="0" lang="en-US" altLang="de-DE" sz="900" b="0" i="0" u="none" strike="noStrike" kern="1200" cap="none" spc="0" normalizeH="0" baseline="0" noProof="0" dirty="0" err="1">
                <a:ln>
                  <a:noFill/>
                </a:ln>
                <a:solidFill>
                  <a:srgbClr val="000000"/>
                </a:solidFill>
                <a:effectLst/>
                <a:uLnTx/>
                <a:uFillTx/>
                <a:latin typeface="Arial"/>
                <a:ea typeface="+mn-ea"/>
                <a:cs typeface="+mn-cs"/>
              </a:rPr>
              <a:t>Teil</a:t>
            </a:r>
            <a:r>
              <a:rPr kumimoji="0" lang="en-US" altLang="de-DE" sz="900" b="0" i="0" u="none" strike="noStrike" kern="1200" cap="none" spc="0" normalizeH="0" baseline="0" noProof="0" dirty="0">
                <a:ln>
                  <a:noFill/>
                </a:ln>
                <a:solidFill>
                  <a:srgbClr val="000000"/>
                </a:solidFill>
                <a:effectLst/>
                <a:uLnTx/>
                <a:uFillTx/>
                <a:latin typeface="Arial"/>
                <a:ea typeface="+mn-ea"/>
                <a:cs typeface="+mn-cs"/>
              </a:rPr>
              <a:t> 2</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de-DE"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166914" name="Rectangle 2"/>
          <p:cNvSpPr>
            <a:spLocks noGrp="1" noChangeArrowheads="1"/>
          </p:cNvSpPr>
          <p:nvPr>
            <p:ph type="title"/>
          </p:nvPr>
        </p:nvSpPr>
        <p:spPr>
          <a:xfrm>
            <a:off x="1219200" y="76201"/>
            <a:ext cx="9191132" cy="669925"/>
          </a:xfrm>
        </p:spPr>
        <p:txBody>
          <a:bodyPr/>
          <a:lstStyle/>
          <a:p>
            <a:pPr>
              <a:defRPr/>
            </a:pPr>
            <a:r>
              <a:rPr lang="de-DE" dirty="0"/>
              <a:t>Systemwechsel der „</a:t>
            </a:r>
            <a:r>
              <a:rPr lang="de-DE" dirty="0">
                <a:solidFill>
                  <a:srgbClr val="FF0000"/>
                </a:solidFill>
              </a:rPr>
              <a:t>Materie</a:t>
            </a:r>
            <a:r>
              <a:rPr lang="de-DE" dirty="0"/>
              <a:t>“ kontra Primat „</a:t>
            </a:r>
            <a:r>
              <a:rPr lang="de-DE" dirty="0">
                <a:solidFill>
                  <a:schemeClr val="accent2"/>
                </a:solidFill>
              </a:rPr>
              <a:t>Geist</a:t>
            </a:r>
            <a:r>
              <a:rPr lang="de-DE" dirty="0"/>
              <a:t>“</a:t>
            </a:r>
          </a:p>
        </p:txBody>
      </p:sp>
      <p:pic>
        <p:nvPicPr>
          <p:cNvPr id="166922"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730" y="415641"/>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17C38705-BE0E-43A9-8D83-153A1D4AA65D}"/>
              </a:ext>
            </a:extLst>
          </p:cNvPr>
          <p:cNvSpPr txBox="1"/>
          <p:nvPr/>
        </p:nvSpPr>
        <p:spPr>
          <a:xfrm>
            <a:off x="4204657" y="3197561"/>
            <a:ext cx="75130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srgbClr val="C00000"/>
                </a:solidFill>
                <a:effectLst/>
                <a:uLnTx/>
                <a:uFillTx/>
                <a:latin typeface="Arial"/>
                <a:ea typeface="+mn-ea"/>
                <a:cs typeface="+mn-cs"/>
              </a:rPr>
              <a:t> = Konkursversicherung 1% entdeckt</a:t>
            </a:r>
            <a:r>
              <a:rPr kumimoji="0" lang="de-CH" sz="2000" b="1" i="0" u="none" strike="noStrike" kern="1200" cap="none" spc="0" normalizeH="0" noProof="0" dirty="0">
                <a:ln>
                  <a:noFill/>
                </a:ln>
                <a:solidFill>
                  <a:srgbClr val="C00000"/>
                </a:solidFill>
                <a:effectLst/>
                <a:uLnTx/>
                <a:uFillTx/>
                <a:latin typeface="Arial"/>
                <a:ea typeface="+mn-ea"/>
                <a:cs typeface="+mn-cs"/>
              </a:rPr>
              <a:t> 1993 </a:t>
            </a:r>
            <a:r>
              <a:rPr kumimoji="0" lang="de-CH" sz="1400" b="1" i="0" u="none" strike="noStrike" kern="1200" cap="none" spc="0" normalizeH="0" noProof="0" dirty="0">
                <a:ln>
                  <a:noFill/>
                </a:ln>
                <a:solidFill>
                  <a:srgbClr val="C00000"/>
                </a:solidFill>
                <a:effectLst/>
                <a:uLnTx/>
                <a:uFillTx/>
                <a:latin typeface="Arial"/>
                <a:ea typeface="+mn-ea"/>
                <a:cs typeface="+mn-cs"/>
              </a:rPr>
              <a:t>(BIP 350 Mia. / 2.8 Mia.)</a:t>
            </a:r>
            <a:endParaRPr kumimoji="0" lang="de-CH" sz="1400" b="1" i="0" u="none" strike="noStrike" kern="1200" cap="none" spc="0" normalizeH="0" baseline="0" noProof="0" dirty="0">
              <a:ln>
                <a:noFill/>
              </a:ln>
              <a:solidFill>
                <a:srgbClr val="C00000"/>
              </a:solidFill>
              <a:effectLst/>
              <a:uLnTx/>
              <a:uFillTx/>
              <a:latin typeface="Arial"/>
              <a:ea typeface="+mn-ea"/>
              <a:cs typeface="+mn-cs"/>
            </a:endParaRPr>
          </a:p>
        </p:txBody>
      </p:sp>
      <p:sp>
        <p:nvSpPr>
          <p:cNvPr id="2" name="Textfeld 1">
            <a:extLst>
              <a:ext uri="{FF2B5EF4-FFF2-40B4-BE49-F238E27FC236}">
                <a16:creationId xmlns:a16="http://schemas.microsoft.com/office/drawing/2014/main" id="{33FD0F10-14A9-49E3-93F0-38BC00DB6B5A}"/>
              </a:ext>
            </a:extLst>
          </p:cNvPr>
          <p:cNvSpPr txBox="1"/>
          <p:nvPr/>
        </p:nvSpPr>
        <p:spPr>
          <a:xfrm>
            <a:off x="1362269" y="1231641"/>
            <a:ext cx="2602761" cy="523220"/>
          </a:xfrm>
          <a:prstGeom prst="rect">
            <a:avLst/>
          </a:prstGeom>
          <a:noFill/>
        </p:spPr>
        <p:txBody>
          <a:bodyPr wrap="square" rtlCol="0">
            <a:spAutoFit/>
          </a:bodyPr>
          <a:lstStyle/>
          <a:p>
            <a:r>
              <a:rPr lang="de-CH" sz="2800" b="1" dirty="0"/>
              <a:t>Geld              =</a:t>
            </a:r>
          </a:p>
        </p:txBody>
      </p:sp>
      <p:sp>
        <p:nvSpPr>
          <p:cNvPr id="11" name="Textfeld 10">
            <a:extLst>
              <a:ext uri="{FF2B5EF4-FFF2-40B4-BE49-F238E27FC236}">
                <a16:creationId xmlns:a16="http://schemas.microsoft.com/office/drawing/2014/main" id="{534EA1AC-2295-4264-B177-ED8D0CCC3280}"/>
              </a:ext>
            </a:extLst>
          </p:cNvPr>
          <p:cNvSpPr txBox="1"/>
          <p:nvPr/>
        </p:nvSpPr>
        <p:spPr>
          <a:xfrm>
            <a:off x="4462164" y="1231641"/>
            <a:ext cx="1980560" cy="523220"/>
          </a:xfrm>
          <a:prstGeom prst="rect">
            <a:avLst/>
          </a:prstGeom>
          <a:noFill/>
        </p:spPr>
        <p:txBody>
          <a:bodyPr wrap="square">
            <a:spAutoFit/>
          </a:bodyPr>
          <a:lstStyle/>
          <a:p>
            <a:r>
              <a:rPr lang="de-CH" sz="2800" b="1" dirty="0">
                <a:solidFill>
                  <a:srgbClr val="00B050"/>
                </a:solidFill>
              </a:rPr>
              <a:t>Kredit </a:t>
            </a:r>
            <a:r>
              <a:rPr lang="de-CH" sz="1400" b="1" dirty="0">
                <a:solidFill>
                  <a:srgbClr val="00B050"/>
                </a:solidFill>
              </a:rPr>
              <a:t>würdig</a:t>
            </a:r>
            <a:endParaRPr lang="de-CH" sz="1400" dirty="0">
              <a:solidFill>
                <a:srgbClr val="00B050"/>
              </a:solidFill>
            </a:endParaRPr>
          </a:p>
        </p:txBody>
      </p:sp>
      <p:sp>
        <p:nvSpPr>
          <p:cNvPr id="7" name="Textfeld 6">
            <a:extLst>
              <a:ext uri="{FF2B5EF4-FFF2-40B4-BE49-F238E27FC236}">
                <a16:creationId xmlns:a16="http://schemas.microsoft.com/office/drawing/2014/main" id="{5CE8B61C-1AD5-411A-8F8F-A7C6EF534341}"/>
              </a:ext>
            </a:extLst>
          </p:cNvPr>
          <p:cNvSpPr txBox="1"/>
          <p:nvPr/>
        </p:nvSpPr>
        <p:spPr>
          <a:xfrm>
            <a:off x="1362269" y="2086455"/>
            <a:ext cx="2239347" cy="523220"/>
          </a:xfrm>
          <a:prstGeom prst="rect">
            <a:avLst/>
          </a:prstGeom>
          <a:noFill/>
        </p:spPr>
        <p:txBody>
          <a:bodyPr wrap="square" rtlCol="0">
            <a:spAutoFit/>
          </a:bodyPr>
          <a:lstStyle/>
          <a:p>
            <a:r>
              <a:rPr lang="de-CH" sz="2800" b="1" dirty="0">
                <a:solidFill>
                  <a:srgbClr val="FF0000"/>
                </a:solidFill>
              </a:rPr>
              <a:t>Materie</a:t>
            </a:r>
            <a:r>
              <a:rPr lang="de-CH" dirty="0"/>
              <a:t> </a:t>
            </a:r>
          </a:p>
        </p:txBody>
      </p:sp>
      <p:sp>
        <p:nvSpPr>
          <p:cNvPr id="9" name="Textfeld 8">
            <a:extLst>
              <a:ext uri="{FF2B5EF4-FFF2-40B4-BE49-F238E27FC236}">
                <a16:creationId xmlns:a16="http://schemas.microsoft.com/office/drawing/2014/main" id="{2DE831A9-B621-4C02-B395-E5CA962326C8}"/>
              </a:ext>
            </a:extLst>
          </p:cNvPr>
          <p:cNvSpPr txBox="1"/>
          <p:nvPr/>
        </p:nvSpPr>
        <p:spPr>
          <a:xfrm>
            <a:off x="4462163" y="2065379"/>
            <a:ext cx="1888671" cy="523220"/>
          </a:xfrm>
          <a:prstGeom prst="rect">
            <a:avLst/>
          </a:prstGeom>
          <a:noFill/>
        </p:spPr>
        <p:txBody>
          <a:bodyPr wrap="square" rtlCol="0">
            <a:spAutoFit/>
          </a:bodyPr>
          <a:lstStyle/>
          <a:p>
            <a:r>
              <a:rPr lang="de-CH" sz="2800" b="1" dirty="0">
                <a:solidFill>
                  <a:schemeClr val="accent2"/>
                </a:solidFill>
              </a:rPr>
              <a:t>Geist</a:t>
            </a:r>
          </a:p>
        </p:txBody>
      </p:sp>
      <p:sp>
        <p:nvSpPr>
          <p:cNvPr id="10" name="Textfeld 9">
            <a:extLst>
              <a:ext uri="{FF2B5EF4-FFF2-40B4-BE49-F238E27FC236}">
                <a16:creationId xmlns:a16="http://schemas.microsoft.com/office/drawing/2014/main" id="{A10D96DA-C420-42AF-9277-E88391994C54}"/>
              </a:ext>
            </a:extLst>
          </p:cNvPr>
          <p:cNvSpPr txBox="1"/>
          <p:nvPr/>
        </p:nvSpPr>
        <p:spPr>
          <a:xfrm>
            <a:off x="1362269" y="3059659"/>
            <a:ext cx="2116084" cy="2246769"/>
          </a:xfrm>
          <a:prstGeom prst="rect">
            <a:avLst/>
          </a:prstGeom>
          <a:noFill/>
        </p:spPr>
        <p:txBody>
          <a:bodyPr wrap="square" rtlCol="0">
            <a:spAutoFit/>
          </a:bodyPr>
          <a:lstStyle/>
          <a:p>
            <a:r>
              <a:rPr lang="de-CH" sz="2000" b="1" dirty="0"/>
              <a:t>Bankensystem</a:t>
            </a:r>
          </a:p>
          <a:p>
            <a:r>
              <a:rPr lang="de-CH" sz="2000" b="1" dirty="0"/>
              <a:t>Banknoten</a:t>
            </a:r>
          </a:p>
          <a:p>
            <a:r>
              <a:rPr lang="de-CH" sz="2000" b="1" dirty="0"/>
              <a:t>Geldmünzen</a:t>
            </a:r>
          </a:p>
          <a:p>
            <a:r>
              <a:rPr lang="de-CH" sz="2000" b="1" dirty="0"/>
              <a:t>Bankomaten</a:t>
            </a:r>
          </a:p>
          <a:p>
            <a:r>
              <a:rPr lang="de-CH" sz="2000" b="1" dirty="0"/>
              <a:t>Bankkonten</a:t>
            </a:r>
          </a:p>
          <a:p>
            <a:r>
              <a:rPr lang="de-CH" sz="2000" b="1" dirty="0"/>
              <a:t>Nationalbanken</a:t>
            </a:r>
          </a:p>
          <a:p>
            <a:r>
              <a:rPr lang="de-CH" sz="2000" b="1" dirty="0"/>
              <a:t>FED  / BIZ etc. </a:t>
            </a:r>
          </a:p>
        </p:txBody>
      </p:sp>
      <p:sp>
        <p:nvSpPr>
          <p:cNvPr id="12" name="Textfeld 11">
            <a:extLst>
              <a:ext uri="{FF2B5EF4-FFF2-40B4-BE49-F238E27FC236}">
                <a16:creationId xmlns:a16="http://schemas.microsoft.com/office/drawing/2014/main" id="{93FB1162-534A-41C8-9A85-4E672C6E9153}"/>
              </a:ext>
            </a:extLst>
          </p:cNvPr>
          <p:cNvSpPr txBox="1"/>
          <p:nvPr/>
        </p:nvSpPr>
        <p:spPr>
          <a:xfrm>
            <a:off x="4283824" y="2668636"/>
            <a:ext cx="5878286" cy="400110"/>
          </a:xfrm>
          <a:prstGeom prst="rect">
            <a:avLst/>
          </a:prstGeom>
          <a:noFill/>
        </p:spPr>
        <p:txBody>
          <a:bodyPr wrap="square" rtlCol="0">
            <a:spAutoFit/>
          </a:bodyPr>
          <a:lstStyle/>
          <a:p>
            <a:r>
              <a:rPr lang="de-CH" sz="2000" b="1" dirty="0"/>
              <a:t>= Gewinnschutz Art. 314 </a:t>
            </a:r>
            <a:r>
              <a:rPr lang="de-CH" sz="2000" b="1" dirty="0" err="1"/>
              <a:t>Or</a:t>
            </a:r>
            <a:r>
              <a:rPr lang="de-CH" sz="2000" b="1" dirty="0"/>
              <a:t>. / gelesen 1971</a:t>
            </a:r>
          </a:p>
        </p:txBody>
      </p:sp>
      <p:sp>
        <p:nvSpPr>
          <p:cNvPr id="13" name="Textfeld 12">
            <a:extLst>
              <a:ext uri="{FF2B5EF4-FFF2-40B4-BE49-F238E27FC236}">
                <a16:creationId xmlns:a16="http://schemas.microsoft.com/office/drawing/2014/main" id="{89E4B3CF-06F1-4248-A2C5-84CF25C699B2}"/>
              </a:ext>
            </a:extLst>
          </p:cNvPr>
          <p:cNvSpPr txBox="1"/>
          <p:nvPr/>
        </p:nvSpPr>
        <p:spPr>
          <a:xfrm>
            <a:off x="4283824" y="4311577"/>
            <a:ext cx="7060642" cy="1138773"/>
          </a:xfrm>
          <a:prstGeom prst="rect">
            <a:avLst/>
          </a:prstGeom>
          <a:noFill/>
        </p:spPr>
        <p:txBody>
          <a:bodyPr wrap="square" rtlCol="0">
            <a:spAutoFit/>
          </a:bodyPr>
          <a:lstStyle/>
          <a:p>
            <a:r>
              <a:rPr lang="de-CH" sz="2000" b="1" dirty="0"/>
              <a:t>Wer das obige am besten und am schnellsten kann, ist der Herr der zukünftigen Gelt-Schöpfung des neuen </a:t>
            </a:r>
          </a:p>
          <a:p>
            <a:r>
              <a:rPr lang="de-CH" sz="2800" b="1"/>
              <a:t>Welt-Einheits-Geltes «WEG».</a:t>
            </a:r>
            <a:endParaRPr lang="de-CH" sz="2800" b="1" dirty="0"/>
          </a:p>
        </p:txBody>
      </p:sp>
      <p:sp>
        <p:nvSpPr>
          <p:cNvPr id="15" name="Textfeld 14">
            <a:extLst>
              <a:ext uri="{FF2B5EF4-FFF2-40B4-BE49-F238E27FC236}">
                <a16:creationId xmlns:a16="http://schemas.microsoft.com/office/drawing/2014/main" id="{83898077-1105-42FF-B5CD-C34C75A6E76E}"/>
              </a:ext>
            </a:extLst>
          </p:cNvPr>
          <p:cNvSpPr txBox="1"/>
          <p:nvPr/>
        </p:nvSpPr>
        <p:spPr>
          <a:xfrm>
            <a:off x="4283824" y="5472029"/>
            <a:ext cx="5148368" cy="523220"/>
          </a:xfrm>
          <a:prstGeom prst="rect">
            <a:avLst/>
          </a:prstGeom>
          <a:noFill/>
        </p:spPr>
        <p:txBody>
          <a:bodyPr wrap="square" rtlCol="0">
            <a:spAutoFit/>
          </a:bodyPr>
          <a:lstStyle/>
          <a:p>
            <a:r>
              <a:rPr lang="de-CH" sz="2800" b="1" dirty="0">
                <a:solidFill>
                  <a:schemeClr val="accent2">
                    <a:lumMod val="75000"/>
                  </a:schemeClr>
                </a:solidFill>
              </a:rPr>
              <a:t>Ich hoffe die Schweiz!</a:t>
            </a:r>
          </a:p>
        </p:txBody>
      </p:sp>
      <p:cxnSp>
        <p:nvCxnSpPr>
          <p:cNvPr id="17" name="Gerader Verbinder 16">
            <a:extLst>
              <a:ext uri="{FF2B5EF4-FFF2-40B4-BE49-F238E27FC236}">
                <a16:creationId xmlns:a16="http://schemas.microsoft.com/office/drawing/2014/main" id="{BB424A9D-419C-440B-ACED-F9F26C18CAF9}"/>
              </a:ext>
            </a:extLst>
          </p:cNvPr>
          <p:cNvCxnSpPr>
            <a:cxnSpLocks/>
          </p:cNvCxnSpPr>
          <p:nvPr/>
        </p:nvCxnSpPr>
        <p:spPr bwMode="auto">
          <a:xfrm>
            <a:off x="3629608" y="1296714"/>
            <a:ext cx="1110343" cy="989286"/>
          </a:xfrm>
          <a:prstGeom prst="line">
            <a:avLst/>
          </a:prstGeom>
          <a:solidFill>
            <a:srgbClr val="DC2B19"/>
          </a:solidFill>
          <a:ln w="9525" cap="flat" cmpd="sng" algn="ctr">
            <a:noFill/>
            <a:prstDash val="solid"/>
            <a:round/>
            <a:headEnd type="none" w="med" len="med"/>
            <a:tailEnd type="none" w="med" len="med"/>
          </a:ln>
          <a:effectLst/>
        </p:spPr>
      </p:cxnSp>
      <p:cxnSp>
        <p:nvCxnSpPr>
          <p:cNvPr id="20" name="Gerader Verbinder 19">
            <a:extLst>
              <a:ext uri="{FF2B5EF4-FFF2-40B4-BE49-F238E27FC236}">
                <a16:creationId xmlns:a16="http://schemas.microsoft.com/office/drawing/2014/main" id="{1476E2D0-B24B-4632-A549-D7A48FA9D3CD}"/>
              </a:ext>
            </a:extLst>
          </p:cNvPr>
          <p:cNvCxnSpPr>
            <a:cxnSpLocks/>
          </p:cNvCxnSpPr>
          <p:nvPr/>
        </p:nvCxnSpPr>
        <p:spPr bwMode="auto">
          <a:xfrm>
            <a:off x="3767742" y="1954457"/>
            <a:ext cx="20220" cy="4156351"/>
          </a:xfrm>
          <a:prstGeom prst="line">
            <a:avLst/>
          </a:prstGeom>
          <a:ln w="31750">
            <a:solidFill>
              <a:srgbClr val="00206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3" name="Pfeil: nach unten 22">
            <a:extLst>
              <a:ext uri="{FF2B5EF4-FFF2-40B4-BE49-F238E27FC236}">
                <a16:creationId xmlns:a16="http://schemas.microsoft.com/office/drawing/2014/main" id="{66F8F48D-D337-406F-BCBB-7F60980DC2F7}"/>
              </a:ext>
            </a:extLst>
          </p:cNvPr>
          <p:cNvSpPr/>
          <p:nvPr/>
        </p:nvSpPr>
        <p:spPr bwMode="auto">
          <a:xfrm>
            <a:off x="1760306" y="1773109"/>
            <a:ext cx="258418" cy="413488"/>
          </a:xfrm>
          <a:prstGeom prst="down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24" name="Pfeil: nach unten 23">
            <a:extLst>
              <a:ext uri="{FF2B5EF4-FFF2-40B4-BE49-F238E27FC236}">
                <a16:creationId xmlns:a16="http://schemas.microsoft.com/office/drawing/2014/main" id="{2FB2CAF2-22FD-480E-AD9D-710A9DB93A34}"/>
              </a:ext>
            </a:extLst>
          </p:cNvPr>
          <p:cNvSpPr/>
          <p:nvPr/>
        </p:nvSpPr>
        <p:spPr bwMode="auto">
          <a:xfrm>
            <a:off x="4878085" y="1791358"/>
            <a:ext cx="246043" cy="361780"/>
          </a:xfrm>
          <a:prstGeom prst="downArrow">
            <a:avLst/>
          </a:prstGeom>
          <a:solidFill>
            <a:srgbClr val="DC2B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
        <p:nvSpPr>
          <p:cNvPr id="26" name="Textfeld 25">
            <a:extLst>
              <a:ext uri="{FF2B5EF4-FFF2-40B4-BE49-F238E27FC236}">
                <a16:creationId xmlns:a16="http://schemas.microsoft.com/office/drawing/2014/main" id="{E9DB4272-33F2-4E63-891E-7D0CC524D2C5}"/>
              </a:ext>
            </a:extLst>
          </p:cNvPr>
          <p:cNvSpPr txBox="1"/>
          <p:nvPr/>
        </p:nvSpPr>
        <p:spPr>
          <a:xfrm>
            <a:off x="4283823" y="3737995"/>
            <a:ext cx="7340561" cy="400110"/>
          </a:xfrm>
          <a:prstGeom prst="rect">
            <a:avLst/>
          </a:prstGeom>
          <a:noFill/>
        </p:spPr>
        <p:txBody>
          <a:bodyPr wrap="square" rtlCol="0">
            <a:spAutoFit/>
          </a:bodyPr>
          <a:lstStyle/>
          <a:p>
            <a:r>
              <a:rPr lang="de-CH" sz="2000" b="1" dirty="0"/>
              <a:t>= Buchhaltung kennt keinen «Gelt-Zahlen-Mangel» ab 1992</a:t>
            </a:r>
          </a:p>
        </p:txBody>
      </p:sp>
      <p:sp>
        <p:nvSpPr>
          <p:cNvPr id="3" name="Textfeld 2">
            <a:extLst>
              <a:ext uri="{FF2B5EF4-FFF2-40B4-BE49-F238E27FC236}">
                <a16:creationId xmlns:a16="http://schemas.microsoft.com/office/drawing/2014/main" id="{9FF4953A-8326-4766-9D6F-61EA9F12359C}"/>
              </a:ext>
            </a:extLst>
          </p:cNvPr>
          <p:cNvSpPr txBox="1"/>
          <p:nvPr/>
        </p:nvSpPr>
        <p:spPr>
          <a:xfrm>
            <a:off x="1186521" y="887767"/>
            <a:ext cx="6776750" cy="400110"/>
          </a:xfrm>
          <a:prstGeom prst="rect">
            <a:avLst/>
          </a:prstGeom>
          <a:noFill/>
        </p:spPr>
        <p:txBody>
          <a:bodyPr wrap="square" rtlCol="0">
            <a:spAutoFit/>
          </a:bodyPr>
          <a:lstStyle/>
          <a:p>
            <a:r>
              <a:rPr lang="de-CH" sz="2000" b="1" dirty="0"/>
              <a:t>Vom    </a:t>
            </a:r>
            <a:r>
              <a:rPr lang="de-CH" sz="2000" b="1" dirty="0">
                <a:solidFill>
                  <a:srgbClr val="C00000"/>
                </a:solidFill>
              </a:rPr>
              <a:t>Haben</a:t>
            </a:r>
            <a:r>
              <a:rPr lang="de-CH" sz="2000" b="1" dirty="0"/>
              <a:t> 	    zum 	    	</a:t>
            </a:r>
            <a:r>
              <a:rPr lang="de-CH" sz="2000" b="1" dirty="0">
                <a:solidFill>
                  <a:schemeClr val="accent2"/>
                </a:solidFill>
              </a:rPr>
              <a:t>Sein</a:t>
            </a:r>
          </a:p>
        </p:txBody>
      </p:sp>
      <p:sp>
        <p:nvSpPr>
          <p:cNvPr id="21" name="Textfeld 20">
            <a:extLst>
              <a:ext uri="{FF2B5EF4-FFF2-40B4-BE49-F238E27FC236}">
                <a16:creationId xmlns:a16="http://schemas.microsoft.com/office/drawing/2014/main" id="{AB802E41-AE8C-4F61-B63A-B035C9E691A8}"/>
              </a:ext>
            </a:extLst>
          </p:cNvPr>
          <p:cNvSpPr txBox="1"/>
          <p:nvPr/>
        </p:nvSpPr>
        <p:spPr>
          <a:xfrm>
            <a:off x="6392173" y="1345711"/>
            <a:ext cx="5628198" cy="400110"/>
          </a:xfrm>
          <a:prstGeom prst="rect">
            <a:avLst/>
          </a:prstGeom>
          <a:noFill/>
        </p:spPr>
        <p:txBody>
          <a:bodyPr wrap="square">
            <a:spAutoFit/>
          </a:bodyPr>
          <a:lstStyle/>
          <a:p>
            <a:r>
              <a:rPr lang="de-DE" dirty="0"/>
              <a:t> </a:t>
            </a:r>
            <a:r>
              <a:rPr lang="de-DE" sz="2000" b="1" dirty="0">
                <a:solidFill>
                  <a:srgbClr val="19AB54"/>
                </a:solidFill>
              </a:rPr>
              <a:t>=   Entmaterialisierung des Geldes 2023HJK </a:t>
            </a:r>
            <a:endParaRPr lang="de-CH" sz="2000" b="1" dirty="0">
              <a:solidFill>
                <a:srgbClr val="19AB54"/>
              </a:solidFill>
            </a:endParaRPr>
          </a:p>
        </p:txBody>
      </p:sp>
      <p:sp>
        <p:nvSpPr>
          <p:cNvPr id="5" name="Textfeld 4">
            <a:extLst>
              <a:ext uri="{FF2B5EF4-FFF2-40B4-BE49-F238E27FC236}">
                <a16:creationId xmlns:a16="http://schemas.microsoft.com/office/drawing/2014/main" id="{5FE072A2-BD32-48E8-A280-0127F4AB7B35}"/>
              </a:ext>
            </a:extLst>
          </p:cNvPr>
          <p:cNvSpPr txBox="1"/>
          <p:nvPr/>
        </p:nvSpPr>
        <p:spPr>
          <a:xfrm>
            <a:off x="8664944" y="2222228"/>
            <a:ext cx="2902999" cy="369332"/>
          </a:xfrm>
          <a:prstGeom prst="rect">
            <a:avLst/>
          </a:prstGeom>
          <a:noFill/>
        </p:spPr>
        <p:txBody>
          <a:bodyPr wrap="square" rtlCol="0">
            <a:spAutoFit/>
          </a:bodyPr>
          <a:lstStyle/>
          <a:p>
            <a:r>
              <a:rPr lang="de-CH" b="1" dirty="0"/>
              <a:t>Wie entdeckt von HJK</a:t>
            </a:r>
          </a:p>
        </p:txBody>
      </p:sp>
    </p:spTree>
    <p:extLst>
      <p:ext uri="{BB962C8B-B14F-4D97-AF65-F5344CB8AC3E}">
        <p14:creationId xmlns:p14="http://schemas.microsoft.com/office/powerpoint/2010/main" val="37130372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66922"/>
                                        </p:tgtEl>
                                        <p:attrNameLst>
                                          <p:attrName>style.visibility</p:attrName>
                                        </p:attrNameLst>
                                      </p:cBhvr>
                                      <p:to>
                                        <p:strVal val="visible"/>
                                      </p:to>
                                    </p:set>
                                    <p:anim calcmode="lin" valueType="num">
                                      <p:cBhvr>
                                        <p:cTn id="7" dur="1000" fill="hold"/>
                                        <p:tgtEl>
                                          <p:spTgt spid="166922"/>
                                        </p:tgtEl>
                                        <p:attrNameLst>
                                          <p:attrName>ppt_w</p:attrName>
                                        </p:attrNameLst>
                                      </p:cBhvr>
                                      <p:tavLst>
                                        <p:tav tm="0">
                                          <p:val>
                                            <p:fltVal val="0"/>
                                          </p:val>
                                        </p:tav>
                                        <p:tav tm="100000">
                                          <p:val>
                                            <p:strVal val="#ppt_w"/>
                                          </p:val>
                                        </p:tav>
                                      </p:tavLst>
                                    </p:anim>
                                    <p:anim calcmode="lin" valueType="num">
                                      <p:cBhvr>
                                        <p:cTn id="8" dur="1000" fill="hold"/>
                                        <p:tgtEl>
                                          <p:spTgt spid="166922"/>
                                        </p:tgtEl>
                                        <p:attrNameLst>
                                          <p:attrName>ppt_h</p:attrName>
                                        </p:attrNameLst>
                                      </p:cBhvr>
                                      <p:tavLst>
                                        <p:tav tm="0">
                                          <p:val>
                                            <p:fltVal val="0"/>
                                          </p:val>
                                        </p:tav>
                                        <p:tav tm="100000">
                                          <p:val>
                                            <p:strVal val="#ppt_h"/>
                                          </p:val>
                                        </p:tav>
                                      </p:tavLst>
                                    </p:anim>
                                    <p:anim calcmode="lin" valueType="num">
                                      <p:cBhvr>
                                        <p:cTn id="9" dur="1000" fill="hold"/>
                                        <p:tgtEl>
                                          <p:spTgt spid="1669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692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66914"/>
                                        </p:tgtEl>
                                        <p:attrNameLst>
                                          <p:attrName>style.visibility</p:attrName>
                                        </p:attrNameLst>
                                      </p:cBhvr>
                                      <p:to>
                                        <p:strVal val="visible"/>
                                      </p:to>
                                    </p:set>
                                    <p:anim calcmode="lin" valueType="num">
                                      <p:cBhvr>
                                        <p:cTn id="14" dur="500" fill="hold"/>
                                        <p:tgtEl>
                                          <p:spTgt spid="166914"/>
                                        </p:tgtEl>
                                        <p:attrNameLst>
                                          <p:attrName>ppt_x</p:attrName>
                                        </p:attrNameLst>
                                      </p:cBhvr>
                                      <p:tavLst>
                                        <p:tav tm="0">
                                          <p:val>
                                            <p:strVal val="#ppt_x-#ppt_w/2"/>
                                          </p:val>
                                        </p:tav>
                                        <p:tav tm="100000">
                                          <p:val>
                                            <p:strVal val="#ppt_x"/>
                                          </p:val>
                                        </p:tav>
                                      </p:tavLst>
                                    </p:anim>
                                    <p:anim calcmode="lin" valueType="num">
                                      <p:cBhvr>
                                        <p:cTn id="15" dur="500" fill="hold"/>
                                        <p:tgtEl>
                                          <p:spTgt spid="166914"/>
                                        </p:tgtEl>
                                        <p:attrNameLst>
                                          <p:attrName>ppt_y</p:attrName>
                                        </p:attrNameLst>
                                      </p:cBhvr>
                                      <p:tavLst>
                                        <p:tav tm="0">
                                          <p:val>
                                            <p:strVal val="#ppt_y"/>
                                          </p:val>
                                        </p:tav>
                                        <p:tav tm="100000">
                                          <p:val>
                                            <p:strVal val="#ppt_y"/>
                                          </p:val>
                                        </p:tav>
                                      </p:tavLst>
                                    </p:anim>
                                    <p:anim calcmode="lin" valueType="num">
                                      <p:cBhvr>
                                        <p:cTn id="16" dur="500" fill="hold"/>
                                        <p:tgtEl>
                                          <p:spTgt spid="166914"/>
                                        </p:tgtEl>
                                        <p:attrNameLst>
                                          <p:attrName>ppt_w</p:attrName>
                                        </p:attrNameLst>
                                      </p:cBhvr>
                                      <p:tavLst>
                                        <p:tav tm="0">
                                          <p:val>
                                            <p:fltVal val="0"/>
                                          </p:val>
                                        </p:tav>
                                        <p:tav tm="100000">
                                          <p:val>
                                            <p:strVal val="#ppt_w"/>
                                          </p:val>
                                        </p:tav>
                                      </p:tavLst>
                                    </p:anim>
                                    <p:anim calcmode="lin" valueType="num">
                                      <p:cBhvr>
                                        <p:cTn id="17" dur="500" fill="hold"/>
                                        <p:tgtEl>
                                          <p:spTgt spid="166914"/>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down)">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heel(1)">
                                      <p:cBhvr>
                                        <p:cTn id="57" dur="20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autoUpdateAnimBg="0"/>
      <p:bldP spid="6" grpId="0"/>
      <p:bldP spid="2" grpId="0"/>
      <p:bldP spid="11" grpId="0"/>
      <p:bldP spid="7" grpId="0"/>
      <p:bldP spid="9" grpId="0"/>
      <p:bldP spid="10" grpId="0"/>
      <p:bldP spid="12" grpId="0"/>
      <p:bldP spid="13" grpId="0"/>
      <p:bldP spid="1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181250" name="Rectangle 2"/>
          <p:cNvSpPr>
            <a:spLocks noGrp="1" noChangeArrowheads="1"/>
          </p:cNvSpPr>
          <p:nvPr>
            <p:ph type="title"/>
          </p:nvPr>
        </p:nvSpPr>
        <p:spPr/>
        <p:txBody>
          <a:bodyPr/>
          <a:lstStyle/>
          <a:p>
            <a:pPr>
              <a:defRPr/>
            </a:pPr>
            <a:r>
              <a:rPr lang="de-DE" dirty="0"/>
              <a:t>Waren-Kredit ersetzt den Geld-Kredit durch Buchhaltung</a:t>
            </a:r>
          </a:p>
        </p:txBody>
      </p:sp>
      <p:graphicFrame>
        <p:nvGraphicFramePr>
          <p:cNvPr id="181251" name="Object 3"/>
          <p:cNvGraphicFramePr>
            <a:graphicFrameLocks noChangeAspect="1"/>
          </p:cNvGraphicFramePr>
          <p:nvPr>
            <p:extLst>
              <p:ext uri="{D42A27DB-BD31-4B8C-83A1-F6EECF244321}">
                <p14:modId xmlns:p14="http://schemas.microsoft.com/office/powerpoint/2010/main" val="3416870775"/>
              </p:ext>
            </p:extLst>
          </p:nvPr>
        </p:nvGraphicFramePr>
        <p:xfrm>
          <a:off x="1163640" y="908053"/>
          <a:ext cx="7388225" cy="5311775"/>
        </p:xfrm>
        <a:graphic>
          <a:graphicData uri="http://schemas.openxmlformats.org/presentationml/2006/ole">
            <mc:AlternateContent xmlns:mc="http://schemas.openxmlformats.org/markup-compatibility/2006">
              <mc:Choice xmlns:v="urn:schemas-microsoft-com:vml" Requires="v">
                <p:oleObj name="Picture" r:id="rId2" imgW="9788635" imgH="7040489" progId="Word.Picture.8">
                  <p:embed/>
                </p:oleObj>
              </mc:Choice>
              <mc:Fallback>
                <p:oleObj name="Picture" r:id="rId2" imgW="9788635" imgH="7040489" progId="Word.Picture.8">
                  <p:embed/>
                  <p:pic>
                    <p:nvPicPr>
                      <p:cNvPr id="181251" name="Object 3"/>
                      <p:cNvPicPr>
                        <a:picLocks noChangeAspect="1" noChangeArrowheads="1"/>
                      </p:cNvPicPr>
                      <p:nvPr/>
                    </p:nvPicPr>
                    <p:blipFill>
                      <a:blip r:embed="rId3">
                        <a:extLst>
                          <a:ext uri="{28A0092B-C50C-407E-A947-70E740481C1C}">
                            <a14:useLocalDpi xmlns:a14="http://schemas.microsoft.com/office/drawing/2010/main" val="0"/>
                          </a:ext>
                        </a:extLst>
                      </a:blip>
                      <a:srcRect t="2600" b="1486"/>
                      <a:stretch>
                        <a:fillRect/>
                      </a:stretch>
                    </p:blipFill>
                    <p:spPr bwMode="auto">
                      <a:xfrm>
                        <a:off x="1163640" y="908053"/>
                        <a:ext cx="7388225"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1260" name="Picture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392544"/>
            <a:ext cx="847725" cy="7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Text Box 13"/>
          <p:cNvSpPr txBox="1">
            <a:spLocks noChangeArrowheads="1"/>
          </p:cNvSpPr>
          <p:nvPr/>
        </p:nvSpPr>
        <p:spPr bwMode="auto">
          <a:xfrm>
            <a:off x="6534916" y="860918"/>
            <a:ext cx="4868861"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Tx/>
              <a:buFont typeface="Wingdings" pitchFamily="2" charset="2"/>
              <a:buNone/>
              <a:tabLst/>
              <a:defRPr/>
            </a:pPr>
            <a:r>
              <a:rPr kumimoji="0" lang="de-CH" altLang="de-DE" sz="2200" b="1" i="0" u="none" strike="noStrike" kern="1200" cap="none" spc="0" normalizeH="0" baseline="0" noProof="0" dirty="0">
                <a:ln>
                  <a:noFill/>
                </a:ln>
                <a:solidFill>
                  <a:srgbClr val="3333CC"/>
                </a:solidFill>
                <a:effectLst/>
                <a:uLnTx/>
                <a:uFillTx/>
                <a:latin typeface="Times New Roman" pitchFamily="18" charset="0"/>
                <a:ea typeface="+mn-ea"/>
                <a:cs typeface="Arial" charset="0"/>
              </a:rPr>
              <a:t>Der Schattenkreislauf des Geldes</a:t>
            </a:r>
          </a:p>
          <a:p>
            <a:pPr marL="0" marR="0" lvl="0" indent="0" algn="ctr" defTabSz="914400" rtl="0" eaLnBrk="0" fontAlgn="base" latinLnBrk="0" hangingPunct="0">
              <a:lnSpc>
                <a:spcPct val="100000"/>
              </a:lnSpc>
              <a:spcBef>
                <a:spcPct val="50000"/>
              </a:spcBef>
              <a:spcAft>
                <a:spcPct val="0"/>
              </a:spcAft>
              <a:buClrTx/>
              <a:buSzTx/>
              <a:buFont typeface="Wingdings" pitchFamily="2" charset="2"/>
              <a:buNone/>
              <a:tabLst/>
              <a:defRPr/>
            </a:pPr>
            <a:r>
              <a:rPr lang="de-CH" altLang="de-DE" sz="1800" dirty="0">
                <a:solidFill>
                  <a:srgbClr val="3333CC"/>
                </a:solidFill>
                <a:latin typeface="Times New Roman" pitchFamily="18" charset="0"/>
                <a:cs typeface="Arial" charset="0"/>
              </a:rPr>
              <a:t>wird ab 2024 beseitigt durch EUROWEG</a:t>
            </a:r>
            <a:r>
              <a:rPr kumimoji="0" lang="de-CH" altLang="de-DE" sz="1800" b="0"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p:txBody>
      </p:sp>
      <p:sp>
        <p:nvSpPr>
          <p:cNvPr id="61454" name="Text Box 14"/>
          <p:cNvSpPr txBox="1">
            <a:spLocks noChangeArrowheads="1"/>
          </p:cNvSpPr>
          <p:nvPr/>
        </p:nvSpPr>
        <p:spPr bwMode="auto">
          <a:xfrm>
            <a:off x="792164" y="4941889"/>
            <a:ext cx="22177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Tx/>
              <a:buFont typeface="Wingdings" pitchFamily="2" charset="2"/>
              <a:buNone/>
              <a:tabLst/>
              <a:defRPr/>
            </a:pPr>
            <a:r>
              <a:rPr kumimoji="0" lang="de-CH" altLang="de-DE" sz="2000" b="1" i="0" u="none" strike="noStrike" kern="1200" cap="none" spc="0" normalizeH="0" baseline="0" noProof="0" dirty="0">
                <a:ln>
                  <a:noFill/>
                </a:ln>
                <a:solidFill>
                  <a:srgbClr val="339933"/>
                </a:solidFill>
                <a:effectLst/>
                <a:uLnTx/>
                <a:uFillTx/>
                <a:latin typeface="Times New Roman" pitchFamily="18" charset="0"/>
                <a:ea typeface="+mn-ea"/>
                <a:cs typeface="Arial" charset="0"/>
              </a:rPr>
              <a:t>Die reale Güter-Wirtschaft</a:t>
            </a:r>
          </a:p>
        </p:txBody>
      </p:sp>
      <p:pic>
        <p:nvPicPr>
          <p:cNvPr id="2" name="Grafik 1">
            <a:extLst>
              <a:ext uri="{FF2B5EF4-FFF2-40B4-BE49-F238E27FC236}">
                <a16:creationId xmlns:a16="http://schemas.microsoft.com/office/drawing/2014/main" id="{2F086027-0B5E-440A-9AC5-A4E193A40376}"/>
              </a:ext>
            </a:extLst>
          </p:cNvPr>
          <p:cNvPicPr>
            <a:picLocks noChangeAspect="1"/>
          </p:cNvPicPr>
          <p:nvPr/>
        </p:nvPicPr>
        <p:blipFill>
          <a:blip r:embed="rId5"/>
          <a:stretch>
            <a:fillRect/>
          </a:stretch>
        </p:blipFill>
        <p:spPr>
          <a:xfrm>
            <a:off x="8337900" y="1716311"/>
            <a:ext cx="3292125" cy="4267570"/>
          </a:xfrm>
          <a:prstGeom prst="rect">
            <a:avLst/>
          </a:prstGeom>
        </p:spPr>
      </p:pic>
      <p:cxnSp>
        <p:nvCxnSpPr>
          <p:cNvPr id="9" name="Gerader Verbinder 8">
            <a:extLst>
              <a:ext uri="{FF2B5EF4-FFF2-40B4-BE49-F238E27FC236}">
                <a16:creationId xmlns:a16="http://schemas.microsoft.com/office/drawing/2014/main" id="{ABD01734-8B0E-45FC-A611-8B29D6832E0A}"/>
              </a:ext>
            </a:extLst>
          </p:cNvPr>
          <p:cNvCxnSpPr/>
          <p:nvPr/>
        </p:nvCxnSpPr>
        <p:spPr bwMode="auto">
          <a:xfrm>
            <a:off x="4776186" y="1624614"/>
            <a:ext cx="6862439" cy="3542190"/>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0" name="Gerader Verbinder 9">
            <a:extLst>
              <a:ext uri="{FF2B5EF4-FFF2-40B4-BE49-F238E27FC236}">
                <a16:creationId xmlns:a16="http://schemas.microsoft.com/office/drawing/2014/main" id="{0BF6782E-2A27-49EC-B10D-EF42A5E810BE}"/>
              </a:ext>
            </a:extLst>
          </p:cNvPr>
          <p:cNvCxnSpPr/>
          <p:nvPr/>
        </p:nvCxnSpPr>
        <p:spPr bwMode="auto">
          <a:xfrm flipV="1">
            <a:off x="4705165" y="1518082"/>
            <a:ext cx="6516210" cy="3764132"/>
          </a:xfrm>
          <a:prstGeom prst="line">
            <a:avLst/>
          </a:prstGeom>
          <a:ln>
            <a:solidFill>
              <a:srgbClr val="FF000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8096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81260"/>
                                        </p:tgtEl>
                                        <p:attrNameLst>
                                          <p:attrName>style.visibility</p:attrName>
                                        </p:attrNameLst>
                                      </p:cBhvr>
                                      <p:to>
                                        <p:strVal val="visible"/>
                                      </p:to>
                                    </p:set>
                                    <p:anim calcmode="lin" valueType="num">
                                      <p:cBhvr>
                                        <p:cTn id="7" dur="1000" fill="hold"/>
                                        <p:tgtEl>
                                          <p:spTgt spid="181260"/>
                                        </p:tgtEl>
                                        <p:attrNameLst>
                                          <p:attrName>ppt_w</p:attrName>
                                        </p:attrNameLst>
                                      </p:cBhvr>
                                      <p:tavLst>
                                        <p:tav tm="0">
                                          <p:val>
                                            <p:fltVal val="0"/>
                                          </p:val>
                                        </p:tav>
                                        <p:tav tm="100000">
                                          <p:val>
                                            <p:strVal val="#ppt_w"/>
                                          </p:val>
                                        </p:tav>
                                      </p:tavLst>
                                    </p:anim>
                                    <p:anim calcmode="lin" valueType="num">
                                      <p:cBhvr>
                                        <p:cTn id="8" dur="1000" fill="hold"/>
                                        <p:tgtEl>
                                          <p:spTgt spid="181260"/>
                                        </p:tgtEl>
                                        <p:attrNameLst>
                                          <p:attrName>ppt_h</p:attrName>
                                        </p:attrNameLst>
                                      </p:cBhvr>
                                      <p:tavLst>
                                        <p:tav tm="0">
                                          <p:val>
                                            <p:fltVal val="0"/>
                                          </p:val>
                                        </p:tav>
                                        <p:tav tm="100000">
                                          <p:val>
                                            <p:strVal val="#ppt_h"/>
                                          </p:val>
                                        </p:tav>
                                      </p:tavLst>
                                    </p:anim>
                                    <p:anim calcmode="lin" valueType="num">
                                      <p:cBhvr>
                                        <p:cTn id="9" dur="1000" fill="hold"/>
                                        <p:tgtEl>
                                          <p:spTgt spid="1812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126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9" presetClass="entr" presetSubtype="0" fill="hold" nodeType="afterEffect">
                                  <p:stCondLst>
                                    <p:cond delay="0"/>
                                  </p:stCondLst>
                                  <p:childTnLst>
                                    <p:set>
                                      <p:cBhvr>
                                        <p:cTn id="13" dur="1" fill="hold">
                                          <p:stCondLst>
                                            <p:cond delay="0"/>
                                          </p:stCondLst>
                                        </p:cTn>
                                        <p:tgtEl>
                                          <p:spTgt spid="181251"/>
                                        </p:tgtEl>
                                        <p:attrNameLst>
                                          <p:attrName>style.visibility</p:attrName>
                                        </p:attrNameLst>
                                      </p:cBhvr>
                                      <p:to>
                                        <p:strVal val="visible"/>
                                      </p:to>
                                    </p:set>
                                    <p:animEffect transition="in" filter="dissolve">
                                      <p:cBhvr>
                                        <p:cTn id="14" dur="500"/>
                                        <p:tgtEl>
                                          <p:spTgt spid="18125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1250"/>
                                        </p:tgtEl>
                                        <p:attrNameLst>
                                          <p:attrName>style.visibility</p:attrName>
                                        </p:attrNameLst>
                                      </p:cBhvr>
                                      <p:to>
                                        <p:strVal val="visible"/>
                                      </p:to>
                                    </p:set>
                                    <p:animEffect transition="in" filter="fade">
                                      <p:cBhvr>
                                        <p:cTn id="19" dur="500"/>
                                        <p:tgtEl>
                                          <p:spTgt spid="18125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21506" name="Rectangle 2"/>
          <p:cNvSpPr>
            <a:spLocks noGrp="1" noChangeArrowheads="1"/>
          </p:cNvSpPr>
          <p:nvPr>
            <p:ph type="title"/>
          </p:nvPr>
        </p:nvSpPr>
        <p:spPr/>
        <p:txBody>
          <a:bodyPr/>
          <a:lstStyle/>
          <a:p>
            <a:pPr>
              <a:defRPr/>
            </a:pPr>
            <a:r>
              <a:rPr lang="de-DE" sz="2400" dirty="0"/>
              <a:t>EUROWEG-Kredit-System braucht Konkurs-Absicherung  </a:t>
            </a:r>
          </a:p>
        </p:txBody>
      </p:sp>
      <p:sp>
        <p:nvSpPr>
          <p:cNvPr id="113668" name="Rectangle 3"/>
          <p:cNvSpPr>
            <a:spLocks noGrp="1" noChangeArrowheads="1"/>
          </p:cNvSpPr>
          <p:nvPr>
            <p:ph type="body" idx="1"/>
          </p:nvPr>
        </p:nvSpPr>
        <p:spPr>
          <a:xfrm>
            <a:off x="2098675" y="1871664"/>
            <a:ext cx="8396288" cy="1519237"/>
          </a:xfrm>
        </p:spPr>
        <p:txBody>
          <a:bodyPr/>
          <a:lstStyle/>
          <a:p>
            <a:pPr>
              <a:buFont typeface="Wingdings" pitchFamily="2" charset="2"/>
              <a:buNone/>
            </a:pPr>
            <a:endParaRPr lang="de-DE" altLang="de-DE" sz="800" dirty="0"/>
          </a:p>
          <a:p>
            <a:pPr>
              <a:buSzPct val="70000"/>
            </a:pPr>
            <a:r>
              <a:rPr lang="de-DE" altLang="de-DE" sz="2000" dirty="0">
                <a:solidFill>
                  <a:srgbClr val="339933"/>
                </a:solidFill>
              </a:rPr>
              <a:t>1.   Schweiz        =   620 Mia. €   / 10 %  in EURO</a:t>
            </a:r>
            <a:r>
              <a:rPr lang="de-DE" altLang="de-DE" sz="2000" i="1" dirty="0">
                <a:solidFill>
                  <a:srgbClr val="339933"/>
                </a:solidFill>
              </a:rPr>
              <a:t>WEG</a:t>
            </a:r>
            <a:r>
              <a:rPr lang="de-DE" altLang="de-DE" sz="2000" dirty="0">
                <a:solidFill>
                  <a:srgbClr val="339933"/>
                </a:solidFill>
              </a:rPr>
              <a:t>  =   62 Mia. €</a:t>
            </a:r>
          </a:p>
          <a:p>
            <a:pPr>
              <a:buSzPct val="70000"/>
            </a:pPr>
            <a:r>
              <a:rPr lang="de-DE" altLang="de-DE" sz="2000" dirty="0">
                <a:solidFill>
                  <a:srgbClr val="FF3300"/>
                </a:solidFill>
              </a:rPr>
              <a:t>2.   Österreich    =   380 Mia. €   / 10 %  in EURO</a:t>
            </a:r>
            <a:r>
              <a:rPr lang="de-DE" altLang="de-DE" sz="2000" i="1" dirty="0">
                <a:solidFill>
                  <a:srgbClr val="FF3300"/>
                </a:solidFill>
              </a:rPr>
              <a:t>WEG</a:t>
            </a:r>
            <a:r>
              <a:rPr lang="de-DE" altLang="de-DE" sz="2000" dirty="0">
                <a:solidFill>
                  <a:srgbClr val="FF3300"/>
                </a:solidFill>
              </a:rPr>
              <a:t>  =   38 Mia. €</a:t>
            </a:r>
          </a:p>
          <a:p>
            <a:pPr>
              <a:buSzPct val="70000"/>
            </a:pPr>
            <a:r>
              <a:rPr lang="de-DE" altLang="de-DE" sz="2000" dirty="0"/>
              <a:t>3.   Deutschland = 3300 Mia. €  / 10 %  in EURO</a:t>
            </a:r>
            <a:r>
              <a:rPr lang="de-DE" altLang="de-DE" sz="2000" i="1" dirty="0"/>
              <a:t>WEG</a:t>
            </a:r>
            <a:r>
              <a:rPr lang="de-DE" altLang="de-DE" sz="2000" dirty="0"/>
              <a:t>  = 330 Mia. €</a:t>
            </a:r>
          </a:p>
        </p:txBody>
      </p:sp>
      <p:pic>
        <p:nvPicPr>
          <p:cNvPr id="2150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4133" y="453332"/>
            <a:ext cx="681446" cy="56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 Box 12"/>
          <p:cNvSpPr txBox="1">
            <a:spLocks noChangeArrowheads="1"/>
          </p:cNvSpPr>
          <p:nvPr/>
        </p:nvSpPr>
        <p:spPr bwMode="auto">
          <a:xfrm>
            <a:off x="2924176" y="1293813"/>
            <a:ext cx="6816725"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Font typeface="Wingdings" pitchFamily="2" charset="2"/>
              <a:buNone/>
            </a:pPr>
            <a:r>
              <a:rPr lang="de-DE" altLang="de-DE" b="0" dirty="0">
                <a:latin typeface="Arial Black" pitchFamily="34" charset="0"/>
              </a:rPr>
              <a:t>Das Bruttosozialprodukt 2017 als Basis</a:t>
            </a:r>
          </a:p>
        </p:txBody>
      </p:sp>
      <p:sp>
        <p:nvSpPr>
          <p:cNvPr id="21517" name="Rectangle 13"/>
          <p:cNvSpPr>
            <a:spLocks noChangeArrowheads="1"/>
          </p:cNvSpPr>
          <p:nvPr/>
        </p:nvSpPr>
        <p:spPr bwMode="auto">
          <a:xfrm>
            <a:off x="2203451" y="3667803"/>
            <a:ext cx="8186737"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Font typeface="Wingdings" pitchFamily="2" charset="2"/>
              <a:buNone/>
            </a:pPr>
            <a:r>
              <a:rPr lang="de-DE" altLang="de-DE" sz="800" dirty="0">
                <a:latin typeface="Times New Roman" pitchFamily="18" charset="0"/>
              </a:rPr>
              <a:t>		</a:t>
            </a:r>
          </a:p>
          <a:p>
            <a:pPr algn="ctr">
              <a:buSzPct val="70000"/>
            </a:pPr>
            <a:r>
              <a:rPr lang="de-DE" altLang="de-DE" sz="2000" dirty="0">
                <a:solidFill>
                  <a:srgbClr val="339933"/>
                </a:solidFill>
                <a:latin typeface="Times New Roman" pitchFamily="18" charset="0"/>
              </a:rPr>
              <a:t>1.   Schweiz           1 %   von        62 Mia.  €     =     0.62  Mia. €</a:t>
            </a:r>
          </a:p>
          <a:p>
            <a:pPr algn="ctr">
              <a:buSzPct val="70000"/>
            </a:pPr>
            <a:r>
              <a:rPr lang="de-DE" altLang="de-DE" sz="2000" dirty="0">
                <a:solidFill>
                  <a:srgbClr val="FF3300"/>
                </a:solidFill>
                <a:latin typeface="Times New Roman" pitchFamily="18" charset="0"/>
              </a:rPr>
              <a:t>2.   Österreich       1 %   von        38 Mia.  €     =     0.38  Mia. €</a:t>
            </a:r>
          </a:p>
          <a:p>
            <a:pPr algn="ctr">
              <a:buSzPct val="70000"/>
            </a:pPr>
            <a:r>
              <a:rPr lang="de-DE" altLang="de-DE" sz="2000" dirty="0">
                <a:latin typeface="Times New Roman" pitchFamily="18" charset="0"/>
              </a:rPr>
              <a:t>3.   Deutschland    1 %   von      330 Mia.  €     =     3.30 Mia.  € </a:t>
            </a:r>
          </a:p>
          <a:p>
            <a:pPr algn="ctr">
              <a:buSzPct val="70000"/>
            </a:pPr>
            <a:r>
              <a:rPr lang="de-DE" altLang="de-DE" sz="2000" dirty="0">
                <a:solidFill>
                  <a:srgbClr val="0000FF"/>
                </a:solidFill>
                <a:latin typeface="Times New Roman" pitchFamily="18" charset="0"/>
              </a:rPr>
              <a:t>T O T A L  Provisionen für EUROWEG SW    =   4.30 Mia.  €</a:t>
            </a:r>
          </a:p>
        </p:txBody>
      </p:sp>
      <p:sp>
        <p:nvSpPr>
          <p:cNvPr id="21518" name="Text Box 14"/>
          <p:cNvSpPr txBox="1">
            <a:spLocks noChangeArrowheads="1"/>
          </p:cNvSpPr>
          <p:nvPr/>
        </p:nvSpPr>
        <p:spPr bwMode="auto">
          <a:xfrm>
            <a:off x="2645755" y="3339646"/>
            <a:ext cx="73164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sz="2200" i="1" dirty="0">
                <a:solidFill>
                  <a:srgbClr val="CC3300"/>
                </a:solidFill>
                <a:latin typeface="Times New Roman" pitchFamily="18" charset="0"/>
              </a:rPr>
              <a:t>Provisions-Einkommen für die </a:t>
            </a:r>
            <a:r>
              <a:rPr lang="de-DE" altLang="de-DE" sz="2800" i="1" dirty="0">
                <a:solidFill>
                  <a:srgbClr val="CC3300"/>
                </a:solidFill>
                <a:latin typeface="Times New Roman" pitchFamily="18" charset="0"/>
              </a:rPr>
              <a:t>Konkurs-Absicherung</a:t>
            </a:r>
            <a:endParaRPr lang="de-DE" altLang="de-DE" sz="2800" b="0" dirty="0">
              <a:latin typeface="Times New Roman" pitchFamily="18" charset="0"/>
            </a:endParaRPr>
          </a:p>
        </p:txBody>
      </p:sp>
      <p:sp>
        <p:nvSpPr>
          <p:cNvPr id="113680" name="Rectangle 15"/>
          <p:cNvSpPr>
            <a:spLocks noChangeArrowheads="1"/>
          </p:cNvSpPr>
          <p:nvPr/>
        </p:nvSpPr>
        <p:spPr bwMode="auto">
          <a:xfrm>
            <a:off x="2901950" y="1292226"/>
            <a:ext cx="68516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a:latin typeface="Times New Roman" pitchFamily="18" charset="0"/>
            </a:endParaRPr>
          </a:p>
        </p:txBody>
      </p:sp>
      <p:sp>
        <p:nvSpPr>
          <p:cNvPr id="113681" name="Rectangle 16"/>
          <p:cNvSpPr>
            <a:spLocks noChangeArrowheads="1"/>
          </p:cNvSpPr>
          <p:nvPr/>
        </p:nvSpPr>
        <p:spPr bwMode="auto">
          <a:xfrm>
            <a:off x="2600325" y="3323549"/>
            <a:ext cx="7302500" cy="5696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endParaRPr lang="de-CH" altLang="de-DE" sz="2800" b="0" dirty="0">
              <a:latin typeface="Times New Roman" pitchFamily="18" charset="0"/>
            </a:endParaRPr>
          </a:p>
        </p:txBody>
      </p:sp>
      <p:sp>
        <p:nvSpPr>
          <p:cNvPr id="113682" name="Line 17"/>
          <p:cNvSpPr>
            <a:spLocks noChangeShapeType="1"/>
          </p:cNvSpPr>
          <p:nvPr/>
        </p:nvSpPr>
        <p:spPr bwMode="auto">
          <a:xfrm>
            <a:off x="2865738" y="4986267"/>
            <a:ext cx="67770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113683" name="Line 18"/>
          <p:cNvSpPr>
            <a:spLocks noChangeShapeType="1"/>
          </p:cNvSpPr>
          <p:nvPr/>
        </p:nvSpPr>
        <p:spPr bwMode="auto">
          <a:xfrm>
            <a:off x="2676526" y="5393835"/>
            <a:ext cx="7127875" cy="0"/>
          </a:xfrm>
          <a:prstGeom prst="line">
            <a:avLst/>
          </a:prstGeom>
          <a:noFill/>
          <a:ln w="57150" cmpd="thinThick">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113684" name="Text Box 19"/>
          <p:cNvSpPr txBox="1">
            <a:spLocks noChangeArrowheads="1"/>
          </p:cNvSpPr>
          <p:nvPr/>
        </p:nvSpPr>
        <p:spPr bwMode="auto">
          <a:xfrm>
            <a:off x="2410619" y="5520100"/>
            <a:ext cx="7523163"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CH" altLang="de-DE" dirty="0">
                <a:latin typeface="Times New Roman" pitchFamily="18" charset="0"/>
              </a:rPr>
              <a:t>Verbleib in Konkurs-Absicherung =   4’300 Mio.  €  </a:t>
            </a:r>
          </a:p>
        </p:txBody>
      </p:sp>
      <p:sp>
        <p:nvSpPr>
          <p:cNvPr id="113685" name="Rechteck 20"/>
          <p:cNvSpPr>
            <a:spLocks noChangeArrowheads="1"/>
          </p:cNvSpPr>
          <p:nvPr/>
        </p:nvSpPr>
        <p:spPr bwMode="auto">
          <a:xfrm>
            <a:off x="2924176" y="836614"/>
            <a:ext cx="681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de-DE" altLang="de-DE" sz="1800" b="0" dirty="0">
                <a:solidFill>
                  <a:srgbClr val="FF0000"/>
                </a:solidFill>
                <a:latin typeface="Arial Black" pitchFamily="34" charset="0"/>
              </a:rPr>
              <a:t>Nur auf 10% des Wirtschafts-Potentials  berechnet </a:t>
            </a:r>
            <a:endParaRPr lang="de-CH" altLang="de-DE" sz="1800" b="0" dirty="0">
              <a:solidFill>
                <a:srgbClr val="FF0000"/>
              </a:solidFill>
              <a:latin typeface="Times New Roman" pitchFamily="18" charset="0"/>
            </a:endParaRPr>
          </a:p>
        </p:txBody>
      </p:sp>
      <p:sp>
        <p:nvSpPr>
          <p:cNvPr id="2" name="Rechteck 1">
            <a:extLst>
              <a:ext uri="{FF2B5EF4-FFF2-40B4-BE49-F238E27FC236}">
                <a16:creationId xmlns:a16="http://schemas.microsoft.com/office/drawing/2014/main" id="{EF523BC2-BD5B-4C28-9450-B0A58A9A7DDA}"/>
              </a:ext>
            </a:extLst>
          </p:cNvPr>
          <p:cNvSpPr/>
          <p:nvPr/>
        </p:nvSpPr>
        <p:spPr>
          <a:xfrm>
            <a:off x="2805002" y="6002086"/>
            <a:ext cx="7061812" cy="338554"/>
          </a:xfrm>
          <a:prstGeom prst="rect">
            <a:avLst/>
          </a:prstGeom>
        </p:spPr>
        <p:txBody>
          <a:bodyPr wrap="square">
            <a:spAutoFit/>
          </a:bodyPr>
          <a:lstStyle/>
          <a:p>
            <a:r>
              <a:rPr lang="de-CH" sz="1600" dirty="0"/>
              <a:t>Dieses Einkommen verbleibt zu 50% in den WEG-Zentralen als Gewinn! </a:t>
            </a:r>
          </a:p>
        </p:txBody>
      </p:sp>
    </p:spTree>
    <p:extLst>
      <p:ext uri="{BB962C8B-B14F-4D97-AF65-F5344CB8AC3E}">
        <p14:creationId xmlns:p14="http://schemas.microsoft.com/office/powerpoint/2010/main" val="28969991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p:cTn id="7" dur="1000" fill="hold"/>
                                        <p:tgtEl>
                                          <p:spTgt spid="21508"/>
                                        </p:tgtEl>
                                        <p:attrNameLst>
                                          <p:attrName>ppt_w</p:attrName>
                                        </p:attrNameLst>
                                      </p:cBhvr>
                                      <p:tavLst>
                                        <p:tav tm="0">
                                          <p:val>
                                            <p:fltVal val="0"/>
                                          </p:val>
                                        </p:tav>
                                        <p:tav tm="100000">
                                          <p:val>
                                            <p:strVal val="#ppt_w"/>
                                          </p:val>
                                        </p:tav>
                                      </p:tavLst>
                                    </p:anim>
                                    <p:anim calcmode="lin" valueType="num">
                                      <p:cBhvr>
                                        <p:cTn id="8" dur="1000" fill="hold"/>
                                        <p:tgtEl>
                                          <p:spTgt spid="21508"/>
                                        </p:tgtEl>
                                        <p:attrNameLst>
                                          <p:attrName>ppt_h</p:attrName>
                                        </p:attrNameLst>
                                      </p:cBhvr>
                                      <p:tavLst>
                                        <p:tav tm="0">
                                          <p:val>
                                            <p:fltVal val="0"/>
                                          </p:val>
                                        </p:tav>
                                        <p:tav tm="100000">
                                          <p:val>
                                            <p:strVal val="#ppt_h"/>
                                          </p:val>
                                        </p:tav>
                                      </p:tavLst>
                                    </p:anim>
                                    <p:anim calcmode="lin" valueType="num">
                                      <p:cBhvr>
                                        <p:cTn id="9" dur="1000" fill="hold"/>
                                        <p:tgtEl>
                                          <p:spTgt spid="215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0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1" fill="hold" grpId="0" nodeType="afterEffect">
                                  <p:stCondLst>
                                    <p:cond delay="1000"/>
                                  </p:stCondLst>
                                  <p:iterate type="wd">
                                    <p:tmPct val="100000"/>
                                  </p:iterate>
                                  <p:childTnLst>
                                    <p:set>
                                      <p:cBhvr>
                                        <p:cTn id="13" dur="1" fill="hold">
                                          <p:stCondLst>
                                            <p:cond delay="0"/>
                                          </p:stCondLst>
                                        </p:cTn>
                                        <p:tgtEl>
                                          <p:spTgt spid="21516">
                                            <p:txEl>
                                              <p:pRg st="0" end="0"/>
                                            </p:txEl>
                                          </p:spTgt>
                                        </p:tgtEl>
                                        <p:attrNameLst>
                                          <p:attrName>style.visibility</p:attrName>
                                        </p:attrNameLst>
                                      </p:cBhvr>
                                      <p:to>
                                        <p:strVal val="visible"/>
                                      </p:to>
                                    </p:set>
                                    <p:anim calcmode="lin" valueType="num">
                                      <p:cBhvr additive="base">
                                        <p:cTn id="14" dur="300" fill="hold"/>
                                        <p:tgtEl>
                                          <p:spTgt spid="21516">
                                            <p:txEl>
                                              <p:pRg st="0" end="0"/>
                                            </p:txEl>
                                          </p:spTgt>
                                        </p:tgtEl>
                                        <p:attrNameLst>
                                          <p:attrName>ppt_x</p:attrName>
                                        </p:attrNameLst>
                                      </p:cBhvr>
                                      <p:tavLst>
                                        <p:tav tm="0">
                                          <p:val>
                                            <p:strVal val="#ppt_x"/>
                                          </p:val>
                                        </p:tav>
                                        <p:tav tm="100000">
                                          <p:val>
                                            <p:strVal val="#ppt_x"/>
                                          </p:val>
                                        </p:tav>
                                      </p:tavLst>
                                    </p:anim>
                                    <p:anim calcmode="lin" valueType="num">
                                      <p:cBhvr additive="base">
                                        <p:cTn id="15" dur="300" fill="hold"/>
                                        <p:tgtEl>
                                          <p:spTgt spid="2151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1518"/>
                                        </p:tgtEl>
                                        <p:attrNameLst>
                                          <p:attrName>style.visibility</p:attrName>
                                        </p:attrNameLst>
                                      </p:cBhvr>
                                      <p:to>
                                        <p:strVal val="visible"/>
                                      </p:to>
                                    </p:set>
                                    <p:anim calcmode="lin" valueType="num">
                                      <p:cBhvr additive="base">
                                        <p:cTn id="20" dur="500" fill="hold"/>
                                        <p:tgtEl>
                                          <p:spTgt spid="21518"/>
                                        </p:tgtEl>
                                        <p:attrNameLst>
                                          <p:attrName>ppt_x</p:attrName>
                                        </p:attrNameLst>
                                      </p:cBhvr>
                                      <p:tavLst>
                                        <p:tav tm="0">
                                          <p:val>
                                            <p:strVal val="0-#ppt_w/2"/>
                                          </p:val>
                                        </p:tav>
                                        <p:tav tm="100000">
                                          <p:val>
                                            <p:strVal val="#ppt_x"/>
                                          </p:val>
                                        </p:tav>
                                      </p:tavLst>
                                    </p:anim>
                                    <p:anim calcmode="lin" valueType="num">
                                      <p:cBhvr additive="base">
                                        <p:cTn id="21" dur="500" fill="hold"/>
                                        <p:tgtEl>
                                          <p:spTgt spid="21518"/>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21517">
                                            <p:txEl>
                                              <p:pRg st="0" end="0"/>
                                            </p:txEl>
                                          </p:spTgt>
                                        </p:tgtEl>
                                        <p:attrNameLst>
                                          <p:attrName>style.visibility</p:attrName>
                                        </p:attrNameLst>
                                      </p:cBhvr>
                                      <p:to>
                                        <p:strVal val="visible"/>
                                      </p:to>
                                    </p:set>
                                    <p:anim calcmode="lin" valueType="num">
                                      <p:cBhvr additive="base">
                                        <p:cTn id="26" dur="500" fill="hold"/>
                                        <p:tgtEl>
                                          <p:spTgt spid="21517">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15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21517">
                                            <p:txEl>
                                              <p:pRg st="1" end="1"/>
                                            </p:txEl>
                                          </p:spTgt>
                                        </p:tgtEl>
                                        <p:attrNameLst>
                                          <p:attrName>style.visibility</p:attrName>
                                        </p:attrNameLst>
                                      </p:cBhvr>
                                      <p:to>
                                        <p:strVal val="visible"/>
                                      </p:to>
                                    </p:set>
                                    <p:anim calcmode="lin" valueType="num">
                                      <p:cBhvr additive="base">
                                        <p:cTn id="32" dur="500" fill="hold"/>
                                        <p:tgtEl>
                                          <p:spTgt spid="21517">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151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21517">
                                            <p:txEl>
                                              <p:pRg st="2" end="2"/>
                                            </p:txEl>
                                          </p:spTgt>
                                        </p:tgtEl>
                                        <p:attrNameLst>
                                          <p:attrName>style.visibility</p:attrName>
                                        </p:attrNameLst>
                                      </p:cBhvr>
                                      <p:to>
                                        <p:strVal val="visible"/>
                                      </p:to>
                                    </p:set>
                                    <p:anim calcmode="lin" valueType="num">
                                      <p:cBhvr additive="base">
                                        <p:cTn id="38" dur="500" fill="hold"/>
                                        <p:tgtEl>
                                          <p:spTgt spid="21517">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151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21517">
                                            <p:txEl>
                                              <p:pRg st="3" end="3"/>
                                            </p:txEl>
                                          </p:spTgt>
                                        </p:tgtEl>
                                        <p:attrNameLst>
                                          <p:attrName>style.visibility</p:attrName>
                                        </p:attrNameLst>
                                      </p:cBhvr>
                                      <p:to>
                                        <p:strVal val="visible"/>
                                      </p:to>
                                    </p:set>
                                    <p:anim calcmode="lin" valueType="num">
                                      <p:cBhvr additive="base">
                                        <p:cTn id="44" dur="500" fill="hold"/>
                                        <p:tgtEl>
                                          <p:spTgt spid="21517">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151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1" fill="hold" grpId="0" nodeType="clickEffect">
                                  <p:stCondLst>
                                    <p:cond delay="0"/>
                                  </p:stCondLst>
                                  <p:childTnLst>
                                    <p:set>
                                      <p:cBhvr>
                                        <p:cTn id="49" dur="1" fill="hold">
                                          <p:stCondLst>
                                            <p:cond delay="0"/>
                                          </p:stCondLst>
                                        </p:cTn>
                                        <p:tgtEl>
                                          <p:spTgt spid="21517">
                                            <p:txEl>
                                              <p:pRg st="4" end="4"/>
                                            </p:txEl>
                                          </p:spTgt>
                                        </p:tgtEl>
                                        <p:attrNameLst>
                                          <p:attrName>style.visibility</p:attrName>
                                        </p:attrNameLst>
                                      </p:cBhvr>
                                      <p:to>
                                        <p:strVal val="visible"/>
                                      </p:to>
                                    </p:set>
                                    <p:anim calcmode="lin" valueType="num">
                                      <p:cBhvr additive="base">
                                        <p:cTn id="50" dur="500" fill="hold"/>
                                        <p:tgtEl>
                                          <p:spTgt spid="21517">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1517">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6" grpId="0" build="p" autoUpdateAnimBg="0" advAuto="1000"/>
      <p:bldP spid="21517" grpId="0" build="p" autoUpdateAnimBg="0"/>
      <p:bldP spid="21518"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a:xfrm>
            <a:off x="783263" y="6528098"/>
            <a:ext cx="3439584" cy="304800"/>
          </a:xfrm>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166914" name="Rectangle 2"/>
          <p:cNvSpPr>
            <a:spLocks noGrp="1" noChangeArrowheads="1"/>
          </p:cNvSpPr>
          <p:nvPr>
            <p:ph type="title"/>
          </p:nvPr>
        </p:nvSpPr>
        <p:spPr/>
        <p:txBody>
          <a:bodyPr/>
          <a:lstStyle/>
          <a:p>
            <a:pPr>
              <a:defRPr/>
            </a:pPr>
            <a:r>
              <a:rPr lang="de-DE" dirty="0"/>
              <a:t>Das Wassermanns-Zeitalter hat wann begonnen?</a:t>
            </a:r>
          </a:p>
        </p:txBody>
      </p:sp>
      <p:pic>
        <p:nvPicPr>
          <p:cNvPr id="166922"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730" y="415641"/>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C15ACC38-8C57-47AF-BEE6-4CF51D5D155E}"/>
              </a:ext>
            </a:extLst>
          </p:cNvPr>
          <p:cNvSpPr txBox="1"/>
          <p:nvPr/>
        </p:nvSpPr>
        <p:spPr>
          <a:xfrm>
            <a:off x="1311689" y="931477"/>
            <a:ext cx="1037516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200" b="0" i="0" u="none" strike="noStrike" kern="1200" cap="none" spc="0" normalizeH="0" baseline="0" noProof="0" dirty="0">
                <a:ln>
                  <a:noFill/>
                </a:ln>
                <a:solidFill>
                  <a:srgbClr val="000000"/>
                </a:solidFill>
                <a:effectLst/>
                <a:uLnTx/>
                <a:uFillTx/>
                <a:latin typeface="Arial"/>
                <a:ea typeface="+mn-ea"/>
                <a:cs typeface="+mn-cs"/>
              </a:rPr>
              <a:t>Das 1980 gekommene </a:t>
            </a:r>
            <a:r>
              <a:rPr kumimoji="0" lang="de-CH" sz="2200" b="1" i="0" u="none" strike="noStrike" kern="1200" cap="none" spc="0" normalizeH="0" baseline="0" noProof="0" dirty="0">
                <a:ln>
                  <a:noFill/>
                </a:ln>
                <a:solidFill>
                  <a:srgbClr val="000000"/>
                </a:solidFill>
                <a:effectLst/>
                <a:uLnTx/>
                <a:uFillTx/>
                <a:latin typeface="Arial"/>
                <a:ea typeface="+mn-ea"/>
                <a:cs typeface="+mn-cs"/>
              </a:rPr>
              <a:t>Wassermanns-Zeitalter</a:t>
            </a:r>
            <a:r>
              <a:rPr kumimoji="0" lang="de-CH" sz="2200" b="0" i="0" u="none" strike="noStrike" kern="1200" cap="none" spc="0" normalizeH="0" baseline="0" noProof="0" dirty="0">
                <a:ln>
                  <a:noFill/>
                </a:ln>
                <a:solidFill>
                  <a:srgbClr val="000000"/>
                </a:solidFill>
                <a:effectLst/>
                <a:uLnTx/>
                <a:uFillTx/>
                <a:latin typeface="Arial"/>
                <a:ea typeface="+mn-ea"/>
                <a:cs typeface="+mn-cs"/>
              </a:rPr>
              <a:t> wird grosse </a:t>
            </a:r>
            <a:r>
              <a:rPr lang="de-CH" sz="2200" dirty="0">
                <a:solidFill>
                  <a:srgbClr val="000000"/>
                </a:solidFill>
                <a:latin typeface="Arial"/>
              </a:rPr>
              <a:t>Kriege nicht mehr möglich machen. Siehe </a:t>
            </a:r>
            <a:r>
              <a:rPr lang="de-CH" sz="2200" b="1" dirty="0">
                <a:solidFill>
                  <a:schemeClr val="accent2"/>
                </a:solidFill>
                <a:latin typeface="Arial"/>
              </a:rPr>
              <a:t>Kriegsloch</a:t>
            </a:r>
            <a:r>
              <a:rPr lang="de-CH" sz="2200" dirty="0">
                <a:solidFill>
                  <a:srgbClr val="000000"/>
                </a:solidFill>
                <a:latin typeface="Arial"/>
              </a:rPr>
              <a:t> in Berg «</a:t>
            </a:r>
            <a:r>
              <a:rPr lang="de-CH" sz="2200" b="1" dirty="0">
                <a:solidFill>
                  <a:schemeClr val="accent2"/>
                </a:solidFill>
                <a:latin typeface="Arial"/>
              </a:rPr>
              <a:t>Jungfrau</a:t>
            </a:r>
            <a:r>
              <a:rPr lang="de-CH" sz="2200" dirty="0">
                <a:solidFill>
                  <a:srgbClr val="000000"/>
                </a:solidFill>
                <a:latin typeface="Arial"/>
              </a:rPr>
              <a:t>» im Berner Oberland.</a:t>
            </a:r>
            <a:endParaRPr kumimoji="0" lang="de-CH" sz="2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Grafik 2">
            <a:extLst>
              <a:ext uri="{FF2B5EF4-FFF2-40B4-BE49-F238E27FC236}">
                <a16:creationId xmlns:a16="http://schemas.microsoft.com/office/drawing/2014/main" id="{5D4DD7D8-21DF-4B78-8A52-15839578E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341" y="1814601"/>
            <a:ext cx="6475167" cy="4627758"/>
          </a:xfrm>
          <a:prstGeom prst="rect">
            <a:avLst/>
          </a:prstGeom>
        </p:spPr>
      </p:pic>
      <p:pic>
        <p:nvPicPr>
          <p:cNvPr id="4" name="Grafik 3">
            <a:extLst>
              <a:ext uri="{FF2B5EF4-FFF2-40B4-BE49-F238E27FC236}">
                <a16:creationId xmlns:a16="http://schemas.microsoft.com/office/drawing/2014/main" id="{EA744534-E71F-45A6-8730-81B1A47C95B7}"/>
              </a:ext>
            </a:extLst>
          </p:cNvPr>
          <p:cNvPicPr>
            <a:picLocks noChangeAspect="1"/>
          </p:cNvPicPr>
          <p:nvPr/>
        </p:nvPicPr>
        <p:blipFill>
          <a:blip r:embed="rId4"/>
          <a:stretch>
            <a:fillRect/>
          </a:stretch>
        </p:blipFill>
        <p:spPr>
          <a:xfrm>
            <a:off x="7884143" y="1779127"/>
            <a:ext cx="3802710" cy="3299746"/>
          </a:xfrm>
          <a:prstGeom prst="rect">
            <a:avLst/>
          </a:prstGeom>
        </p:spPr>
      </p:pic>
      <p:sp>
        <p:nvSpPr>
          <p:cNvPr id="8" name="Textfeld 7">
            <a:extLst>
              <a:ext uri="{FF2B5EF4-FFF2-40B4-BE49-F238E27FC236}">
                <a16:creationId xmlns:a16="http://schemas.microsoft.com/office/drawing/2014/main" id="{19389B50-B6F1-41CD-86E2-3402C01A672E}"/>
              </a:ext>
            </a:extLst>
          </p:cNvPr>
          <p:cNvSpPr txBox="1"/>
          <p:nvPr/>
        </p:nvSpPr>
        <p:spPr>
          <a:xfrm>
            <a:off x="7368363" y="5360903"/>
            <a:ext cx="4038296" cy="1107996"/>
          </a:xfrm>
          <a:prstGeom prst="rect">
            <a:avLst/>
          </a:prstGeom>
          <a:noFill/>
        </p:spPr>
        <p:txBody>
          <a:bodyPr wrap="square" rtlCol="0">
            <a:spAutoFit/>
          </a:bodyPr>
          <a:lstStyle/>
          <a:p>
            <a:r>
              <a:rPr lang="de-CH" sz="2200" b="1" dirty="0"/>
              <a:t>Das Kriegsloch ist nur offen, wenn es keine grossen Kriege mehr gibt! </a:t>
            </a:r>
          </a:p>
        </p:txBody>
      </p:sp>
      <p:cxnSp>
        <p:nvCxnSpPr>
          <p:cNvPr id="11" name="Gerade Verbindung mit Pfeil 10">
            <a:extLst>
              <a:ext uri="{FF2B5EF4-FFF2-40B4-BE49-F238E27FC236}">
                <a16:creationId xmlns:a16="http://schemas.microsoft.com/office/drawing/2014/main" id="{7796C3D1-CF23-4F29-93F8-7FE5234FF26F}"/>
              </a:ext>
            </a:extLst>
          </p:cNvPr>
          <p:cNvCxnSpPr/>
          <p:nvPr/>
        </p:nvCxnSpPr>
        <p:spPr bwMode="auto">
          <a:xfrm>
            <a:off x="4307858" y="4795284"/>
            <a:ext cx="3230626" cy="1131239"/>
          </a:xfrm>
          <a:prstGeom prst="straightConnector1">
            <a:avLst/>
          </a:prstGeom>
          <a:solidFill>
            <a:srgbClr val="DC2B19"/>
          </a:solidFill>
          <a:ln w="9525" cap="flat" cmpd="sng" algn="ctr">
            <a:noFill/>
            <a:prstDash val="solid"/>
            <a:round/>
            <a:headEnd type="none" w="med" len="med"/>
            <a:tailEnd type="triangle"/>
          </a:ln>
          <a:effectLst/>
        </p:spPr>
      </p:cxnSp>
      <p:cxnSp>
        <p:nvCxnSpPr>
          <p:cNvPr id="15" name="Gerade Verbindung mit Pfeil 14">
            <a:extLst>
              <a:ext uri="{FF2B5EF4-FFF2-40B4-BE49-F238E27FC236}">
                <a16:creationId xmlns:a16="http://schemas.microsoft.com/office/drawing/2014/main" id="{5D198EBF-3D3A-4F1F-A7D4-B7C245A740B2}"/>
              </a:ext>
            </a:extLst>
          </p:cNvPr>
          <p:cNvCxnSpPr>
            <a:cxnSpLocks/>
          </p:cNvCxnSpPr>
          <p:nvPr/>
        </p:nvCxnSpPr>
        <p:spPr bwMode="auto">
          <a:xfrm>
            <a:off x="4307858" y="4795284"/>
            <a:ext cx="3060505" cy="669851"/>
          </a:xfrm>
          <a:prstGeom prst="straightConnector1">
            <a:avLst/>
          </a:prstGeom>
          <a:solidFill>
            <a:srgbClr val="DC2B19"/>
          </a:solidFill>
          <a:ln w="9525" cap="flat" cmpd="sng" algn="ctr">
            <a:noFill/>
            <a:prstDash val="solid"/>
            <a:round/>
            <a:headEnd type="triangle"/>
            <a:tailEnd type="triangle"/>
          </a:ln>
          <a:effectLst/>
        </p:spPr>
      </p:cxnSp>
      <p:cxnSp>
        <p:nvCxnSpPr>
          <p:cNvPr id="20" name="Gerade Verbindung mit Pfeil 19">
            <a:extLst>
              <a:ext uri="{FF2B5EF4-FFF2-40B4-BE49-F238E27FC236}">
                <a16:creationId xmlns:a16="http://schemas.microsoft.com/office/drawing/2014/main" id="{5A7FBA6D-4FD2-40B0-B5EE-148303C1FBA5}"/>
              </a:ext>
            </a:extLst>
          </p:cNvPr>
          <p:cNvCxnSpPr>
            <a:cxnSpLocks/>
          </p:cNvCxnSpPr>
          <p:nvPr/>
        </p:nvCxnSpPr>
        <p:spPr bwMode="auto">
          <a:xfrm>
            <a:off x="4303609" y="4795284"/>
            <a:ext cx="3095604" cy="714224"/>
          </a:xfrm>
          <a:prstGeom prst="straightConnector1">
            <a:avLst/>
          </a:prstGeom>
          <a:solidFill>
            <a:srgbClr val="DC2B19"/>
          </a:solidFill>
          <a:ln w="9525" cap="flat" cmpd="sng" algn="ctr">
            <a:noFill/>
            <a:prstDash val="solid"/>
            <a:round/>
            <a:headEnd type="triangle"/>
            <a:tailEnd type="triangle"/>
          </a:ln>
          <a:effectLst/>
        </p:spPr>
      </p:cxnSp>
      <p:sp>
        <p:nvSpPr>
          <p:cNvPr id="23" name="Ellipse 22">
            <a:extLst>
              <a:ext uri="{FF2B5EF4-FFF2-40B4-BE49-F238E27FC236}">
                <a16:creationId xmlns:a16="http://schemas.microsoft.com/office/drawing/2014/main" id="{6D53CBB9-301B-4C21-AE33-02E1D73FA641}"/>
              </a:ext>
            </a:extLst>
          </p:cNvPr>
          <p:cNvSpPr/>
          <p:nvPr/>
        </p:nvSpPr>
        <p:spPr bwMode="auto">
          <a:xfrm>
            <a:off x="3872886" y="4465674"/>
            <a:ext cx="571520" cy="531628"/>
          </a:xfrm>
          <a:prstGeom prst="ellipse">
            <a:avLst/>
          </a:prstGeom>
          <a:no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28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990390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66922"/>
                                        </p:tgtEl>
                                        <p:attrNameLst>
                                          <p:attrName>style.visibility</p:attrName>
                                        </p:attrNameLst>
                                      </p:cBhvr>
                                      <p:to>
                                        <p:strVal val="visible"/>
                                      </p:to>
                                    </p:set>
                                    <p:anim calcmode="lin" valueType="num">
                                      <p:cBhvr>
                                        <p:cTn id="7" dur="1000" fill="hold"/>
                                        <p:tgtEl>
                                          <p:spTgt spid="166922"/>
                                        </p:tgtEl>
                                        <p:attrNameLst>
                                          <p:attrName>ppt_w</p:attrName>
                                        </p:attrNameLst>
                                      </p:cBhvr>
                                      <p:tavLst>
                                        <p:tav tm="0">
                                          <p:val>
                                            <p:fltVal val="0"/>
                                          </p:val>
                                        </p:tav>
                                        <p:tav tm="100000">
                                          <p:val>
                                            <p:strVal val="#ppt_w"/>
                                          </p:val>
                                        </p:tav>
                                      </p:tavLst>
                                    </p:anim>
                                    <p:anim calcmode="lin" valueType="num">
                                      <p:cBhvr>
                                        <p:cTn id="8" dur="1000" fill="hold"/>
                                        <p:tgtEl>
                                          <p:spTgt spid="166922"/>
                                        </p:tgtEl>
                                        <p:attrNameLst>
                                          <p:attrName>ppt_h</p:attrName>
                                        </p:attrNameLst>
                                      </p:cBhvr>
                                      <p:tavLst>
                                        <p:tav tm="0">
                                          <p:val>
                                            <p:fltVal val="0"/>
                                          </p:val>
                                        </p:tav>
                                        <p:tav tm="100000">
                                          <p:val>
                                            <p:strVal val="#ppt_h"/>
                                          </p:val>
                                        </p:tav>
                                      </p:tavLst>
                                    </p:anim>
                                    <p:anim calcmode="lin" valueType="num">
                                      <p:cBhvr>
                                        <p:cTn id="9" dur="1000" fill="hold"/>
                                        <p:tgtEl>
                                          <p:spTgt spid="1669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692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66914"/>
                                        </p:tgtEl>
                                        <p:attrNameLst>
                                          <p:attrName>style.visibility</p:attrName>
                                        </p:attrNameLst>
                                      </p:cBhvr>
                                      <p:to>
                                        <p:strVal val="visible"/>
                                      </p:to>
                                    </p:set>
                                    <p:anim calcmode="lin" valueType="num">
                                      <p:cBhvr>
                                        <p:cTn id="14" dur="500" fill="hold"/>
                                        <p:tgtEl>
                                          <p:spTgt spid="166914"/>
                                        </p:tgtEl>
                                        <p:attrNameLst>
                                          <p:attrName>ppt_x</p:attrName>
                                        </p:attrNameLst>
                                      </p:cBhvr>
                                      <p:tavLst>
                                        <p:tav tm="0">
                                          <p:val>
                                            <p:strVal val="#ppt_x-#ppt_w/2"/>
                                          </p:val>
                                        </p:tav>
                                        <p:tav tm="100000">
                                          <p:val>
                                            <p:strVal val="#ppt_x"/>
                                          </p:val>
                                        </p:tav>
                                      </p:tavLst>
                                    </p:anim>
                                    <p:anim calcmode="lin" valueType="num">
                                      <p:cBhvr>
                                        <p:cTn id="15" dur="500" fill="hold"/>
                                        <p:tgtEl>
                                          <p:spTgt spid="166914"/>
                                        </p:tgtEl>
                                        <p:attrNameLst>
                                          <p:attrName>ppt_y</p:attrName>
                                        </p:attrNameLst>
                                      </p:cBhvr>
                                      <p:tavLst>
                                        <p:tav tm="0">
                                          <p:val>
                                            <p:strVal val="#ppt_y"/>
                                          </p:val>
                                        </p:tav>
                                        <p:tav tm="100000">
                                          <p:val>
                                            <p:strVal val="#ppt_y"/>
                                          </p:val>
                                        </p:tav>
                                      </p:tavLst>
                                    </p:anim>
                                    <p:anim calcmode="lin" valueType="num">
                                      <p:cBhvr>
                                        <p:cTn id="16" dur="500" fill="hold"/>
                                        <p:tgtEl>
                                          <p:spTgt spid="166914"/>
                                        </p:tgtEl>
                                        <p:attrNameLst>
                                          <p:attrName>ppt_w</p:attrName>
                                        </p:attrNameLst>
                                      </p:cBhvr>
                                      <p:tavLst>
                                        <p:tav tm="0">
                                          <p:val>
                                            <p:fltVal val="0"/>
                                          </p:val>
                                        </p:tav>
                                        <p:tav tm="100000">
                                          <p:val>
                                            <p:strVal val="#ppt_w"/>
                                          </p:val>
                                        </p:tav>
                                      </p:tavLst>
                                    </p:anim>
                                    <p:anim calcmode="lin" valueType="num">
                                      <p:cBhvr>
                                        <p:cTn id="17" dur="500" fill="hold"/>
                                        <p:tgtEl>
                                          <p:spTgt spid="166914"/>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autoUpdateAnimBg="0"/>
      <p:bldP spid="5"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166914" name="Rectangle 2"/>
          <p:cNvSpPr>
            <a:spLocks noGrp="1" noChangeArrowheads="1"/>
          </p:cNvSpPr>
          <p:nvPr>
            <p:ph type="title"/>
          </p:nvPr>
        </p:nvSpPr>
        <p:spPr/>
        <p:txBody>
          <a:bodyPr/>
          <a:lstStyle/>
          <a:p>
            <a:pPr>
              <a:defRPr/>
            </a:pPr>
            <a:r>
              <a:rPr lang="de-DE" dirty="0"/>
              <a:t>Aufbau von 700 HMB-Partei-Zentralen in allen CH-Kantonen</a:t>
            </a:r>
          </a:p>
        </p:txBody>
      </p:sp>
      <p:pic>
        <p:nvPicPr>
          <p:cNvPr id="166922"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730" y="415641"/>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17C38705-BE0E-43A9-8D83-153A1D4AA65D}"/>
              </a:ext>
            </a:extLst>
          </p:cNvPr>
          <p:cNvSpPr txBox="1"/>
          <p:nvPr/>
        </p:nvSpPr>
        <p:spPr>
          <a:xfrm>
            <a:off x="851793" y="4894158"/>
            <a:ext cx="109728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0" u="none" strike="noStrike" kern="1200" cap="none" spc="0" normalizeH="0" baseline="0" noProof="0" dirty="0">
                <a:ln>
                  <a:noFill/>
                </a:ln>
                <a:solidFill>
                  <a:srgbClr val="000000"/>
                </a:solidFill>
                <a:effectLst/>
                <a:uLnTx/>
                <a:uFillTx/>
                <a:latin typeface="Arial"/>
                <a:ea typeface="+mn-ea"/>
                <a:cs typeface="+mn-cs"/>
              </a:rPr>
              <a:t>Wir </a:t>
            </a:r>
            <a:r>
              <a:rPr kumimoji="0" lang="de-CH" sz="2000" b="1" i="0" u="none" strike="noStrike" kern="1200" cap="none" spc="0" normalizeH="0" baseline="0" noProof="0" dirty="0">
                <a:ln>
                  <a:noFill/>
                </a:ln>
                <a:solidFill>
                  <a:srgbClr val="000000"/>
                </a:solidFill>
                <a:effectLst/>
                <a:uLnTx/>
                <a:uFillTx/>
                <a:latin typeface="Arial"/>
                <a:ea typeface="+mn-ea"/>
                <a:cs typeface="+mn-cs"/>
              </a:rPr>
              <a:t>suchen Mitarbeiter</a:t>
            </a:r>
            <a:r>
              <a:rPr kumimoji="0" lang="de-CH" sz="2000" b="0" i="0" u="none" strike="noStrike" kern="1200" cap="none" spc="0" normalizeH="0" baseline="0" noProof="0" dirty="0">
                <a:ln>
                  <a:noFill/>
                </a:ln>
                <a:solidFill>
                  <a:srgbClr val="000000"/>
                </a:solidFill>
                <a:effectLst/>
                <a:uLnTx/>
                <a:uFillTx/>
                <a:latin typeface="Arial"/>
                <a:ea typeface="+mn-ea"/>
                <a:cs typeface="+mn-cs"/>
              </a:rPr>
              <a:t> in allen Kantonen und stellen Ihnen </a:t>
            </a:r>
            <a:r>
              <a:rPr kumimoji="0" lang="de-CH" sz="2000" b="1" i="0" u="none" strike="noStrike" kern="1200" cap="none" spc="0" normalizeH="0" baseline="0" noProof="0" dirty="0">
                <a:ln>
                  <a:noFill/>
                </a:ln>
                <a:solidFill>
                  <a:srgbClr val="000000"/>
                </a:solidFill>
                <a:effectLst/>
                <a:uLnTx/>
                <a:uFillTx/>
                <a:latin typeface="Arial"/>
                <a:ea typeface="+mn-ea"/>
                <a:cs typeface="+mn-cs"/>
              </a:rPr>
              <a:t>Wohn- und Arbeits-Umfeld </a:t>
            </a:r>
            <a:r>
              <a:rPr kumimoji="0" lang="de-CH" sz="2000" b="0" i="0" u="none" strike="noStrike" kern="1200" cap="none" spc="0" normalizeH="0" baseline="0" noProof="0" dirty="0">
                <a:ln>
                  <a:noFill/>
                </a:ln>
                <a:solidFill>
                  <a:srgbClr val="000000"/>
                </a:solidFill>
                <a:effectLst/>
                <a:uLnTx/>
                <a:uFillTx/>
                <a:latin typeface="Arial"/>
                <a:ea typeface="+mn-ea"/>
                <a:cs typeface="+mn-cs"/>
              </a:rPr>
              <a:t>zur Verfügung, wenn Sie sich zu einer Tätigkeit in der </a:t>
            </a:r>
            <a:r>
              <a:rPr kumimoji="0" lang="de-CH" sz="2000" b="1" i="0" u="none" strike="noStrike" kern="1200" cap="none" spc="0" normalizeH="0" baseline="0" noProof="0" dirty="0">
                <a:ln>
                  <a:noFill/>
                </a:ln>
                <a:solidFill>
                  <a:srgbClr val="CC0099"/>
                </a:solidFill>
                <a:effectLst/>
                <a:uLnTx/>
                <a:uFillTx/>
                <a:latin typeface="Arial"/>
                <a:ea typeface="+mn-ea"/>
                <a:cs typeface="+mn-cs"/>
              </a:rPr>
              <a:t>politischen Arbeit zum System-Wechsel </a:t>
            </a:r>
            <a:r>
              <a:rPr kumimoji="0" lang="de-CH" sz="2000" b="0" i="0" u="none" strike="noStrike" kern="1200" cap="none" spc="0" normalizeH="0" baseline="0" noProof="0" dirty="0">
                <a:ln>
                  <a:noFill/>
                </a:ln>
                <a:solidFill>
                  <a:srgbClr val="000000"/>
                </a:solidFill>
                <a:effectLst/>
                <a:uLnTx/>
                <a:uFillTx/>
                <a:latin typeface="Arial"/>
                <a:ea typeface="+mn-ea"/>
                <a:cs typeface="+mn-cs"/>
              </a:rPr>
              <a:t>berufen fühlen.  Darin sind alle Berufe vertreten vom Hotel-, Büro-, Seminar-Betrieb, inkl. Anbieten von Gesundheits-Produkten wie </a:t>
            </a:r>
            <a:r>
              <a:rPr kumimoji="0" lang="de-CH" sz="2000" b="1" i="0" u="none" strike="noStrike" kern="1200" cap="none" spc="0" normalizeH="0" baseline="0" noProof="0" dirty="0">
                <a:ln>
                  <a:noFill/>
                </a:ln>
                <a:solidFill>
                  <a:srgbClr val="000000"/>
                </a:solidFill>
                <a:effectLst/>
                <a:uLnTx/>
                <a:uFillTx/>
                <a:latin typeface="Arial"/>
                <a:ea typeface="+mn-ea"/>
                <a:cs typeface="+mn-cs"/>
              </a:rPr>
              <a:t>Quell-Kristall-Wasser und Hanf-Öl-Produkte</a:t>
            </a:r>
            <a:r>
              <a:rPr kumimoji="0" lang="de-CH" sz="2000" b="0" i="0" u="none" strike="noStrike" kern="1200" cap="none" spc="0" normalizeH="0" baseline="0" noProof="0" dirty="0">
                <a:ln>
                  <a:noFill/>
                </a:ln>
                <a:solidFill>
                  <a:srgbClr val="000000"/>
                </a:solidFill>
                <a:effectLst/>
                <a:uLnTx/>
                <a:uFillTx/>
                <a:latin typeface="Arial"/>
                <a:ea typeface="+mn-ea"/>
                <a:cs typeface="+mn-cs"/>
              </a:rPr>
              <a:t>! </a:t>
            </a:r>
          </a:p>
        </p:txBody>
      </p:sp>
      <p:sp>
        <p:nvSpPr>
          <p:cNvPr id="4" name="Rechteck 3">
            <a:extLst>
              <a:ext uri="{FF2B5EF4-FFF2-40B4-BE49-F238E27FC236}">
                <a16:creationId xmlns:a16="http://schemas.microsoft.com/office/drawing/2014/main" id="{302F74A0-8B0E-4FCB-82D1-A37051FC9F28}"/>
              </a:ext>
            </a:extLst>
          </p:cNvPr>
          <p:cNvSpPr/>
          <p:nvPr/>
        </p:nvSpPr>
        <p:spPr>
          <a:xfrm>
            <a:off x="7885847" y="956530"/>
            <a:ext cx="400274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1" u="none" strike="noStrike" kern="0" cap="none" spc="0" normalizeH="0" baseline="0" noProof="0">
                <a:ln>
                  <a:noFill/>
                </a:ln>
                <a:solidFill>
                  <a:srgbClr val="000000"/>
                </a:solidFill>
                <a:effectLst>
                  <a:outerShdw blurRad="38100" dist="38100" dir="2700000" algn="tl">
                    <a:srgbClr val="C0C0C0"/>
                  </a:outerShdw>
                </a:effectLst>
                <a:uLnTx/>
                <a:uFillTx/>
                <a:latin typeface="Arial"/>
                <a:ea typeface="+mn-ea"/>
                <a:cs typeface="+mn-cs"/>
              </a:rPr>
              <a:t>  </a:t>
            </a:r>
            <a:endParaRPr kumimoji="0" lang="de-CH" sz="36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Rechteck 1">
            <a:extLst>
              <a:ext uri="{FF2B5EF4-FFF2-40B4-BE49-F238E27FC236}">
                <a16:creationId xmlns:a16="http://schemas.microsoft.com/office/drawing/2014/main" id="{B627F384-C92F-4086-B78C-B32EF9A0584E}"/>
              </a:ext>
            </a:extLst>
          </p:cNvPr>
          <p:cNvSpPr/>
          <p:nvPr/>
        </p:nvSpPr>
        <p:spPr>
          <a:xfrm>
            <a:off x="7903812" y="4391626"/>
            <a:ext cx="3427541" cy="461665"/>
          </a:xfrm>
          <a:prstGeom prst="rect">
            <a:avLst/>
          </a:prstGeom>
        </p:spPr>
        <p:txBody>
          <a:bodyPr wrap="none">
            <a:spAutoFit/>
          </a:bodyPr>
          <a:lstStyle/>
          <a:p>
            <a:pPr lvl="0">
              <a:defRPr/>
            </a:pPr>
            <a:r>
              <a:rPr lang="de-DE" sz="2400" b="1" i="1" kern="0" dirty="0">
                <a:solidFill>
                  <a:srgbClr val="3333CC"/>
                </a:solidFill>
                <a:effectLst>
                  <a:outerShdw blurRad="38100" dist="38100" dir="2700000" algn="tl">
                    <a:srgbClr val="C0C0C0"/>
                  </a:outerShdw>
                </a:effectLst>
              </a:rPr>
              <a:t>www.solideo-geno.ch </a:t>
            </a:r>
          </a:p>
        </p:txBody>
      </p:sp>
      <p:sp>
        <p:nvSpPr>
          <p:cNvPr id="8" name="Rechteck 7">
            <a:extLst>
              <a:ext uri="{FF2B5EF4-FFF2-40B4-BE49-F238E27FC236}">
                <a16:creationId xmlns:a16="http://schemas.microsoft.com/office/drawing/2014/main" id="{1E5DF169-0C43-48F7-B47B-CF278E2D782D}"/>
              </a:ext>
            </a:extLst>
          </p:cNvPr>
          <p:cNvSpPr/>
          <p:nvPr/>
        </p:nvSpPr>
        <p:spPr>
          <a:xfrm>
            <a:off x="1785903" y="992829"/>
            <a:ext cx="3429144" cy="369332"/>
          </a:xfrm>
          <a:prstGeom prst="rect">
            <a:avLst/>
          </a:prstGeom>
        </p:spPr>
        <p:txBody>
          <a:bodyPr wrap="none">
            <a:spAutoFit/>
          </a:bodyPr>
          <a:lstStyle/>
          <a:p>
            <a:r>
              <a:rPr lang="de-CH" b="1" dirty="0">
                <a:solidFill>
                  <a:srgbClr val="000000"/>
                </a:solidFill>
              </a:rPr>
              <a:t>Schweiz: leerstehende Hotels</a:t>
            </a:r>
            <a:endParaRPr lang="de-CH" dirty="0"/>
          </a:p>
        </p:txBody>
      </p:sp>
      <p:sp>
        <p:nvSpPr>
          <p:cNvPr id="9" name="Rechteck 8">
            <a:extLst>
              <a:ext uri="{FF2B5EF4-FFF2-40B4-BE49-F238E27FC236}">
                <a16:creationId xmlns:a16="http://schemas.microsoft.com/office/drawing/2014/main" id="{1C88A066-9C82-4E35-9DF9-9E7F527CAFB5}"/>
              </a:ext>
            </a:extLst>
          </p:cNvPr>
          <p:cNvSpPr/>
          <p:nvPr/>
        </p:nvSpPr>
        <p:spPr>
          <a:xfrm>
            <a:off x="6974951" y="910363"/>
            <a:ext cx="4181594" cy="369332"/>
          </a:xfrm>
          <a:prstGeom prst="rect">
            <a:avLst/>
          </a:prstGeom>
        </p:spPr>
        <p:txBody>
          <a:bodyPr wrap="none">
            <a:spAutoFit/>
          </a:bodyPr>
          <a:lstStyle/>
          <a:p>
            <a:r>
              <a:rPr lang="de-CH" b="1" dirty="0">
                <a:solidFill>
                  <a:srgbClr val="000000"/>
                </a:solidFill>
              </a:rPr>
              <a:t>Weitere Gebäude als WEG-Zentralen</a:t>
            </a:r>
            <a:endParaRPr lang="de-CH" dirty="0"/>
          </a:p>
        </p:txBody>
      </p:sp>
      <p:pic>
        <p:nvPicPr>
          <p:cNvPr id="10" name="Grafik 9">
            <a:extLst>
              <a:ext uri="{FF2B5EF4-FFF2-40B4-BE49-F238E27FC236}">
                <a16:creationId xmlns:a16="http://schemas.microsoft.com/office/drawing/2014/main" id="{CAAA3A31-F53D-43EB-9A8C-0CF497C75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29" y="1399099"/>
            <a:ext cx="5450171" cy="3453008"/>
          </a:xfrm>
          <a:prstGeom prst="rect">
            <a:avLst/>
          </a:prstGeom>
        </p:spPr>
      </p:pic>
      <p:pic>
        <p:nvPicPr>
          <p:cNvPr id="12" name="Grafik 11">
            <a:extLst>
              <a:ext uri="{FF2B5EF4-FFF2-40B4-BE49-F238E27FC236}">
                <a16:creationId xmlns:a16="http://schemas.microsoft.com/office/drawing/2014/main" id="{A218CD80-C0DF-4008-AD61-988DEF197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550" y="1313088"/>
            <a:ext cx="5025909" cy="3072480"/>
          </a:xfrm>
          <a:prstGeom prst="rect">
            <a:avLst/>
          </a:prstGeom>
        </p:spPr>
      </p:pic>
    </p:spTree>
    <p:extLst>
      <p:ext uri="{BB962C8B-B14F-4D97-AF65-F5344CB8AC3E}">
        <p14:creationId xmlns:p14="http://schemas.microsoft.com/office/powerpoint/2010/main" val="31363609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66922"/>
                                        </p:tgtEl>
                                        <p:attrNameLst>
                                          <p:attrName>style.visibility</p:attrName>
                                        </p:attrNameLst>
                                      </p:cBhvr>
                                      <p:to>
                                        <p:strVal val="visible"/>
                                      </p:to>
                                    </p:set>
                                    <p:anim calcmode="lin" valueType="num">
                                      <p:cBhvr>
                                        <p:cTn id="7" dur="1000" fill="hold"/>
                                        <p:tgtEl>
                                          <p:spTgt spid="166922"/>
                                        </p:tgtEl>
                                        <p:attrNameLst>
                                          <p:attrName>ppt_w</p:attrName>
                                        </p:attrNameLst>
                                      </p:cBhvr>
                                      <p:tavLst>
                                        <p:tav tm="0">
                                          <p:val>
                                            <p:fltVal val="0"/>
                                          </p:val>
                                        </p:tav>
                                        <p:tav tm="100000">
                                          <p:val>
                                            <p:strVal val="#ppt_w"/>
                                          </p:val>
                                        </p:tav>
                                      </p:tavLst>
                                    </p:anim>
                                    <p:anim calcmode="lin" valueType="num">
                                      <p:cBhvr>
                                        <p:cTn id="8" dur="1000" fill="hold"/>
                                        <p:tgtEl>
                                          <p:spTgt spid="166922"/>
                                        </p:tgtEl>
                                        <p:attrNameLst>
                                          <p:attrName>ppt_h</p:attrName>
                                        </p:attrNameLst>
                                      </p:cBhvr>
                                      <p:tavLst>
                                        <p:tav tm="0">
                                          <p:val>
                                            <p:fltVal val="0"/>
                                          </p:val>
                                        </p:tav>
                                        <p:tav tm="100000">
                                          <p:val>
                                            <p:strVal val="#ppt_h"/>
                                          </p:val>
                                        </p:tav>
                                      </p:tavLst>
                                    </p:anim>
                                    <p:anim calcmode="lin" valueType="num">
                                      <p:cBhvr>
                                        <p:cTn id="9" dur="1000" fill="hold"/>
                                        <p:tgtEl>
                                          <p:spTgt spid="1669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692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66914"/>
                                        </p:tgtEl>
                                        <p:attrNameLst>
                                          <p:attrName>style.visibility</p:attrName>
                                        </p:attrNameLst>
                                      </p:cBhvr>
                                      <p:to>
                                        <p:strVal val="visible"/>
                                      </p:to>
                                    </p:set>
                                    <p:anim calcmode="lin" valueType="num">
                                      <p:cBhvr>
                                        <p:cTn id="14" dur="500" fill="hold"/>
                                        <p:tgtEl>
                                          <p:spTgt spid="166914"/>
                                        </p:tgtEl>
                                        <p:attrNameLst>
                                          <p:attrName>ppt_x</p:attrName>
                                        </p:attrNameLst>
                                      </p:cBhvr>
                                      <p:tavLst>
                                        <p:tav tm="0">
                                          <p:val>
                                            <p:strVal val="#ppt_x-#ppt_w/2"/>
                                          </p:val>
                                        </p:tav>
                                        <p:tav tm="100000">
                                          <p:val>
                                            <p:strVal val="#ppt_x"/>
                                          </p:val>
                                        </p:tav>
                                      </p:tavLst>
                                    </p:anim>
                                    <p:anim calcmode="lin" valueType="num">
                                      <p:cBhvr>
                                        <p:cTn id="15" dur="500" fill="hold"/>
                                        <p:tgtEl>
                                          <p:spTgt spid="166914"/>
                                        </p:tgtEl>
                                        <p:attrNameLst>
                                          <p:attrName>ppt_y</p:attrName>
                                        </p:attrNameLst>
                                      </p:cBhvr>
                                      <p:tavLst>
                                        <p:tav tm="0">
                                          <p:val>
                                            <p:strVal val="#ppt_y"/>
                                          </p:val>
                                        </p:tav>
                                        <p:tav tm="100000">
                                          <p:val>
                                            <p:strVal val="#ppt_y"/>
                                          </p:val>
                                        </p:tav>
                                      </p:tavLst>
                                    </p:anim>
                                    <p:anim calcmode="lin" valueType="num">
                                      <p:cBhvr>
                                        <p:cTn id="16" dur="500" fill="hold"/>
                                        <p:tgtEl>
                                          <p:spTgt spid="166914"/>
                                        </p:tgtEl>
                                        <p:attrNameLst>
                                          <p:attrName>ppt_w</p:attrName>
                                        </p:attrNameLst>
                                      </p:cBhvr>
                                      <p:tavLst>
                                        <p:tav tm="0">
                                          <p:val>
                                            <p:fltVal val="0"/>
                                          </p:val>
                                        </p:tav>
                                        <p:tav tm="100000">
                                          <p:val>
                                            <p:strVal val="#ppt_w"/>
                                          </p:val>
                                        </p:tav>
                                      </p:tavLst>
                                    </p:anim>
                                    <p:anim calcmode="lin" valueType="num">
                                      <p:cBhvr>
                                        <p:cTn id="17" dur="500" fill="hold"/>
                                        <p:tgtEl>
                                          <p:spTgt spid="1669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9C7A76FE-0F51-4A60-A66E-E8CFA349090F}"/>
              </a:ext>
            </a:extLst>
          </p:cNvPr>
          <p:cNvSpPr txBox="1"/>
          <p:nvPr/>
        </p:nvSpPr>
        <p:spPr>
          <a:xfrm>
            <a:off x="470516" y="3131086"/>
            <a:ext cx="1252664" cy="1754326"/>
          </a:xfrm>
          <a:prstGeom prst="rect">
            <a:avLst/>
          </a:prstGeom>
          <a:solidFill>
            <a:schemeClr val="accent2"/>
          </a:solidFill>
        </p:spPr>
        <p:txBody>
          <a:bodyPr wrap="square" rtlCol="0">
            <a:spAutoFit/>
          </a:bodyPr>
          <a:lstStyle/>
          <a:p>
            <a:r>
              <a:rPr lang="de-CH" b="1" dirty="0"/>
              <a:t>Am 21.11.1998</a:t>
            </a:r>
          </a:p>
          <a:p>
            <a:r>
              <a:rPr lang="de-CH" b="1" dirty="0"/>
              <a:t>Luzifer siegte nicht! Weil?</a:t>
            </a:r>
          </a:p>
        </p:txBody>
      </p:sp>
      <p:pic>
        <p:nvPicPr>
          <p:cNvPr id="4" name="Grafik 3">
            <a:extLst>
              <a:ext uri="{FF2B5EF4-FFF2-40B4-BE49-F238E27FC236}">
                <a16:creationId xmlns:a16="http://schemas.microsoft.com/office/drawing/2014/main" id="{9B2B9348-4E2B-4A4D-BC36-1F95FE744239}"/>
              </a:ext>
            </a:extLst>
          </p:cNvPr>
          <p:cNvPicPr>
            <a:picLocks noChangeAspect="1"/>
          </p:cNvPicPr>
          <p:nvPr/>
        </p:nvPicPr>
        <p:blipFill>
          <a:blip r:embed="rId2"/>
          <a:stretch>
            <a:fillRect/>
          </a:stretch>
        </p:blipFill>
        <p:spPr>
          <a:xfrm>
            <a:off x="1723181" y="921545"/>
            <a:ext cx="8745640" cy="5301606"/>
          </a:xfrm>
          <a:prstGeom prst="rect">
            <a:avLst/>
          </a:prstGeom>
        </p:spPr>
      </p:pic>
      <p:sp>
        <p:nvSpPr>
          <p:cNvPr id="12" name="Rechteck 11">
            <a:extLst>
              <a:ext uri="{FF2B5EF4-FFF2-40B4-BE49-F238E27FC236}">
                <a16:creationId xmlns:a16="http://schemas.microsoft.com/office/drawing/2014/main" id="{0B61ADA5-D0C5-497F-A4DA-8694420DC35F}"/>
              </a:ext>
            </a:extLst>
          </p:cNvPr>
          <p:cNvSpPr/>
          <p:nvPr/>
        </p:nvSpPr>
        <p:spPr>
          <a:xfrm>
            <a:off x="1723180" y="35507"/>
            <a:ext cx="9791158" cy="1015663"/>
          </a:xfrm>
          <a:prstGeom prst="rect">
            <a:avLst/>
          </a:prstGeom>
        </p:spPr>
        <p:txBody>
          <a:bodyPr wrap="square">
            <a:spAutoFit/>
          </a:bodyPr>
          <a:lstStyle/>
          <a:p>
            <a:r>
              <a:rPr lang="de-CH" sz="6000" b="1" dirty="0">
                <a:solidFill>
                  <a:srgbClr val="CC0099"/>
                </a:solidFill>
                <a:latin typeface="+mj-lt"/>
                <a:ea typeface="+mj-ea"/>
                <a:cs typeface="+mj-cs"/>
              </a:rPr>
              <a:t>Der Schöpfungs-Zyklus</a:t>
            </a:r>
          </a:p>
        </p:txBody>
      </p:sp>
      <p:sp>
        <p:nvSpPr>
          <p:cNvPr id="2" name="Textfeld 1">
            <a:extLst>
              <a:ext uri="{FF2B5EF4-FFF2-40B4-BE49-F238E27FC236}">
                <a16:creationId xmlns:a16="http://schemas.microsoft.com/office/drawing/2014/main" id="{BB783C76-34F1-4027-8E67-5AFBDCF75744}"/>
              </a:ext>
            </a:extLst>
          </p:cNvPr>
          <p:cNvSpPr txBox="1"/>
          <p:nvPr/>
        </p:nvSpPr>
        <p:spPr>
          <a:xfrm>
            <a:off x="10572193" y="3291847"/>
            <a:ext cx="1245326" cy="1200329"/>
          </a:xfrm>
          <a:prstGeom prst="rect">
            <a:avLst/>
          </a:prstGeom>
          <a:noFill/>
        </p:spPr>
        <p:txBody>
          <a:bodyPr wrap="square" rtlCol="0">
            <a:spAutoFit/>
          </a:bodyPr>
          <a:lstStyle/>
          <a:p>
            <a:r>
              <a:rPr lang="de-CH" b="1" dirty="0"/>
              <a:t>Wir sind stets in der</a:t>
            </a:r>
          </a:p>
          <a:p>
            <a:r>
              <a:rPr lang="de-CH" b="1" dirty="0"/>
              <a:t>Einheit mit Gott</a:t>
            </a:r>
          </a:p>
        </p:txBody>
      </p:sp>
      <p:sp>
        <p:nvSpPr>
          <p:cNvPr id="3" name="Textfeld 2">
            <a:extLst>
              <a:ext uri="{FF2B5EF4-FFF2-40B4-BE49-F238E27FC236}">
                <a16:creationId xmlns:a16="http://schemas.microsoft.com/office/drawing/2014/main" id="{01989071-1F28-4580-9A5F-694FFD53C4B3}"/>
              </a:ext>
            </a:extLst>
          </p:cNvPr>
          <p:cNvSpPr txBox="1"/>
          <p:nvPr/>
        </p:nvSpPr>
        <p:spPr>
          <a:xfrm>
            <a:off x="6888474" y="6223151"/>
            <a:ext cx="4929045" cy="369332"/>
          </a:xfrm>
          <a:prstGeom prst="rect">
            <a:avLst/>
          </a:prstGeom>
          <a:noFill/>
        </p:spPr>
        <p:txBody>
          <a:bodyPr wrap="square" rtlCol="0">
            <a:spAutoFit/>
          </a:bodyPr>
          <a:lstStyle/>
          <a:p>
            <a:r>
              <a:rPr lang="de-CH" b="1" dirty="0"/>
              <a:t>Einheit mit Gott bedeutet: Gnade, Karma, Liebe</a:t>
            </a:r>
          </a:p>
        </p:txBody>
      </p:sp>
    </p:spTree>
    <p:extLst>
      <p:ext uri="{BB962C8B-B14F-4D97-AF65-F5344CB8AC3E}">
        <p14:creationId xmlns:p14="http://schemas.microsoft.com/office/powerpoint/2010/main" val="273385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166914" name="Rectangle 2"/>
          <p:cNvSpPr>
            <a:spLocks noGrp="1" noChangeArrowheads="1"/>
          </p:cNvSpPr>
          <p:nvPr>
            <p:ph type="title"/>
          </p:nvPr>
        </p:nvSpPr>
        <p:spPr/>
        <p:txBody>
          <a:bodyPr/>
          <a:lstStyle/>
          <a:p>
            <a:pPr>
              <a:defRPr/>
            </a:pPr>
            <a:r>
              <a:rPr lang="de-DE" dirty="0"/>
              <a:t>100‘000 Genossenschafter   mal   Fr. 300.-  =  30 Mio.</a:t>
            </a:r>
          </a:p>
        </p:txBody>
      </p:sp>
      <p:pic>
        <p:nvPicPr>
          <p:cNvPr id="166922"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730" y="415641"/>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a:extLst>
              <a:ext uri="{FF2B5EF4-FFF2-40B4-BE49-F238E27FC236}">
                <a16:creationId xmlns:a16="http://schemas.microsoft.com/office/drawing/2014/main" id="{302F74A0-8B0E-4FCB-82D1-A37051FC9F28}"/>
              </a:ext>
            </a:extLst>
          </p:cNvPr>
          <p:cNvSpPr/>
          <p:nvPr/>
        </p:nvSpPr>
        <p:spPr>
          <a:xfrm>
            <a:off x="7885847" y="956530"/>
            <a:ext cx="400274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1" u="none" strike="noStrike" kern="0" cap="none" spc="0" normalizeH="0" baseline="0" noProof="0">
                <a:ln>
                  <a:noFill/>
                </a:ln>
                <a:solidFill>
                  <a:srgbClr val="000000"/>
                </a:solidFill>
                <a:effectLst>
                  <a:outerShdw blurRad="38100" dist="38100" dir="2700000" algn="tl">
                    <a:srgbClr val="C0C0C0"/>
                  </a:outerShdw>
                </a:effectLst>
                <a:uLnTx/>
                <a:uFillTx/>
                <a:latin typeface="Arial"/>
                <a:ea typeface="+mn-ea"/>
                <a:cs typeface="+mn-cs"/>
              </a:rPr>
              <a:t>  </a:t>
            </a:r>
            <a:endParaRPr kumimoji="0" lang="de-CH" sz="36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Rechteck 1">
            <a:extLst>
              <a:ext uri="{FF2B5EF4-FFF2-40B4-BE49-F238E27FC236}">
                <a16:creationId xmlns:a16="http://schemas.microsoft.com/office/drawing/2014/main" id="{B627F384-C92F-4086-B78C-B32EF9A0584E}"/>
              </a:ext>
            </a:extLst>
          </p:cNvPr>
          <p:cNvSpPr/>
          <p:nvPr/>
        </p:nvSpPr>
        <p:spPr>
          <a:xfrm>
            <a:off x="6728480" y="5959079"/>
            <a:ext cx="3427541" cy="461665"/>
          </a:xfrm>
          <a:prstGeom prst="rect">
            <a:avLst/>
          </a:prstGeom>
          <a:solidFill>
            <a:srgbClr val="FFFF00"/>
          </a:solidFill>
        </p:spPr>
        <p:txBody>
          <a:bodyPr wrap="none">
            <a:spAutoFit/>
          </a:bodyPr>
          <a:lstStyle/>
          <a:p>
            <a:pPr lvl="0">
              <a:defRPr/>
            </a:pPr>
            <a:r>
              <a:rPr lang="de-DE" sz="2400" b="1" i="1" kern="0" dirty="0">
                <a:solidFill>
                  <a:srgbClr val="3333CC"/>
                </a:solidFill>
                <a:effectLst>
                  <a:outerShdw blurRad="38100" dist="38100" dir="2700000" algn="tl">
                    <a:srgbClr val="C0C0C0"/>
                  </a:outerShdw>
                </a:effectLst>
              </a:rPr>
              <a:t>www.solideo-geno.ch </a:t>
            </a:r>
          </a:p>
        </p:txBody>
      </p:sp>
      <p:sp>
        <p:nvSpPr>
          <p:cNvPr id="8" name="Rechteck 7">
            <a:extLst>
              <a:ext uri="{FF2B5EF4-FFF2-40B4-BE49-F238E27FC236}">
                <a16:creationId xmlns:a16="http://schemas.microsoft.com/office/drawing/2014/main" id="{1E5DF169-0C43-48F7-B47B-CF278E2D782D}"/>
              </a:ext>
            </a:extLst>
          </p:cNvPr>
          <p:cNvSpPr/>
          <p:nvPr/>
        </p:nvSpPr>
        <p:spPr>
          <a:xfrm>
            <a:off x="1785903" y="992829"/>
            <a:ext cx="2262158" cy="369332"/>
          </a:xfrm>
          <a:prstGeom prst="rect">
            <a:avLst/>
          </a:prstGeom>
        </p:spPr>
        <p:txBody>
          <a:bodyPr wrap="none">
            <a:spAutoFit/>
          </a:bodyPr>
          <a:lstStyle/>
          <a:p>
            <a:r>
              <a:rPr lang="de-CH" b="1" dirty="0">
                <a:solidFill>
                  <a:srgbClr val="000000"/>
                </a:solidFill>
              </a:rPr>
              <a:t>Schweiz-Interlaken</a:t>
            </a:r>
            <a:endParaRPr lang="de-CH" dirty="0"/>
          </a:p>
        </p:txBody>
      </p:sp>
      <p:sp>
        <p:nvSpPr>
          <p:cNvPr id="9" name="Rechteck 8">
            <a:extLst>
              <a:ext uri="{FF2B5EF4-FFF2-40B4-BE49-F238E27FC236}">
                <a16:creationId xmlns:a16="http://schemas.microsoft.com/office/drawing/2014/main" id="{1C88A066-9C82-4E35-9DF9-9E7F527CAFB5}"/>
              </a:ext>
            </a:extLst>
          </p:cNvPr>
          <p:cNvSpPr/>
          <p:nvPr/>
        </p:nvSpPr>
        <p:spPr>
          <a:xfrm>
            <a:off x="8143875" y="975630"/>
            <a:ext cx="2454518" cy="369332"/>
          </a:xfrm>
          <a:prstGeom prst="rect">
            <a:avLst/>
          </a:prstGeom>
        </p:spPr>
        <p:txBody>
          <a:bodyPr wrap="none">
            <a:spAutoFit/>
          </a:bodyPr>
          <a:lstStyle/>
          <a:p>
            <a:r>
              <a:rPr lang="de-CH" b="1" dirty="0">
                <a:solidFill>
                  <a:srgbClr val="000000"/>
                </a:solidFill>
              </a:rPr>
              <a:t>Deutschland-Passau</a:t>
            </a:r>
            <a:endParaRPr lang="de-CH" dirty="0"/>
          </a:p>
        </p:txBody>
      </p:sp>
      <p:pic>
        <p:nvPicPr>
          <p:cNvPr id="5" name="Grafik 4">
            <a:extLst>
              <a:ext uri="{FF2B5EF4-FFF2-40B4-BE49-F238E27FC236}">
                <a16:creationId xmlns:a16="http://schemas.microsoft.com/office/drawing/2014/main" id="{3C867D87-E86F-4EC2-B2BE-0B1E20C9E82E}"/>
              </a:ext>
            </a:extLst>
          </p:cNvPr>
          <p:cNvPicPr>
            <a:picLocks noChangeAspect="1"/>
          </p:cNvPicPr>
          <p:nvPr/>
        </p:nvPicPr>
        <p:blipFill>
          <a:blip r:embed="rId3"/>
          <a:stretch>
            <a:fillRect/>
          </a:stretch>
        </p:blipFill>
        <p:spPr>
          <a:xfrm>
            <a:off x="1408926" y="802432"/>
            <a:ext cx="3644784" cy="5624847"/>
          </a:xfrm>
          <a:prstGeom prst="rect">
            <a:avLst/>
          </a:prstGeom>
        </p:spPr>
      </p:pic>
      <p:pic>
        <p:nvPicPr>
          <p:cNvPr id="10" name="Grafik 9">
            <a:extLst>
              <a:ext uri="{FF2B5EF4-FFF2-40B4-BE49-F238E27FC236}">
                <a16:creationId xmlns:a16="http://schemas.microsoft.com/office/drawing/2014/main" id="{6841976C-975D-4413-834D-9F2270F53F11}"/>
              </a:ext>
            </a:extLst>
          </p:cNvPr>
          <p:cNvPicPr>
            <a:picLocks noChangeAspect="1"/>
          </p:cNvPicPr>
          <p:nvPr/>
        </p:nvPicPr>
        <p:blipFill>
          <a:blip r:embed="rId4"/>
          <a:stretch>
            <a:fillRect/>
          </a:stretch>
        </p:blipFill>
        <p:spPr>
          <a:xfrm>
            <a:off x="6297815" y="842936"/>
            <a:ext cx="4214225" cy="5097481"/>
          </a:xfrm>
          <a:prstGeom prst="rect">
            <a:avLst/>
          </a:prstGeom>
        </p:spPr>
      </p:pic>
    </p:spTree>
    <p:extLst>
      <p:ext uri="{BB962C8B-B14F-4D97-AF65-F5344CB8AC3E}">
        <p14:creationId xmlns:p14="http://schemas.microsoft.com/office/powerpoint/2010/main" val="10601552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66922"/>
                                        </p:tgtEl>
                                        <p:attrNameLst>
                                          <p:attrName>style.visibility</p:attrName>
                                        </p:attrNameLst>
                                      </p:cBhvr>
                                      <p:to>
                                        <p:strVal val="visible"/>
                                      </p:to>
                                    </p:set>
                                    <p:anim calcmode="lin" valueType="num">
                                      <p:cBhvr>
                                        <p:cTn id="7" dur="1000" fill="hold"/>
                                        <p:tgtEl>
                                          <p:spTgt spid="166922"/>
                                        </p:tgtEl>
                                        <p:attrNameLst>
                                          <p:attrName>ppt_w</p:attrName>
                                        </p:attrNameLst>
                                      </p:cBhvr>
                                      <p:tavLst>
                                        <p:tav tm="0">
                                          <p:val>
                                            <p:fltVal val="0"/>
                                          </p:val>
                                        </p:tav>
                                        <p:tav tm="100000">
                                          <p:val>
                                            <p:strVal val="#ppt_w"/>
                                          </p:val>
                                        </p:tav>
                                      </p:tavLst>
                                    </p:anim>
                                    <p:anim calcmode="lin" valueType="num">
                                      <p:cBhvr>
                                        <p:cTn id="8" dur="1000" fill="hold"/>
                                        <p:tgtEl>
                                          <p:spTgt spid="166922"/>
                                        </p:tgtEl>
                                        <p:attrNameLst>
                                          <p:attrName>ppt_h</p:attrName>
                                        </p:attrNameLst>
                                      </p:cBhvr>
                                      <p:tavLst>
                                        <p:tav tm="0">
                                          <p:val>
                                            <p:fltVal val="0"/>
                                          </p:val>
                                        </p:tav>
                                        <p:tav tm="100000">
                                          <p:val>
                                            <p:strVal val="#ppt_h"/>
                                          </p:val>
                                        </p:tav>
                                      </p:tavLst>
                                    </p:anim>
                                    <p:anim calcmode="lin" valueType="num">
                                      <p:cBhvr>
                                        <p:cTn id="9" dur="1000" fill="hold"/>
                                        <p:tgtEl>
                                          <p:spTgt spid="1669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692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66914"/>
                                        </p:tgtEl>
                                        <p:attrNameLst>
                                          <p:attrName>style.visibility</p:attrName>
                                        </p:attrNameLst>
                                      </p:cBhvr>
                                      <p:to>
                                        <p:strVal val="visible"/>
                                      </p:to>
                                    </p:set>
                                    <p:anim calcmode="lin" valueType="num">
                                      <p:cBhvr>
                                        <p:cTn id="14" dur="500" fill="hold"/>
                                        <p:tgtEl>
                                          <p:spTgt spid="166914"/>
                                        </p:tgtEl>
                                        <p:attrNameLst>
                                          <p:attrName>ppt_x</p:attrName>
                                        </p:attrNameLst>
                                      </p:cBhvr>
                                      <p:tavLst>
                                        <p:tav tm="0">
                                          <p:val>
                                            <p:strVal val="#ppt_x-#ppt_w/2"/>
                                          </p:val>
                                        </p:tav>
                                        <p:tav tm="100000">
                                          <p:val>
                                            <p:strVal val="#ppt_x"/>
                                          </p:val>
                                        </p:tav>
                                      </p:tavLst>
                                    </p:anim>
                                    <p:anim calcmode="lin" valueType="num">
                                      <p:cBhvr>
                                        <p:cTn id="15" dur="500" fill="hold"/>
                                        <p:tgtEl>
                                          <p:spTgt spid="166914"/>
                                        </p:tgtEl>
                                        <p:attrNameLst>
                                          <p:attrName>ppt_y</p:attrName>
                                        </p:attrNameLst>
                                      </p:cBhvr>
                                      <p:tavLst>
                                        <p:tav tm="0">
                                          <p:val>
                                            <p:strVal val="#ppt_y"/>
                                          </p:val>
                                        </p:tav>
                                        <p:tav tm="100000">
                                          <p:val>
                                            <p:strVal val="#ppt_y"/>
                                          </p:val>
                                        </p:tav>
                                      </p:tavLst>
                                    </p:anim>
                                    <p:anim calcmode="lin" valueType="num">
                                      <p:cBhvr>
                                        <p:cTn id="16" dur="500" fill="hold"/>
                                        <p:tgtEl>
                                          <p:spTgt spid="166914"/>
                                        </p:tgtEl>
                                        <p:attrNameLst>
                                          <p:attrName>ppt_w</p:attrName>
                                        </p:attrNameLst>
                                      </p:cBhvr>
                                      <p:tavLst>
                                        <p:tav tm="0">
                                          <p:val>
                                            <p:fltVal val="0"/>
                                          </p:val>
                                        </p:tav>
                                        <p:tav tm="100000">
                                          <p:val>
                                            <p:strVal val="#ppt_w"/>
                                          </p:val>
                                        </p:tav>
                                      </p:tavLst>
                                    </p:anim>
                                    <p:anim calcmode="lin" valueType="num">
                                      <p:cBhvr>
                                        <p:cTn id="17" dur="500" fill="hold"/>
                                        <p:tgtEl>
                                          <p:spTgt spid="1669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166914" name="Rectangle 2"/>
          <p:cNvSpPr>
            <a:spLocks noGrp="1" noChangeArrowheads="1"/>
          </p:cNvSpPr>
          <p:nvPr>
            <p:ph type="title"/>
          </p:nvPr>
        </p:nvSpPr>
        <p:spPr/>
        <p:txBody>
          <a:bodyPr/>
          <a:lstStyle/>
          <a:p>
            <a:pPr>
              <a:defRPr/>
            </a:pPr>
            <a:r>
              <a:rPr lang="de-DE" dirty="0"/>
              <a:t>100‘000 Genossenschafter   mal   Fr. 300.-  =  30 Mio.</a:t>
            </a:r>
          </a:p>
        </p:txBody>
      </p:sp>
      <p:pic>
        <p:nvPicPr>
          <p:cNvPr id="166922"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730" y="415641"/>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a:extLst>
              <a:ext uri="{FF2B5EF4-FFF2-40B4-BE49-F238E27FC236}">
                <a16:creationId xmlns:a16="http://schemas.microsoft.com/office/drawing/2014/main" id="{302F74A0-8B0E-4FCB-82D1-A37051FC9F28}"/>
              </a:ext>
            </a:extLst>
          </p:cNvPr>
          <p:cNvSpPr/>
          <p:nvPr/>
        </p:nvSpPr>
        <p:spPr>
          <a:xfrm>
            <a:off x="7885847" y="956530"/>
            <a:ext cx="400274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1" u="none" strike="noStrike" kern="0" cap="none" spc="0" normalizeH="0" baseline="0" noProof="0">
                <a:ln>
                  <a:noFill/>
                </a:ln>
                <a:solidFill>
                  <a:srgbClr val="000000"/>
                </a:solidFill>
                <a:effectLst>
                  <a:outerShdw blurRad="38100" dist="38100" dir="2700000" algn="tl">
                    <a:srgbClr val="C0C0C0"/>
                  </a:outerShdw>
                </a:effectLst>
                <a:uLnTx/>
                <a:uFillTx/>
                <a:latin typeface="Arial"/>
                <a:ea typeface="+mn-ea"/>
                <a:cs typeface="+mn-cs"/>
              </a:rPr>
              <a:t>  </a:t>
            </a:r>
            <a:endParaRPr kumimoji="0" lang="de-CH" sz="36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Rechteck 1">
            <a:extLst>
              <a:ext uri="{FF2B5EF4-FFF2-40B4-BE49-F238E27FC236}">
                <a16:creationId xmlns:a16="http://schemas.microsoft.com/office/drawing/2014/main" id="{B627F384-C92F-4086-B78C-B32EF9A0584E}"/>
              </a:ext>
            </a:extLst>
          </p:cNvPr>
          <p:cNvSpPr/>
          <p:nvPr/>
        </p:nvSpPr>
        <p:spPr>
          <a:xfrm>
            <a:off x="7957164" y="4473816"/>
            <a:ext cx="3427541" cy="461665"/>
          </a:xfrm>
          <a:prstGeom prst="rect">
            <a:avLst/>
          </a:prstGeom>
          <a:solidFill>
            <a:srgbClr val="FFFF00"/>
          </a:solidFill>
        </p:spPr>
        <p:txBody>
          <a:bodyPr wrap="none">
            <a:spAutoFit/>
          </a:bodyPr>
          <a:lstStyle/>
          <a:p>
            <a:pPr lvl="0">
              <a:defRPr/>
            </a:pPr>
            <a:r>
              <a:rPr lang="de-DE" sz="2400" b="1" i="1" kern="0" dirty="0">
                <a:solidFill>
                  <a:srgbClr val="3333CC"/>
                </a:solidFill>
                <a:effectLst>
                  <a:outerShdw blurRad="38100" dist="38100" dir="2700000" algn="tl">
                    <a:srgbClr val="C0C0C0"/>
                  </a:outerShdw>
                </a:effectLst>
              </a:rPr>
              <a:t>www.solideo-geno.ch </a:t>
            </a:r>
          </a:p>
        </p:txBody>
      </p:sp>
      <p:pic>
        <p:nvPicPr>
          <p:cNvPr id="3" name="Grafik 2">
            <a:extLst>
              <a:ext uri="{FF2B5EF4-FFF2-40B4-BE49-F238E27FC236}">
                <a16:creationId xmlns:a16="http://schemas.microsoft.com/office/drawing/2014/main" id="{924C3876-CB4C-44BD-B826-F176A2D2E12D}"/>
              </a:ext>
            </a:extLst>
          </p:cNvPr>
          <p:cNvPicPr>
            <a:picLocks noChangeAspect="1"/>
          </p:cNvPicPr>
          <p:nvPr/>
        </p:nvPicPr>
        <p:blipFill>
          <a:blip r:embed="rId3"/>
          <a:stretch>
            <a:fillRect/>
          </a:stretch>
        </p:blipFill>
        <p:spPr>
          <a:xfrm>
            <a:off x="1355943" y="846773"/>
            <a:ext cx="6458141" cy="5433140"/>
          </a:xfrm>
          <a:prstGeom prst="rect">
            <a:avLst/>
          </a:prstGeom>
          <a:solidFill>
            <a:srgbClr val="66FF33"/>
          </a:solidFill>
        </p:spPr>
      </p:pic>
      <p:sp>
        <p:nvSpPr>
          <p:cNvPr id="5" name="Textfeld 4">
            <a:extLst>
              <a:ext uri="{FF2B5EF4-FFF2-40B4-BE49-F238E27FC236}">
                <a16:creationId xmlns:a16="http://schemas.microsoft.com/office/drawing/2014/main" id="{25589F0F-D1B4-4984-89E4-5022396C1E0D}"/>
              </a:ext>
            </a:extLst>
          </p:cNvPr>
          <p:cNvSpPr txBox="1"/>
          <p:nvPr/>
        </p:nvSpPr>
        <p:spPr>
          <a:xfrm>
            <a:off x="7957164" y="5373189"/>
            <a:ext cx="3346562" cy="461665"/>
          </a:xfrm>
          <a:prstGeom prst="rect">
            <a:avLst/>
          </a:prstGeom>
          <a:solidFill>
            <a:schemeClr val="accent1">
              <a:lumMod val="40000"/>
              <a:lumOff val="60000"/>
            </a:schemeClr>
          </a:solidFill>
        </p:spPr>
        <p:txBody>
          <a:bodyPr wrap="square" rtlCol="0">
            <a:spAutoFit/>
          </a:bodyPr>
          <a:lstStyle/>
          <a:p>
            <a:pPr algn="ctr"/>
            <a:r>
              <a:rPr lang="de-CH" sz="2400" b="1" dirty="0">
                <a:solidFill>
                  <a:srgbClr val="0070C0"/>
                </a:solidFill>
                <a:hlinkClick r:id="rId4">
                  <a:extLst>
                    <a:ext uri="{A12FA001-AC4F-418D-AE19-62706E023703}">
                      <ahyp:hlinkClr xmlns:ahyp="http://schemas.microsoft.com/office/drawing/2018/hyperlinkcolor" val="tx"/>
                    </a:ext>
                  </a:extLst>
                </a:hlinkClick>
              </a:rPr>
              <a:t>www.euroweg.net</a:t>
            </a:r>
            <a:r>
              <a:rPr lang="de-CH" sz="2400" b="1" dirty="0">
                <a:solidFill>
                  <a:srgbClr val="0070C0"/>
                </a:solidFill>
              </a:rPr>
              <a:t> </a:t>
            </a:r>
          </a:p>
        </p:txBody>
      </p:sp>
      <p:sp>
        <p:nvSpPr>
          <p:cNvPr id="6" name="Textfeld 5">
            <a:extLst>
              <a:ext uri="{FF2B5EF4-FFF2-40B4-BE49-F238E27FC236}">
                <a16:creationId xmlns:a16="http://schemas.microsoft.com/office/drawing/2014/main" id="{3AF97A1D-D6C5-4F10-9C46-2101CB8E0867}"/>
              </a:ext>
            </a:extLst>
          </p:cNvPr>
          <p:cNvSpPr txBox="1"/>
          <p:nvPr/>
        </p:nvSpPr>
        <p:spPr>
          <a:xfrm>
            <a:off x="7912463" y="1125995"/>
            <a:ext cx="3663649" cy="1015663"/>
          </a:xfrm>
          <a:prstGeom prst="rect">
            <a:avLst/>
          </a:prstGeom>
          <a:noFill/>
        </p:spPr>
        <p:txBody>
          <a:bodyPr wrap="square" rtlCol="0">
            <a:spAutoFit/>
          </a:bodyPr>
          <a:lstStyle/>
          <a:p>
            <a:r>
              <a:rPr lang="de-CH" sz="2000" b="1" dirty="0"/>
              <a:t>Damit finanzieren wir den CH-Wahlkampf 2022 für die Nationalratswahlen 2023.</a:t>
            </a:r>
          </a:p>
        </p:txBody>
      </p:sp>
    </p:spTree>
    <p:extLst>
      <p:ext uri="{BB962C8B-B14F-4D97-AF65-F5344CB8AC3E}">
        <p14:creationId xmlns:p14="http://schemas.microsoft.com/office/powerpoint/2010/main" val="37723108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66922"/>
                                        </p:tgtEl>
                                        <p:attrNameLst>
                                          <p:attrName>style.visibility</p:attrName>
                                        </p:attrNameLst>
                                      </p:cBhvr>
                                      <p:to>
                                        <p:strVal val="visible"/>
                                      </p:to>
                                    </p:set>
                                    <p:anim calcmode="lin" valueType="num">
                                      <p:cBhvr>
                                        <p:cTn id="7" dur="1000" fill="hold"/>
                                        <p:tgtEl>
                                          <p:spTgt spid="166922"/>
                                        </p:tgtEl>
                                        <p:attrNameLst>
                                          <p:attrName>ppt_w</p:attrName>
                                        </p:attrNameLst>
                                      </p:cBhvr>
                                      <p:tavLst>
                                        <p:tav tm="0">
                                          <p:val>
                                            <p:fltVal val="0"/>
                                          </p:val>
                                        </p:tav>
                                        <p:tav tm="100000">
                                          <p:val>
                                            <p:strVal val="#ppt_w"/>
                                          </p:val>
                                        </p:tav>
                                      </p:tavLst>
                                    </p:anim>
                                    <p:anim calcmode="lin" valueType="num">
                                      <p:cBhvr>
                                        <p:cTn id="8" dur="1000" fill="hold"/>
                                        <p:tgtEl>
                                          <p:spTgt spid="166922"/>
                                        </p:tgtEl>
                                        <p:attrNameLst>
                                          <p:attrName>ppt_h</p:attrName>
                                        </p:attrNameLst>
                                      </p:cBhvr>
                                      <p:tavLst>
                                        <p:tav tm="0">
                                          <p:val>
                                            <p:fltVal val="0"/>
                                          </p:val>
                                        </p:tav>
                                        <p:tav tm="100000">
                                          <p:val>
                                            <p:strVal val="#ppt_h"/>
                                          </p:val>
                                        </p:tav>
                                      </p:tavLst>
                                    </p:anim>
                                    <p:anim calcmode="lin" valueType="num">
                                      <p:cBhvr>
                                        <p:cTn id="9" dur="1000" fill="hold"/>
                                        <p:tgtEl>
                                          <p:spTgt spid="1669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692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166914"/>
                                        </p:tgtEl>
                                        <p:attrNameLst>
                                          <p:attrName>style.visibility</p:attrName>
                                        </p:attrNameLst>
                                      </p:cBhvr>
                                      <p:to>
                                        <p:strVal val="visible"/>
                                      </p:to>
                                    </p:set>
                                    <p:anim calcmode="lin" valueType="num">
                                      <p:cBhvr>
                                        <p:cTn id="14" dur="500" fill="hold"/>
                                        <p:tgtEl>
                                          <p:spTgt spid="166914"/>
                                        </p:tgtEl>
                                        <p:attrNameLst>
                                          <p:attrName>ppt_x</p:attrName>
                                        </p:attrNameLst>
                                      </p:cBhvr>
                                      <p:tavLst>
                                        <p:tav tm="0">
                                          <p:val>
                                            <p:strVal val="#ppt_x-#ppt_w/2"/>
                                          </p:val>
                                        </p:tav>
                                        <p:tav tm="100000">
                                          <p:val>
                                            <p:strVal val="#ppt_x"/>
                                          </p:val>
                                        </p:tav>
                                      </p:tavLst>
                                    </p:anim>
                                    <p:anim calcmode="lin" valueType="num">
                                      <p:cBhvr>
                                        <p:cTn id="15" dur="500" fill="hold"/>
                                        <p:tgtEl>
                                          <p:spTgt spid="166914"/>
                                        </p:tgtEl>
                                        <p:attrNameLst>
                                          <p:attrName>ppt_y</p:attrName>
                                        </p:attrNameLst>
                                      </p:cBhvr>
                                      <p:tavLst>
                                        <p:tav tm="0">
                                          <p:val>
                                            <p:strVal val="#ppt_y"/>
                                          </p:val>
                                        </p:tav>
                                        <p:tav tm="100000">
                                          <p:val>
                                            <p:strVal val="#ppt_y"/>
                                          </p:val>
                                        </p:tav>
                                      </p:tavLst>
                                    </p:anim>
                                    <p:anim calcmode="lin" valueType="num">
                                      <p:cBhvr>
                                        <p:cTn id="16" dur="500" fill="hold"/>
                                        <p:tgtEl>
                                          <p:spTgt spid="166914"/>
                                        </p:tgtEl>
                                        <p:attrNameLst>
                                          <p:attrName>ppt_w</p:attrName>
                                        </p:attrNameLst>
                                      </p:cBhvr>
                                      <p:tavLst>
                                        <p:tav tm="0">
                                          <p:val>
                                            <p:fltVal val="0"/>
                                          </p:val>
                                        </p:tav>
                                        <p:tav tm="100000">
                                          <p:val>
                                            <p:strVal val="#ppt_w"/>
                                          </p:val>
                                        </p:tav>
                                      </p:tavLst>
                                    </p:anim>
                                    <p:anim calcmode="lin" valueType="num">
                                      <p:cBhvr>
                                        <p:cTn id="17" dur="500" fill="hold"/>
                                        <p:tgtEl>
                                          <p:spTgt spid="166914"/>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autoUpdateAnimBg="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umsplatzhalter 1"/>
          <p:cNvSpPr>
            <a:spLocks noGrp="1"/>
          </p:cNvSpPr>
          <p:nvPr>
            <p:ph type="dt" sz="quarter" idx="10"/>
          </p:nvPr>
        </p:nvSpPr>
        <p:spPr/>
        <p:txBody>
          <a:bodyPr/>
          <a:lstStyle/>
          <a:p>
            <a:pPr fontAlgn="base">
              <a:spcBef>
                <a:spcPct val="0"/>
              </a:spcBef>
              <a:spcAft>
                <a:spcPct val="0"/>
              </a:spcAft>
              <a:defRPr/>
            </a:pPr>
            <a:r>
              <a:rPr lang="en-US">
                <a:solidFill>
                  <a:srgbClr val="000000"/>
                </a:solidFill>
                <a:latin typeface="Arial"/>
              </a:rPr>
              <a:t>Immob-Vortrag des W.E.G.-BundesBiel</a:t>
            </a:r>
          </a:p>
          <a:p>
            <a:pPr fontAlgn="base">
              <a:spcBef>
                <a:spcPct val="0"/>
              </a:spcBef>
              <a:spcAft>
                <a:spcPct val="0"/>
              </a:spcAft>
              <a:defRPr/>
            </a:pPr>
            <a:r>
              <a:rPr lang="en-US">
                <a:solidFill>
                  <a:srgbClr val="000000"/>
                </a:solidFill>
                <a:latin typeface="Arial"/>
              </a:rPr>
              <a:t>Biel, .2005 , Folie  </a:t>
            </a:r>
            <a:fld id="{8046FFA6-985D-4BBB-8338-9DF35504AA23}" type="slidenum">
              <a:rPr lang="en-US">
                <a:solidFill>
                  <a:srgbClr val="000000"/>
                </a:solidFill>
                <a:latin typeface="Arial"/>
              </a:rPr>
              <a:pPr fontAlgn="base">
                <a:spcBef>
                  <a:spcPct val="0"/>
                </a:spcBef>
                <a:spcAft>
                  <a:spcPct val="0"/>
                </a:spcAft>
                <a:defRPr/>
              </a:pPr>
              <a:t>32</a:t>
            </a:fld>
            <a:r>
              <a:rPr lang="en-US">
                <a:solidFill>
                  <a:srgbClr val="000000"/>
                </a:solidFill>
                <a:latin typeface="Arial"/>
              </a:rPr>
              <a:t>/ 17</a:t>
            </a:r>
          </a:p>
        </p:txBody>
      </p:sp>
      <p:sp>
        <p:nvSpPr>
          <p:cNvPr id="150531" name="Rectangle 2"/>
          <p:cNvSpPr>
            <a:spLocks noChangeArrowheads="1"/>
          </p:cNvSpPr>
          <p:nvPr/>
        </p:nvSpPr>
        <p:spPr bwMode="auto">
          <a:xfrm>
            <a:off x="0" y="0"/>
            <a:ext cx="12192000" cy="6858000"/>
          </a:xfrm>
          <a:prstGeom prst="rect">
            <a:avLst/>
          </a:prstGeom>
          <a:solidFill>
            <a:srgbClr val="F8F8F8"/>
          </a:solidFill>
          <a:ln w="9525">
            <a:solidFill>
              <a:schemeClr val="tx1"/>
            </a:solidFill>
            <a:miter lim="800000"/>
            <a:headEnd/>
            <a:tailEnd/>
          </a:ln>
        </p:spPr>
        <p:txBody>
          <a:bodyPr wrap="none" anchor="ct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endParaRPr lang="de-CH" altLang="de-DE" sz="2800" b="0" dirty="0">
              <a:solidFill>
                <a:srgbClr val="000000"/>
              </a:solidFill>
              <a:latin typeface="Times New Roman" pitchFamily="18" charset="0"/>
              <a:cs typeface="Arial" charset="0"/>
            </a:endParaRPr>
          </a:p>
        </p:txBody>
      </p:sp>
      <p:sp>
        <p:nvSpPr>
          <p:cNvPr id="150532" name="WordArt 3"/>
          <p:cNvSpPr>
            <a:spLocks noChangeArrowheads="1" noChangeShapeType="1" noTextEdit="1"/>
          </p:cNvSpPr>
          <p:nvPr/>
        </p:nvSpPr>
        <p:spPr bwMode="auto">
          <a:xfrm>
            <a:off x="2334827" y="881063"/>
            <a:ext cx="7072698" cy="9890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de-CH" sz="4800" kern="10" dirty="0">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latin typeface="Impact"/>
                <a:cs typeface="Arial" charset="0"/>
              </a:rPr>
              <a:t>Vielen Dank für</a:t>
            </a:r>
          </a:p>
        </p:txBody>
      </p:sp>
      <p:sp>
        <p:nvSpPr>
          <p:cNvPr id="150533" name="WordArt 4"/>
          <p:cNvSpPr>
            <a:spLocks noChangeArrowheads="1" noChangeShapeType="1" noTextEdit="1"/>
          </p:cNvSpPr>
          <p:nvPr/>
        </p:nvSpPr>
        <p:spPr bwMode="auto">
          <a:xfrm>
            <a:off x="2334827" y="2211388"/>
            <a:ext cx="7128261" cy="9890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de-CH" sz="4800" kern="10" dirty="0">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latin typeface="Impact"/>
                <a:cs typeface="Arial" charset="0"/>
              </a:rPr>
              <a:t>Ihre Aufmerksamkeit</a:t>
            </a:r>
          </a:p>
        </p:txBody>
      </p:sp>
      <p:sp>
        <p:nvSpPr>
          <p:cNvPr id="150534" name="WordArt 5"/>
          <p:cNvSpPr>
            <a:spLocks noChangeArrowheads="1" noChangeShapeType="1" noTextEdit="1"/>
          </p:cNvSpPr>
          <p:nvPr/>
        </p:nvSpPr>
        <p:spPr bwMode="auto">
          <a:xfrm>
            <a:off x="2334826" y="3810001"/>
            <a:ext cx="7190173" cy="9890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de-CH" sz="4800" kern="10" dirty="0">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latin typeface="Impact"/>
                <a:cs typeface="Arial" charset="0"/>
              </a:rPr>
              <a:t>Im Namen aller Partner von </a:t>
            </a:r>
          </a:p>
          <a:p>
            <a:pPr algn="ctr" fontAlgn="base">
              <a:spcBef>
                <a:spcPct val="0"/>
              </a:spcBef>
              <a:spcAft>
                <a:spcPct val="0"/>
              </a:spcAft>
            </a:pPr>
            <a:endParaRPr lang="de-CH" sz="4800" kern="10" dirty="0">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latin typeface="Impact"/>
              <a:cs typeface="Arial" charset="0"/>
            </a:endParaRPr>
          </a:p>
        </p:txBody>
      </p:sp>
      <p:pic>
        <p:nvPicPr>
          <p:cNvPr id="214022" name="Picture 6" descr="w-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8117" y="179389"/>
            <a:ext cx="5603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3" name="Picture 7" descr="E-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7566" y="195263"/>
            <a:ext cx="5238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4" name="Picture 8" descr="g-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2171" y="190500"/>
            <a:ext cx="5175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a:extLst>
              <a:ext uri="{FF2B5EF4-FFF2-40B4-BE49-F238E27FC236}">
                <a16:creationId xmlns:a16="http://schemas.microsoft.com/office/drawing/2014/main" id="{3FFBAFAC-D32C-4303-B422-299C640E001C}"/>
              </a:ext>
            </a:extLst>
          </p:cNvPr>
          <p:cNvPicPr>
            <a:picLocks noChangeAspect="1"/>
          </p:cNvPicPr>
          <p:nvPr/>
        </p:nvPicPr>
        <p:blipFill>
          <a:blip r:embed="rId6"/>
          <a:stretch>
            <a:fillRect/>
          </a:stretch>
        </p:blipFill>
        <p:spPr>
          <a:xfrm>
            <a:off x="2309093" y="4509856"/>
            <a:ext cx="3330084" cy="1854477"/>
          </a:xfrm>
          <a:prstGeom prst="rect">
            <a:avLst/>
          </a:prstGeom>
        </p:spPr>
      </p:pic>
      <p:sp>
        <p:nvSpPr>
          <p:cNvPr id="3" name="Textfeld 2">
            <a:extLst>
              <a:ext uri="{FF2B5EF4-FFF2-40B4-BE49-F238E27FC236}">
                <a16:creationId xmlns:a16="http://schemas.microsoft.com/office/drawing/2014/main" id="{3596C168-24CB-4C11-81C1-19370004F2D0}"/>
              </a:ext>
            </a:extLst>
          </p:cNvPr>
          <p:cNvSpPr txBox="1"/>
          <p:nvPr/>
        </p:nvSpPr>
        <p:spPr>
          <a:xfrm>
            <a:off x="6420988" y="4623785"/>
            <a:ext cx="3597517" cy="1569660"/>
          </a:xfrm>
          <a:prstGeom prst="rect">
            <a:avLst/>
          </a:prstGeom>
          <a:noFill/>
        </p:spPr>
        <p:txBody>
          <a:bodyPr wrap="square" rtlCol="0">
            <a:spAutoFit/>
          </a:bodyPr>
          <a:lstStyle/>
          <a:p>
            <a:pPr algn="ctr"/>
            <a:r>
              <a:rPr lang="de-CH" sz="4800" kern="10" dirty="0">
                <a:gradFill rotWithShape="1">
                  <a:gsLst>
                    <a:gs pos="0">
                      <a:srgbClr val="FFCC00"/>
                    </a:gs>
                    <a:gs pos="100000">
                      <a:srgbClr val="FF6600"/>
                    </a:gs>
                  </a:gsLst>
                  <a:path path="rect">
                    <a:fillToRect l="50000" t="50000" r="50000" b="50000"/>
                  </a:path>
                </a:gradFill>
                <a:effectLst>
                  <a:outerShdw dist="35921" dir="2700000" algn="ctr" rotWithShape="0">
                    <a:srgbClr val="C0C0C0"/>
                  </a:outerShdw>
                </a:effectLst>
                <a:latin typeface="Impact"/>
                <a:cs typeface="Arial" charset="0"/>
              </a:rPr>
              <a:t>Hu Man-Wirtschaft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214022"/>
                                        </p:tgtEl>
                                        <p:attrNameLst>
                                          <p:attrName>style.visibility</p:attrName>
                                        </p:attrNameLst>
                                      </p:cBhvr>
                                      <p:to>
                                        <p:strVal val="visible"/>
                                      </p:to>
                                    </p:set>
                                    <p:animEffect transition="in" filter="dissolve">
                                      <p:cBhvr>
                                        <p:cTn id="7" dur="500"/>
                                        <p:tgtEl>
                                          <p:spTgt spid="214022"/>
                                        </p:tgtEl>
                                      </p:cBhvr>
                                    </p:animEffect>
                                  </p:childTnLst>
                                </p:cTn>
                              </p:par>
                            </p:childTnLst>
                          </p:cTn>
                        </p:par>
                        <p:par>
                          <p:cTn id="8" fill="hold" nodeType="afterGroup">
                            <p:stCondLst>
                              <p:cond delay="2500"/>
                            </p:stCondLst>
                            <p:childTnLst>
                              <p:par>
                                <p:cTn id="9" presetID="9" presetClass="entr" presetSubtype="0" fill="hold" nodeType="afterEffect">
                                  <p:stCondLst>
                                    <p:cond delay="1000"/>
                                  </p:stCondLst>
                                  <p:childTnLst>
                                    <p:set>
                                      <p:cBhvr>
                                        <p:cTn id="10" dur="1" fill="hold">
                                          <p:stCondLst>
                                            <p:cond delay="0"/>
                                          </p:stCondLst>
                                        </p:cTn>
                                        <p:tgtEl>
                                          <p:spTgt spid="214023"/>
                                        </p:tgtEl>
                                        <p:attrNameLst>
                                          <p:attrName>style.visibility</p:attrName>
                                        </p:attrNameLst>
                                      </p:cBhvr>
                                      <p:to>
                                        <p:strVal val="visible"/>
                                      </p:to>
                                    </p:set>
                                    <p:animEffect transition="in" filter="dissolve">
                                      <p:cBhvr>
                                        <p:cTn id="11" dur="500"/>
                                        <p:tgtEl>
                                          <p:spTgt spid="214023"/>
                                        </p:tgtEl>
                                      </p:cBhvr>
                                    </p:animEffect>
                                  </p:childTnLst>
                                </p:cTn>
                              </p:par>
                            </p:childTnLst>
                          </p:cTn>
                        </p:par>
                        <p:par>
                          <p:cTn id="12" fill="hold" nodeType="afterGroup">
                            <p:stCondLst>
                              <p:cond delay="4000"/>
                            </p:stCondLst>
                            <p:childTnLst>
                              <p:par>
                                <p:cTn id="13" presetID="9" presetClass="entr" presetSubtype="0" fill="hold" nodeType="afterEffect">
                                  <p:stCondLst>
                                    <p:cond delay="1000"/>
                                  </p:stCondLst>
                                  <p:childTnLst>
                                    <p:set>
                                      <p:cBhvr>
                                        <p:cTn id="14" dur="1" fill="hold">
                                          <p:stCondLst>
                                            <p:cond delay="0"/>
                                          </p:stCondLst>
                                        </p:cTn>
                                        <p:tgtEl>
                                          <p:spTgt spid="214024"/>
                                        </p:tgtEl>
                                        <p:attrNameLst>
                                          <p:attrName>style.visibility</p:attrName>
                                        </p:attrNameLst>
                                      </p:cBhvr>
                                      <p:to>
                                        <p:strVal val="visible"/>
                                      </p:to>
                                    </p:set>
                                    <p:animEffect transition="in" filter="dissolve">
                                      <p:cBhvr>
                                        <p:cTn id="15" dur="500"/>
                                        <p:tgtEl>
                                          <p:spTgt spid="214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EFA5BADD-5525-42CB-87CD-0195934E7274}"/>
              </a:ext>
            </a:extLst>
          </p:cNvPr>
          <p:cNvSpPr/>
          <p:nvPr/>
        </p:nvSpPr>
        <p:spPr>
          <a:xfrm>
            <a:off x="1256685" y="3164019"/>
            <a:ext cx="9893667" cy="96992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a:solidFill>
                  <a:srgbClr val="C00000"/>
                </a:solidFill>
              </a:rPr>
              <a:t>Seit dieser Zeit sind diese Herren der Freimaurerei und Anhang</a:t>
            </a:r>
          </a:p>
          <a:p>
            <a:pPr algn="ctr"/>
            <a:r>
              <a:rPr lang="de-CH" sz="2800" b="1" dirty="0">
                <a:solidFill>
                  <a:srgbClr val="C00000"/>
                </a:solidFill>
              </a:rPr>
              <a:t>Ohne Führer und ohne Auftrag. </a:t>
            </a:r>
          </a:p>
        </p:txBody>
      </p:sp>
      <p:sp>
        <p:nvSpPr>
          <p:cNvPr id="2" name="Titel 1">
            <a:extLst>
              <a:ext uri="{FF2B5EF4-FFF2-40B4-BE49-F238E27FC236}">
                <a16:creationId xmlns:a16="http://schemas.microsoft.com/office/drawing/2014/main" id="{8287C1A6-8CEC-4977-95D7-A6666F8530FB}"/>
              </a:ext>
            </a:extLst>
          </p:cNvPr>
          <p:cNvSpPr>
            <a:spLocks noGrp="1"/>
          </p:cNvSpPr>
          <p:nvPr>
            <p:ph type="ctrTitle"/>
          </p:nvPr>
        </p:nvSpPr>
        <p:spPr>
          <a:xfrm>
            <a:off x="776795" y="201879"/>
            <a:ext cx="10830757" cy="969928"/>
          </a:xfrm>
        </p:spPr>
        <p:txBody>
          <a:bodyPr>
            <a:normAutofit/>
          </a:bodyPr>
          <a:lstStyle/>
          <a:p>
            <a:r>
              <a:rPr lang="de-CH" b="1" dirty="0">
                <a:solidFill>
                  <a:srgbClr val="CC0099"/>
                </a:solidFill>
              </a:rPr>
              <a:t>1977 : Luzifer ist zurück ins Licht</a:t>
            </a:r>
          </a:p>
        </p:txBody>
      </p:sp>
      <p:sp>
        <p:nvSpPr>
          <p:cNvPr id="7" name="Textfeld 6">
            <a:extLst>
              <a:ext uri="{FF2B5EF4-FFF2-40B4-BE49-F238E27FC236}">
                <a16:creationId xmlns:a16="http://schemas.microsoft.com/office/drawing/2014/main" id="{9C7A76FE-0F51-4A60-A66E-E8CFA349090F}"/>
              </a:ext>
            </a:extLst>
          </p:cNvPr>
          <p:cNvSpPr txBox="1"/>
          <p:nvPr/>
        </p:nvSpPr>
        <p:spPr>
          <a:xfrm>
            <a:off x="1256685" y="2056023"/>
            <a:ext cx="9893667" cy="1107996"/>
          </a:xfrm>
          <a:prstGeom prst="rect">
            <a:avLst/>
          </a:prstGeom>
          <a:solidFill>
            <a:schemeClr val="accent2"/>
          </a:solidFill>
        </p:spPr>
        <p:txBody>
          <a:bodyPr wrap="square" rtlCol="0">
            <a:spAutoFit/>
          </a:bodyPr>
          <a:lstStyle/>
          <a:p>
            <a:r>
              <a:rPr lang="de-CH" sz="2200" b="1" dirty="0"/>
              <a:t>In einer  Meditation über mehrere Tage haben Mitglieder der «I AM Bewegung in USA» Luzifer gebeten, diese letzte Amnestie anzunehmen. Nach langem zähem Kampf hat sich Luzifer dem Licht ergeben und ist ins Reich Gottes zurück gekehrt.</a:t>
            </a:r>
          </a:p>
        </p:txBody>
      </p:sp>
      <p:sp>
        <p:nvSpPr>
          <p:cNvPr id="4" name="Rechteck 3">
            <a:extLst>
              <a:ext uri="{FF2B5EF4-FFF2-40B4-BE49-F238E27FC236}">
                <a16:creationId xmlns:a16="http://schemas.microsoft.com/office/drawing/2014/main" id="{536BA0C4-45F5-47FD-9647-53A3685520E6}"/>
              </a:ext>
            </a:extLst>
          </p:cNvPr>
          <p:cNvSpPr/>
          <p:nvPr/>
        </p:nvSpPr>
        <p:spPr>
          <a:xfrm>
            <a:off x="1283320" y="1065794"/>
            <a:ext cx="9854513" cy="954107"/>
          </a:xfrm>
          <a:prstGeom prst="rect">
            <a:avLst/>
          </a:prstGeom>
        </p:spPr>
        <p:txBody>
          <a:bodyPr wrap="square">
            <a:spAutoFit/>
          </a:bodyPr>
          <a:lstStyle/>
          <a:p>
            <a:pPr algn="ctr"/>
            <a:r>
              <a:rPr lang="de-CH" sz="2800" b="1" dirty="0">
                <a:solidFill>
                  <a:srgbClr val="CC0099"/>
                </a:solidFill>
              </a:rPr>
              <a:t>Luzifer hatte alle 2’000 Jahre eine göttliche Amnestie zu gute. </a:t>
            </a:r>
          </a:p>
          <a:p>
            <a:pPr algn="ctr"/>
            <a:r>
              <a:rPr lang="de-CH" sz="2800" b="1" dirty="0">
                <a:solidFill>
                  <a:srgbClr val="CC0099"/>
                </a:solidFill>
              </a:rPr>
              <a:t>Die letzte war um das Jahr 1977</a:t>
            </a:r>
            <a:endParaRPr lang="de-CH" sz="2800" dirty="0"/>
          </a:p>
        </p:txBody>
      </p:sp>
      <p:pic>
        <p:nvPicPr>
          <p:cNvPr id="1026" name="Picture 2" descr="Bildergebnis fÃ¼r Luzifer Symbol">
            <a:extLst>
              <a:ext uri="{FF2B5EF4-FFF2-40B4-BE49-F238E27FC236}">
                <a16:creationId xmlns:a16="http://schemas.microsoft.com/office/drawing/2014/main" id="{E729307A-634F-4672-90D7-DEC183C3A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3320" y="4150402"/>
            <a:ext cx="2454180" cy="26429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rgebnis fÃ¼r Luzifer Handzeichen">
            <a:extLst>
              <a:ext uri="{FF2B5EF4-FFF2-40B4-BE49-F238E27FC236}">
                <a16:creationId xmlns:a16="http://schemas.microsoft.com/office/drawing/2014/main" id="{B25699F8-C577-4139-AC9E-7410DC09E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036" y="4133947"/>
            <a:ext cx="7293797" cy="265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13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1000"/>
                                        <p:tgtEl>
                                          <p:spTgt spid="1026"/>
                                        </p:tgtEl>
                                      </p:cBhvr>
                                    </p:animEffect>
                                    <p:anim calcmode="lin" valueType="num">
                                      <p:cBhvr>
                                        <p:cTn id="32" dur="1000" fill="hold"/>
                                        <p:tgtEl>
                                          <p:spTgt spid="1026"/>
                                        </p:tgtEl>
                                        <p:attrNameLst>
                                          <p:attrName>ppt_x</p:attrName>
                                        </p:attrNameLst>
                                      </p:cBhvr>
                                      <p:tavLst>
                                        <p:tav tm="0">
                                          <p:val>
                                            <p:strVal val="#ppt_x"/>
                                          </p:val>
                                        </p:tav>
                                        <p:tav tm="100000">
                                          <p:val>
                                            <p:strVal val="#ppt_x"/>
                                          </p:val>
                                        </p:tav>
                                      </p:tavLst>
                                    </p:anim>
                                    <p:anim calcmode="lin" valueType="num">
                                      <p:cBhvr>
                                        <p:cTn id="3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barn(inVertical)">
                                      <p:cBhvr>
                                        <p:cTn id="3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7"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sp>
        <p:nvSpPr>
          <p:cNvPr id="21506" name="Rectangle 2"/>
          <p:cNvSpPr>
            <a:spLocks noGrp="1" noChangeArrowheads="1"/>
          </p:cNvSpPr>
          <p:nvPr>
            <p:ph type="title"/>
          </p:nvPr>
        </p:nvSpPr>
        <p:spPr/>
        <p:txBody>
          <a:bodyPr/>
          <a:lstStyle/>
          <a:p>
            <a:pPr>
              <a:defRPr/>
            </a:pPr>
            <a:r>
              <a:rPr lang="de-DE" dirty="0"/>
              <a:t>Was bedeuten die Jahreszahl 1998 und 2012</a:t>
            </a:r>
          </a:p>
        </p:txBody>
      </p:sp>
      <p:pic>
        <p:nvPicPr>
          <p:cNvPr id="21519" name="Picture 1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111" y="462142"/>
            <a:ext cx="721489" cy="59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8" name="Grafik 13" descr="Zurück ins goldene Zeital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7326" y="900244"/>
            <a:ext cx="8064290" cy="432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9" name="Rechteck 15"/>
          <p:cNvSpPr>
            <a:spLocks noChangeArrowheads="1"/>
          </p:cNvSpPr>
          <p:nvPr/>
        </p:nvSpPr>
        <p:spPr bwMode="auto">
          <a:xfrm>
            <a:off x="1497327" y="5221359"/>
            <a:ext cx="80642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4545"/>
              </a:buClr>
              <a:buFont typeface="Wingdings" pitchFamily="2" charset="2"/>
              <a:buChar char="è"/>
              <a:defRPr sz="2400" b="1">
                <a:solidFill>
                  <a:schemeClr val="tx1"/>
                </a:solidFill>
                <a:latin typeface="Arial" charset="0"/>
              </a:defRPr>
            </a:lvl1pPr>
            <a:lvl2pPr marL="742950" indent="-285750" eaLnBrk="0" hangingPunct="0">
              <a:spcBef>
                <a:spcPct val="20000"/>
              </a:spcBef>
              <a:buFont typeface="Wingdings" pitchFamily="2" charset="2"/>
              <a:buChar char="Â"/>
              <a:defRPr>
                <a:solidFill>
                  <a:schemeClr val="tx1"/>
                </a:solidFill>
                <a:latin typeface="Arial" charset="0"/>
              </a:defRPr>
            </a:lvl2pPr>
            <a:lvl3pPr marL="1143000" indent="-228600" eaLnBrk="0" hangingPunct="0">
              <a:spcBef>
                <a:spcPct val="20000"/>
              </a:spcBef>
              <a:buFont typeface="Wingdings" pitchFamily="2" charset="2"/>
              <a:buChar char="n"/>
              <a:defRPr sz="1600" b="1">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None/>
            </a:pPr>
            <a:r>
              <a:rPr lang="de-CH" altLang="de-DE" dirty="0">
                <a:solidFill>
                  <a:srgbClr val="000000"/>
                </a:solidFill>
                <a:latin typeface="Times New Roman" pitchFamily="18" charset="0"/>
                <a:cs typeface="Arial" charset="0"/>
              </a:rPr>
              <a:t>Seit 2012 trennen sich die </a:t>
            </a:r>
            <a:r>
              <a:rPr lang="de-CH" altLang="de-DE" dirty="0">
                <a:solidFill>
                  <a:srgbClr val="FF0000"/>
                </a:solidFill>
                <a:latin typeface="Times New Roman" pitchFamily="18" charset="0"/>
                <a:cs typeface="Arial" charset="0"/>
              </a:rPr>
              <a:t>Materialisten</a:t>
            </a:r>
            <a:r>
              <a:rPr lang="de-CH" altLang="de-DE" dirty="0">
                <a:solidFill>
                  <a:srgbClr val="000000"/>
                </a:solidFill>
                <a:latin typeface="Times New Roman" pitchFamily="18" charset="0"/>
                <a:cs typeface="Arial" charset="0"/>
              </a:rPr>
              <a:t> von den </a:t>
            </a:r>
            <a:r>
              <a:rPr lang="de-CH" altLang="de-DE" dirty="0">
                <a:solidFill>
                  <a:srgbClr val="CC0099"/>
                </a:solidFill>
                <a:latin typeface="Times New Roman" pitchFamily="18" charset="0"/>
                <a:cs typeface="Arial" charset="0"/>
              </a:rPr>
              <a:t>Spiritisten</a:t>
            </a:r>
            <a:r>
              <a:rPr lang="de-CH" altLang="de-DE" dirty="0">
                <a:solidFill>
                  <a:srgbClr val="000000"/>
                </a:solidFill>
                <a:latin typeface="Times New Roman" pitchFamily="18" charset="0"/>
                <a:cs typeface="Arial" charset="0"/>
              </a:rPr>
              <a:t>. </a:t>
            </a:r>
          </a:p>
          <a:p>
            <a:pPr algn="ctr" fontAlgn="base">
              <a:spcBef>
                <a:spcPct val="0"/>
              </a:spcBef>
              <a:spcAft>
                <a:spcPct val="0"/>
              </a:spcAft>
              <a:buClrTx/>
              <a:buNone/>
            </a:pPr>
            <a:r>
              <a:rPr lang="de-CH" altLang="de-DE" dirty="0">
                <a:solidFill>
                  <a:srgbClr val="000000"/>
                </a:solidFill>
                <a:latin typeface="Times New Roman" pitchFamily="18" charset="0"/>
                <a:cs typeface="Arial" charset="0"/>
              </a:rPr>
              <a:t>Die Materialisten benutzen weiterhin </a:t>
            </a:r>
            <a:r>
              <a:rPr lang="de-CH" altLang="de-DE" dirty="0">
                <a:solidFill>
                  <a:srgbClr val="FF0000"/>
                </a:solidFill>
                <a:latin typeface="Times New Roman" pitchFamily="18" charset="0"/>
                <a:cs typeface="Arial" charset="0"/>
              </a:rPr>
              <a:t>Zins-Geld</a:t>
            </a:r>
            <a:r>
              <a:rPr lang="de-CH" altLang="de-DE" dirty="0">
                <a:solidFill>
                  <a:srgbClr val="000000"/>
                </a:solidFill>
                <a:latin typeface="Times New Roman" pitchFamily="18" charset="0"/>
                <a:cs typeface="Arial" charset="0"/>
              </a:rPr>
              <a:t>.</a:t>
            </a:r>
          </a:p>
          <a:p>
            <a:pPr algn="ctr" fontAlgn="base">
              <a:spcBef>
                <a:spcPct val="0"/>
              </a:spcBef>
              <a:spcAft>
                <a:spcPct val="0"/>
              </a:spcAft>
              <a:buClrTx/>
              <a:buNone/>
            </a:pPr>
            <a:r>
              <a:rPr lang="de-CH" altLang="de-DE" dirty="0">
                <a:solidFill>
                  <a:srgbClr val="000000"/>
                </a:solidFill>
                <a:latin typeface="Times New Roman" pitchFamily="18" charset="0"/>
                <a:cs typeface="Arial" charset="0"/>
              </a:rPr>
              <a:t>Die Spiritisten verwenden das </a:t>
            </a:r>
            <a:r>
              <a:rPr lang="de-CH" altLang="de-DE" dirty="0">
                <a:solidFill>
                  <a:srgbClr val="0070C0"/>
                </a:solidFill>
                <a:latin typeface="Times New Roman" pitchFamily="18" charset="0"/>
                <a:cs typeface="Arial" charset="0"/>
              </a:rPr>
              <a:t>EUROWEG</a:t>
            </a:r>
            <a:r>
              <a:rPr lang="de-CH" altLang="de-DE" dirty="0">
                <a:solidFill>
                  <a:srgbClr val="000000"/>
                </a:solidFill>
                <a:latin typeface="Times New Roman" pitchFamily="18" charset="0"/>
                <a:cs typeface="Arial" charset="0"/>
              </a:rPr>
              <a:t> Internet-Gelt.</a:t>
            </a:r>
            <a:r>
              <a:rPr lang="de-CH" altLang="de-DE" b="0" dirty="0">
                <a:solidFill>
                  <a:srgbClr val="000000"/>
                </a:solidFill>
                <a:latin typeface="Times New Roman" pitchFamily="18" charset="0"/>
                <a:cs typeface="Arial" charset="0"/>
              </a:rPr>
              <a:t> </a:t>
            </a:r>
          </a:p>
        </p:txBody>
      </p:sp>
      <p:sp>
        <p:nvSpPr>
          <p:cNvPr id="2" name="Textfeld 1">
            <a:extLst>
              <a:ext uri="{FF2B5EF4-FFF2-40B4-BE49-F238E27FC236}">
                <a16:creationId xmlns:a16="http://schemas.microsoft.com/office/drawing/2014/main" id="{365E206C-00BD-456D-B05F-991B5A4879FC}"/>
              </a:ext>
            </a:extLst>
          </p:cNvPr>
          <p:cNvSpPr txBox="1"/>
          <p:nvPr/>
        </p:nvSpPr>
        <p:spPr>
          <a:xfrm>
            <a:off x="9690755" y="937142"/>
            <a:ext cx="2196445" cy="4247317"/>
          </a:xfrm>
          <a:prstGeom prst="rect">
            <a:avLst/>
          </a:prstGeom>
          <a:noFill/>
        </p:spPr>
        <p:txBody>
          <a:bodyPr wrap="square" rtlCol="0">
            <a:spAutoFit/>
          </a:bodyPr>
          <a:lstStyle/>
          <a:p>
            <a:r>
              <a:rPr lang="de-CH" b="1" dirty="0">
                <a:solidFill>
                  <a:srgbClr val="FF0000"/>
                </a:solidFill>
              </a:rPr>
              <a:t>Seit den COVID-19 Massnahmen trennen sich die Materialisten (Personal der Staats-GmbHs) via mRNA-Impfungen selbstmörderisch unwissend von den spirituellen «Menschen». Sie werden bis 2024 die Erde bis zu 50% verlassen.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1519"/>
                                        </p:tgtEl>
                                        <p:attrNameLst>
                                          <p:attrName>style.visibility</p:attrName>
                                        </p:attrNameLst>
                                      </p:cBhvr>
                                      <p:to>
                                        <p:strVal val="visible"/>
                                      </p:to>
                                    </p:set>
                                    <p:anim calcmode="lin" valueType="num">
                                      <p:cBhvr>
                                        <p:cTn id="7" dur="1000" fill="hold"/>
                                        <p:tgtEl>
                                          <p:spTgt spid="21519"/>
                                        </p:tgtEl>
                                        <p:attrNameLst>
                                          <p:attrName>ppt_w</p:attrName>
                                        </p:attrNameLst>
                                      </p:cBhvr>
                                      <p:tavLst>
                                        <p:tav tm="0">
                                          <p:val>
                                            <p:fltVal val="0"/>
                                          </p:val>
                                        </p:tav>
                                        <p:tav tm="100000">
                                          <p:val>
                                            <p:strVal val="#ppt_w"/>
                                          </p:val>
                                        </p:tav>
                                      </p:tavLst>
                                    </p:anim>
                                    <p:anim calcmode="lin" valueType="num">
                                      <p:cBhvr>
                                        <p:cTn id="8" dur="1000" fill="hold"/>
                                        <p:tgtEl>
                                          <p:spTgt spid="21519"/>
                                        </p:tgtEl>
                                        <p:attrNameLst>
                                          <p:attrName>ppt_h</p:attrName>
                                        </p:attrNameLst>
                                      </p:cBhvr>
                                      <p:tavLst>
                                        <p:tav tm="0">
                                          <p:val>
                                            <p:fltVal val="0"/>
                                          </p:val>
                                        </p:tav>
                                        <p:tav tm="100000">
                                          <p:val>
                                            <p:strVal val="#ppt_h"/>
                                          </p:val>
                                        </p:tav>
                                      </p:tavLst>
                                    </p:anim>
                                    <p:anim calcmode="lin" valueType="num">
                                      <p:cBhvr>
                                        <p:cTn id="9" dur="1000" fill="hold"/>
                                        <p:tgtEl>
                                          <p:spTgt spid="215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1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8" fill="hold" grpId="0" nodeType="afterEffect">
                                  <p:stCondLst>
                                    <p:cond delay="0"/>
                                  </p:stCondLst>
                                  <p:childTnLst>
                                    <p:set>
                                      <p:cBhvr>
                                        <p:cTn id="13" dur="1" fill="hold">
                                          <p:stCondLst>
                                            <p:cond delay="0"/>
                                          </p:stCondLst>
                                        </p:cTn>
                                        <p:tgtEl>
                                          <p:spTgt spid="21506"/>
                                        </p:tgtEl>
                                        <p:attrNameLst>
                                          <p:attrName>style.visibility</p:attrName>
                                        </p:attrNameLst>
                                      </p:cBhvr>
                                      <p:to>
                                        <p:strVal val="visible"/>
                                      </p:to>
                                    </p:set>
                                    <p:anim calcmode="lin" valueType="num">
                                      <p:cBhvr>
                                        <p:cTn id="14" dur="500" fill="hold"/>
                                        <p:tgtEl>
                                          <p:spTgt spid="21506"/>
                                        </p:tgtEl>
                                        <p:attrNameLst>
                                          <p:attrName>ppt_x</p:attrName>
                                        </p:attrNameLst>
                                      </p:cBhvr>
                                      <p:tavLst>
                                        <p:tav tm="0">
                                          <p:val>
                                            <p:strVal val="#ppt_x-#ppt_w/2"/>
                                          </p:val>
                                        </p:tav>
                                        <p:tav tm="100000">
                                          <p:val>
                                            <p:strVal val="#ppt_x"/>
                                          </p:val>
                                        </p:tav>
                                      </p:tavLst>
                                    </p:anim>
                                    <p:anim calcmode="lin" valueType="num">
                                      <p:cBhvr>
                                        <p:cTn id="15" dur="500" fill="hold"/>
                                        <p:tgtEl>
                                          <p:spTgt spid="21506"/>
                                        </p:tgtEl>
                                        <p:attrNameLst>
                                          <p:attrName>ppt_y</p:attrName>
                                        </p:attrNameLst>
                                      </p:cBhvr>
                                      <p:tavLst>
                                        <p:tav tm="0">
                                          <p:val>
                                            <p:strVal val="#ppt_y"/>
                                          </p:val>
                                        </p:tav>
                                        <p:tav tm="100000">
                                          <p:val>
                                            <p:strVal val="#ppt_y"/>
                                          </p:val>
                                        </p:tav>
                                      </p:tavLst>
                                    </p:anim>
                                    <p:anim calcmode="lin" valueType="num">
                                      <p:cBhvr>
                                        <p:cTn id="16" dur="500" fill="hold"/>
                                        <p:tgtEl>
                                          <p:spTgt spid="21506"/>
                                        </p:tgtEl>
                                        <p:attrNameLst>
                                          <p:attrName>ppt_w</p:attrName>
                                        </p:attrNameLst>
                                      </p:cBhvr>
                                      <p:tavLst>
                                        <p:tav tm="0">
                                          <p:val>
                                            <p:fltVal val="0"/>
                                          </p:val>
                                        </p:tav>
                                        <p:tav tm="100000">
                                          <p:val>
                                            <p:strVal val="#ppt_w"/>
                                          </p:val>
                                        </p:tav>
                                      </p:tavLst>
                                    </p:anim>
                                    <p:anim calcmode="lin" valueType="num">
                                      <p:cBhvr>
                                        <p:cTn id="17" dur="500" fill="hold"/>
                                        <p:tgtEl>
                                          <p:spTgt spid="215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529" y="76201"/>
            <a:ext cx="8267700" cy="669925"/>
          </a:xfrm>
        </p:spPr>
        <p:txBody>
          <a:bodyPr/>
          <a:lstStyle/>
          <a:p>
            <a:pPr>
              <a:defRPr/>
            </a:pPr>
            <a:r>
              <a:rPr lang="de-CH" dirty="0"/>
              <a:t>Diese Zeiten sind vorbei seit 1980</a:t>
            </a:r>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s://i.redd.it/tdebhd6uhwo11.jpg">
            <a:extLst>
              <a:ext uri="{FF2B5EF4-FFF2-40B4-BE49-F238E27FC236}">
                <a16:creationId xmlns:a16="http://schemas.microsoft.com/office/drawing/2014/main" id="{94045918-750A-435F-8ECA-D394D7375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886" y="779478"/>
            <a:ext cx="6149897" cy="56514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2.bp.blogspot.com/-_a60QHJv2Pc/VLk9uIwzUQI/AAAAAAAAET8/SS5VwsFTocs/s1600/Pope-Francis-10-0116.jpg">
            <a:extLst>
              <a:ext uri="{FF2B5EF4-FFF2-40B4-BE49-F238E27FC236}">
                <a16:creationId xmlns:a16="http://schemas.microsoft.com/office/drawing/2014/main" id="{165185C5-CAAD-451E-9934-9A4507500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4126" y="3799643"/>
            <a:ext cx="4461851" cy="263130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illary Clinton">
            <a:extLst>
              <a:ext uri="{FF2B5EF4-FFF2-40B4-BE49-F238E27FC236}">
                <a16:creationId xmlns:a16="http://schemas.microsoft.com/office/drawing/2014/main" id="{F6ABC742-4DF2-4740-9A97-0AA48404C9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4126" y="743494"/>
            <a:ext cx="4266542" cy="30051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71700" y="76201"/>
            <a:ext cx="8267700" cy="669925"/>
          </a:xfrm>
        </p:spPr>
        <p:txBody>
          <a:bodyPr/>
          <a:lstStyle/>
          <a:p>
            <a:pPr>
              <a:defRPr/>
            </a:pPr>
            <a:r>
              <a:rPr lang="de-CH" sz="2200" dirty="0"/>
              <a:t>VISION vom Weissenstein  von Hans Schweizer JG: 1915</a:t>
            </a:r>
          </a:p>
        </p:txBody>
      </p:sp>
      <p:sp>
        <p:nvSpPr>
          <p:cNvPr id="3" name="Inhaltsplatzhalter 2"/>
          <p:cNvSpPr>
            <a:spLocks noGrp="1"/>
          </p:cNvSpPr>
          <p:nvPr>
            <p:ph idx="1"/>
          </p:nvPr>
        </p:nvSpPr>
        <p:spPr>
          <a:xfrm>
            <a:off x="7519574" y="1078177"/>
            <a:ext cx="4533900" cy="3660924"/>
          </a:xfrm>
        </p:spPr>
        <p:txBody>
          <a:bodyPr/>
          <a:lstStyle/>
          <a:p>
            <a:pPr marL="0" indent="0">
              <a:buNone/>
              <a:defRPr/>
            </a:pPr>
            <a:endParaRPr lang="de-CH" sz="1400" dirty="0"/>
          </a:p>
          <a:p>
            <a:r>
              <a:rPr lang="de-DE" sz="1800" dirty="0">
                <a:solidFill>
                  <a:schemeClr val="accent2"/>
                </a:solidFill>
              </a:rPr>
              <a:t>„Von der Schweiz wird einst das große Licht ausgehen, durch das alle Völker gesunden werden. </a:t>
            </a:r>
            <a:r>
              <a:rPr lang="de-DE" sz="1800" dirty="0"/>
              <a:t>Sie ist der Hort des Friedens und der Menschlichkeit, die jetzige Heimstatt Gottes auf Erden. In der gewaltigen Schweizer Alpenwelt, vornehmlich in der großen, nach dem Kernland Europas gerichteten Lichtregion der Gletscherwelt des Berner Oberlandes ist der geistige Fokus.</a:t>
            </a:r>
            <a:endParaRPr lang="de-CH" altLang="de-DE" sz="1800" dirty="0"/>
          </a:p>
          <a:p>
            <a:pPr marL="0" indent="0">
              <a:buNone/>
              <a:defRPr/>
            </a:pPr>
            <a:endParaRPr lang="de-CH" altLang="de-DE" sz="1800" dirty="0"/>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1026" name="Picture 2" descr="jungfrau_schattenkreuz_P105_0557_61_b">
            <a:extLst>
              <a:ext uri="{FF2B5EF4-FFF2-40B4-BE49-F238E27FC236}">
                <a16:creationId xmlns:a16="http://schemas.microsoft.com/office/drawing/2014/main" id="{260A710A-7875-4C81-80DC-C48D90A9C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078" y="1279825"/>
            <a:ext cx="6793298" cy="313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a:extLst>
              <a:ext uri="{FF2B5EF4-FFF2-40B4-BE49-F238E27FC236}">
                <a16:creationId xmlns:a16="http://schemas.microsoft.com/office/drawing/2014/main" id="{7CF02929-DAE7-4C36-971E-0429D447D55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CA8C37F8-8128-4E93-879F-7A6D864F4663}"/>
              </a:ext>
            </a:extLst>
          </p:cNvPr>
          <p:cNvSpPr txBox="1"/>
          <p:nvPr/>
        </p:nvSpPr>
        <p:spPr>
          <a:xfrm>
            <a:off x="1454888" y="797532"/>
            <a:ext cx="7555762" cy="430887"/>
          </a:xfrm>
          <a:prstGeom prst="rect">
            <a:avLst/>
          </a:prstGeom>
          <a:noFill/>
        </p:spPr>
        <p:txBody>
          <a:bodyPr wrap="square" rtlCol="0">
            <a:spAutoFit/>
          </a:bodyPr>
          <a:lstStyle/>
          <a:p>
            <a:r>
              <a:rPr lang="de-DE" sz="2200" b="1" dirty="0"/>
              <a:t>Die Schweiz als der </a:t>
            </a:r>
            <a:r>
              <a:rPr lang="de-DE" sz="2200" b="1" dirty="0">
                <a:solidFill>
                  <a:srgbClr val="339933"/>
                </a:solidFill>
              </a:rPr>
              <a:t>„Finanz-System-Kopf“ </a:t>
            </a:r>
            <a:r>
              <a:rPr lang="de-DE" sz="2200" b="1" dirty="0"/>
              <a:t>Europas.</a:t>
            </a:r>
            <a:endParaRPr lang="de-CH" sz="2200" dirty="0"/>
          </a:p>
        </p:txBody>
      </p:sp>
      <p:sp>
        <p:nvSpPr>
          <p:cNvPr id="8" name="Rechteck 7">
            <a:extLst>
              <a:ext uri="{FF2B5EF4-FFF2-40B4-BE49-F238E27FC236}">
                <a16:creationId xmlns:a16="http://schemas.microsoft.com/office/drawing/2014/main" id="{532CEFB4-7AF1-4FE0-B686-7CF97536E13C}"/>
              </a:ext>
            </a:extLst>
          </p:cNvPr>
          <p:cNvSpPr/>
          <p:nvPr/>
        </p:nvSpPr>
        <p:spPr>
          <a:xfrm>
            <a:off x="852732" y="4759882"/>
            <a:ext cx="10967794" cy="1323439"/>
          </a:xfrm>
          <a:prstGeom prst="rect">
            <a:avLst/>
          </a:prstGeom>
        </p:spPr>
        <p:txBody>
          <a:bodyPr wrap="square">
            <a:spAutoFit/>
          </a:bodyPr>
          <a:lstStyle/>
          <a:p>
            <a:pPr>
              <a:spcAft>
                <a:spcPts val="0"/>
              </a:spcAft>
              <a:tabLst>
                <a:tab pos="3150870" algn="l"/>
              </a:tabLst>
            </a:pPr>
            <a:r>
              <a:rPr lang="de-DE" sz="2000" b="1" dirty="0">
                <a:latin typeface="Arial" panose="020B0604020202020204" pitchFamily="34" charset="0"/>
                <a:ea typeface="Times New Roman" panose="02020603050405020304" pitchFamily="18" charset="0"/>
                <a:cs typeface="Times New Roman" panose="02020603050405020304" pitchFamily="18" charset="0"/>
              </a:rPr>
              <a:t>„Heute ist die Schweiz, was das Zusammenleben der Völker anbelangt, das Muster des kommenden Europas: </a:t>
            </a:r>
            <a:r>
              <a:rPr lang="de-DE" sz="2000" dirty="0">
                <a:latin typeface="Arial" panose="020B0604020202020204" pitchFamily="34" charset="0"/>
                <a:ea typeface="Times New Roman" panose="02020603050405020304" pitchFamily="18" charset="0"/>
                <a:cs typeface="Times New Roman" panose="02020603050405020304" pitchFamily="18" charset="0"/>
              </a:rPr>
              <a:t>Eine helvetisch-germanische Mehrheit hat zusammen mit Teilen der beiden Hauptvölker Mitteleuropas und – nicht von ungefähr – einer kleinen Minderheitengruppe einen Staat geschaffen, in dem sich alle geschwisterlich vertragen. </a:t>
            </a:r>
            <a:endParaRPr lang="de-CH"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246700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5837" y="76201"/>
            <a:ext cx="9842136" cy="669925"/>
          </a:xfrm>
        </p:spPr>
        <p:txBody>
          <a:bodyPr/>
          <a:lstStyle/>
          <a:p>
            <a:pPr>
              <a:defRPr/>
            </a:pPr>
            <a:r>
              <a:rPr lang="de-CH" sz="2600" dirty="0"/>
              <a:t>Wer ist Berufen das Christusbewusstsein zu verankern? </a:t>
            </a:r>
          </a:p>
        </p:txBody>
      </p:sp>
      <p:sp>
        <p:nvSpPr>
          <p:cNvPr id="3" name="Inhaltsplatzhalter 2"/>
          <p:cNvSpPr>
            <a:spLocks noGrp="1"/>
          </p:cNvSpPr>
          <p:nvPr>
            <p:ph idx="1"/>
          </p:nvPr>
        </p:nvSpPr>
        <p:spPr>
          <a:xfrm>
            <a:off x="1153730" y="907478"/>
            <a:ext cx="6063581" cy="5398071"/>
          </a:xfrm>
        </p:spPr>
        <p:txBody>
          <a:bodyPr/>
          <a:lstStyle/>
          <a:p>
            <a:pPr>
              <a:defRPr/>
            </a:pPr>
            <a:r>
              <a:rPr lang="de-CH" sz="2000" dirty="0"/>
              <a:t>Das wesentliche Motiv, das unstillbare Streben der okkulten Orden und Geheimgesellschaften besteht darin, Mitteleuropa der Möglichkeit zu berauben, seine geistige und kulturelle Bestimmung zu erfüllen</a:t>
            </a:r>
          </a:p>
          <a:p>
            <a:pPr>
              <a:defRPr/>
            </a:pPr>
            <a:r>
              <a:rPr lang="de-CH" sz="2000" dirty="0"/>
              <a:t> </a:t>
            </a:r>
            <a:r>
              <a:rPr lang="de-CH" sz="2200" dirty="0">
                <a:solidFill>
                  <a:srgbClr val="CC0099"/>
                </a:solidFill>
              </a:rPr>
              <a:t>Verankern des Christusbewusstseins.</a:t>
            </a:r>
            <a:endParaRPr lang="de-CH" sz="1600" dirty="0">
              <a:solidFill>
                <a:srgbClr val="CC0099"/>
              </a:solidFill>
            </a:endParaRPr>
          </a:p>
          <a:p>
            <a:pPr marL="0" indent="0">
              <a:buNone/>
              <a:defRPr/>
            </a:pPr>
            <a:endParaRPr lang="de-CH" sz="1600" dirty="0"/>
          </a:p>
          <a:p>
            <a:pPr>
              <a:defRPr/>
            </a:pPr>
            <a:r>
              <a:rPr lang="de-CH" sz="2200" dirty="0">
                <a:solidFill>
                  <a:schemeClr val="accent2"/>
                </a:solidFill>
              </a:rPr>
              <a:t>Wenn Mitteleuropa </a:t>
            </a:r>
            <a:r>
              <a:rPr lang="de-CH" sz="2000" dirty="0">
                <a:solidFill>
                  <a:schemeClr val="accent2"/>
                </a:solidFill>
              </a:rPr>
              <a:t>(Deutschland– Schweiz – Österreich und die slawischen Staaten) </a:t>
            </a:r>
            <a:r>
              <a:rPr lang="de-CH" sz="2200" dirty="0">
                <a:solidFill>
                  <a:schemeClr val="accent2"/>
                </a:solidFill>
              </a:rPr>
              <a:t>in diesem Kampf unterliegt, wird die Zivilisation ihren Sinn verlieren, und das wird unendliches Leid über alle Völker der Erde bringen, dem niemand entrinnen kann. </a:t>
            </a:r>
            <a:br>
              <a:rPr lang="de-CH" altLang="de-DE" sz="2000" dirty="0"/>
            </a:br>
            <a:endParaRPr lang="de-CH" altLang="de-DE" sz="2000" dirty="0"/>
          </a:p>
          <a:p>
            <a:pPr marL="0" indent="0">
              <a:buNone/>
              <a:defRPr/>
            </a:pPr>
            <a:endParaRPr lang="de-CH" altLang="de-DE" sz="1800" dirty="0"/>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15365" name="Grafik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3373" y="1271588"/>
            <a:ext cx="3784600" cy="503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elle 6"/>
          <p:cNvGraphicFramePr>
            <a:graphicFrameLocks noGrp="1"/>
          </p:cNvGraphicFramePr>
          <p:nvPr/>
        </p:nvGraphicFramePr>
        <p:xfrm>
          <a:off x="6931520" y="895684"/>
          <a:ext cx="4489139" cy="375905"/>
        </p:xfrm>
        <a:graphic>
          <a:graphicData uri="http://schemas.openxmlformats.org/drawingml/2006/table">
            <a:tbl>
              <a:tblPr/>
              <a:tblGrid>
                <a:gridCol w="2064418">
                  <a:extLst>
                    <a:ext uri="{9D8B030D-6E8A-4147-A177-3AD203B41FA5}">
                      <a16:colId xmlns:a16="http://schemas.microsoft.com/office/drawing/2014/main" val="20000"/>
                    </a:ext>
                  </a:extLst>
                </a:gridCol>
                <a:gridCol w="2424721">
                  <a:extLst>
                    <a:ext uri="{9D8B030D-6E8A-4147-A177-3AD203B41FA5}">
                      <a16:colId xmlns:a16="http://schemas.microsoft.com/office/drawing/2014/main" val="20001"/>
                    </a:ext>
                  </a:extLst>
                </a:gridCol>
              </a:tblGrid>
              <a:tr h="375905">
                <a:tc>
                  <a:txBody>
                    <a:bodyPr/>
                    <a:lstStyle/>
                    <a:p>
                      <a:pPr algn="r" fontAlgn="t"/>
                      <a:r>
                        <a:rPr lang="de-CH" sz="1800" b="1" dirty="0">
                          <a:effectLst/>
                        </a:rPr>
                        <a:t>Autor:</a:t>
                      </a:r>
                    </a:p>
                  </a:txBody>
                  <a:tcPr marR="38100" marT="28512" marB="28512">
                    <a:lnL>
                      <a:noFill/>
                    </a:lnL>
                    <a:lnR>
                      <a:noFill/>
                    </a:lnR>
                    <a:lnT>
                      <a:noFill/>
                    </a:lnT>
                    <a:lnB>
                      <a:noFill/>
                    </a:lnB>
                    <a:solidFill>
                      <a:srgbClr val="EEF2F4"/>
                    </a:solidFill>
                  </a:tcPr>
                </a:tc>
                <a:tc>
                  <a:txBody>
                    <a:bodyPr/>
                    <a:lstStyle/>
                    <a:p>
                      <a:r>
                        <a:rPr lang="de-CH" sz="1800" b="1" u="none" strike="noStrike" dirty="0" err="1">
                          <a:solidFill>
                            <a:schemeClr val="accent2"/>
                          </a:solidFill>
                          <a:effectLst/>
                          <a:hlinkClick r:id="rId3">
                            <a:extLst>
                              <a:ext uri="{A12FA001-AC4F-418D-AE19-62706E023703}">
                                <ahyp:hlinkClr xmlns:ahyp="http://schemas.microsoft.com/office/drawing/2018/hyperlinkcolor" val="tx"/>
                              </a:ext>
                            </a:extLst>
                          </a:hlinkClick>
                        </a:rPr>
                        <a:t>Bondarew</a:t>
                      </a:r>
                      <a:r>
                        <a:rPr lang="de-CH" sz="1800" b="1" u="none" strike="noStrike" dirty="0">
                          <a:solidFill>
                            <a:schemeClr val="accent2"/>
                          </a:solidFill>
                          <a:effectLst/>
                          <a:hlinkClick r:id="rId3">
                            <a:extLst>
                              <a:ext uri="{A12FA001-AC4F-418D-AE19-62706E023703}">
                                <ahyp:hlinkClr xmlns:ahyp="http://schemas.microsoft.com/office/drawing/2018/hyperlinkcolor" val="tx"/>
                              </a:ext>
                            </a:extLst>
                          </a:hlinkClick>
                        </a:rPr>
                        <a:t>, Gennadij</a:t>
                      </a:r>
                      <a:endParaRPr lang="de-CH" sz="1800" dirty="0">
                        <a:solidFill>
                          <a:schemeClr val="accent2"/>
                        </a:solidFill>
                        <a:effectLst/>
                      </a:endParaRPr>
                    </a:p>
                  </a:txBody>
                  <a:tcPr marR="38100" marT="28512" marB="28512" anchor="ctr">
                    <a:lnL>
                      <a:noFill/>
                    </a:lnL>
                    <a:lnR>
                      <a:noFill/>
                    </a:lnR>
                    <a:lnT>
                      <a:noFill/>
                    </a:lnT>
                    <a:lnB>
                      <a:noFill/>
                    </a:lnB>
                    <a:solidFill>
                      <a:srgbClr val="EEF2F4"/>
                    </a:solidFill>
                  </a:tcPr>
                </a:tc>
                <a:extLst>
                  <a:ext uri="{0D108BD9-81ED-4DB2-BD59-A6C34878D82A}">
                    <a16:rowId xmlns:a16="http://schemas.microsoft.com/office/drawing/2014/main" val="10000"/>
                  </a:ext>
                </a:extLst>
              </a:tr>
            </a:tbl>
          </a:graphicData>
        </a:graphic>
      </p:graphicFrame>
      <p:pic>
        <p:nvPicPr>
          <p:cNvPr id="8" name="Picture 15">
            <a:extLst>
              <a:ext uri="{FF2B5EF4-FFF2-40B4-BE49-F238E27FC236}">
                <a16:creationId xmlns:a16="http://schemas.microsoft.com/office/drawing/2014/main" id="{82A76852-CBE4-4DE1-BA6F-BDDD362579E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64246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3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3000"/>
                                        <p:tgtEl>
                                          <p:spTgt spid="3">
                                            <p:txEl>
                                              <p:pRg st="3" end="3"/>
                                            </p:txEl>
                                          </p:spTgt>
                                        </p:tgtEl>
                                      </p:cBhvr>
                                    </p:animEffect>
                                  </p:childTnLst>
                                </p:cTn>
                              </p:par>
                            </p:childTnLst>
                          </p:cTn>
                        </p:par>
                        <p:par>
                          <p:cTn id="18" fill="hold">
                            <p:stCondLst>
                              <p:cond delay="3000"/>
                            </p:stCondLst>
                            <p:childTnLst>
                              <p:par>
                                <p:cTn id="19" presetID="15"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5837" y="76201"/>
            <a:ext cx="9842136" cy="669925"/>
          </a:xfrm>
        </p:spPr>
        <p:txBody>
          <a:bodyPr/>
          <a:lstStyle/>
          <a:p>
            <a:pPr>
              <a:defRPr/>
            </a:pPr>
            <a:r>
              <a:rPr lang="de-CH" sz="2600" dirty="0"/>
              <a:t>Wer ist Berufen das Christusbewusstsein zu verankern? </a:t>
            </a:r>
          </a:p>
        </p:txBody>
      </p:sp>
      <p:sp>
        <p:nvSpPr>
          <p:cNvPr id="3" name="Inhaltsplatzhalter 2"/>
          <p:cNvSpPr>
            <a:spLocks noGrp="1"/>
          </p:cNvSpPr>
          <p:nvPr>
            <p:ph idx="1"/>
          </p:nvPr>
        </p:nvSpPr>
        <p:spPr>
          <a:xfrm>
            <a:off x="1153730" y="907478"/>
            <a:ext cx="6626203" cy="5398071"/>
          </a:xfrm>
        </p:spPr>
        <p:txBody>
          <a:bodyPr/>
          <a:lstStyle/>
          <a:p>
            <a:pPr>
              <a:defRPr/>
            </a:pPr>
            <a:r>
              <a:rPr lang="de-CH" sz="2000" dirty="0"/>
              <a:t>Man kann also sagen, dass das Deutsche Volk, das Volk des Christus ist. Deswegen wird es in der Gegenwart als Volk auch gekreuzigt. Es ist eigentlich überflüssig zu erwähnen, dass diese Mission keine völkisch egoistische ist, sondern für die ganze Menschheit ausgeführt werden soll. Sie kann auch nicht von einem anderen Volk übernommen werden, da Jahrtausende aus der geistigen Welt heraus auf diese Aufgabe hingearbeitet wurde. </a:t>
            </a:r>
          </a:p>
          <a:p>
            <a:pPr>
              <a:defRPr/>
            </a:pPr>
            <a:r>
              <a:rPr lang="de-CH" sz="2200" dirty="0">
                <a:solidFill>
                  <a:srgbClr val="CC0099"/>
                </a:solidFill>
              </a:rPr>
              <a:t>Bis in die physische Konstitution hinein ist dieses Volk für den Weg zur geistigen Erkenntnis, zum bewussten Christentum, vorbereitet worden. </a:t>
            </a:r>
            <a:endParaRPr lang="de-CH" sz="1600" dirty="0">
              <a:solidFill>
                <a:srgbClr val="CC0099"/>
              </a:solidFill>
            </a:endParaRPr>
          </a:p>
          <a:p>
            <a:pPr marL="0" indent="0">
              <a:buNone/>
              <a:defRPr/>
            </a:pPr>
            <a:endParaRPr lang="de-CH" sz="1600" dirty="0"/>
          </a:p>
          <a:p>
            <a:pPr>
              <a:defRPr/>
            </a:pPr>
            <a:r>
              <a:rPr lang="de-CH" sz="2200" dirty="0">
                <a:solidFill>
                  <a:schemeClr val="accent2"/>
                </a:solidFill>
              </a:rPr>
              <a:t>Von R.K. Interpret von Rudolf Steiner </a:t>
            </a:r>
            <a:br>
              <a:rPr lang="de-CH" altLang="de-DE" sz="2000" dirty="0"/>
            </a:br>
            <a:endParaRPr lang="de-CH" altLang="de-DE" sz="2000" dirty="0"/>
          </a:p>
          <a:p>
            <a:pPr marL="0" indent="0">
              <a:buNone/>
              <a:defRPr/>
            </a:pPr>
            <a:endParaRPr lang="de-CH" altLang="de-DE" sz="1800" dirty="0"/>
          </a:p>
        </p:txBody>
      </p:sp>
      <p:sp>
        <p:nvSpPr>
          <p:cNvPr id="4" name="Datumsplatzhalter 3"/>
          <p:cNvSpPr>
            <a:spLocks noGrp="1"/>
          </p:cNvSpPr>
          <p:nvPr>
            <p:ph type="dt" sz="quarter" idx="10"/>
          </p:nvPr>
        </p:nvSpPr>
        <p:spPr/>
        <p:txBody>
          <a:bodyPr/>
          <a:lstStyle/>
          <a:p>
            <a:pPr lvl="0">
              <a:defRPr/>
            </a:pPr>
            <a:r>
              <a:rPr lang="en-US" altLang="de-DE" dirty="0" err="1">
                <a:solidFill>
                  <a:srgbClr val="000000"/>
                </a:solidFill>
              </a:rPr>
              <a:t>Vortrag</a:t>
            </a:r>
            <a:r>
              <a:rPr lang="en-US" altLang="de-DE" dirty="0">
                <a:solidFill>
                  <a:srgbClr val="000000"/>
                </a:solidFill>
              </a:rPr>
              <a:t> der </a:t>
            </a:r>
            <a:r>
              <a:rPr lang="en-US" altLang="de-DE" dirty="0" err="1">
                <a:solidFill>
                  <a:srgbClr val="000000"/>
                </a:solidFill>
              </a:rPr>
              <a:t>HuMan-Bewegung</a:t>
            </a:r>
            <a:r>
              <a:rPr lang="en-US" altLang="de-DE" dirty="0">
                <a:solidFill>
                  <a:srgbClr val="000000"/>
                </a:solidFill>
              </a:rPr>
              <a:t>, </a:t>
            </a:r>
            <a:r>
              <a:rPr lang="en-US" altLang="de-DE" dirty="0" err="1">
                <a:solidFill>
                  <a:srgbClr val="000000"/>
                </a:solidFill>
              </a:rPr>
              <a:t>Spirituelle</a:t>
            </a:r>
            <a:r>
              <a:rPr lang="en-US" altLang="de-DE" dirty="0">
                <a:solidFill>
                  <a:srgbClr val="000000"/>
                </a:solidFill>
              </a:rPr>
              <a:t> </a:t>
            </a:r>
            <a:r>
              <a:rPr lang="en-US" altLang="de-DE" dirty="0" err="1">
                <a:solidFill>
                  <a:srgbClr val="000000"/>
                </a:solidFill>
              </a:rPr>
              <a:t>Grundlagen</a:t>
            </a:r>
            <a:r>
              <a:rPr lang="en-US" altLang="de-DE" dirty="0">
                <a:solidFill>
                  <a:srgbClr val="000000"/>
                </a:solidFill>
              </a:rPr>
              <a:t> </a:t>
            </a:r>
            <a:r>
              <a:rPr lang="en-US" altLang="de-DE" dirty="0" err="1">
                <a:solidFill>
                  <a:srgbClr val="000000"/>
                </a:solidFill>
              </a:rPr>
              <a:t>Teil</a:t>
            </a:r>
            <a:r>
              <a:rPr lang="en-US" altLang="de-DE" dirty="0">
                <a:solidFill>
                  <a:srgbClr val="000000"/>
                </a:solidFill>
              </a:rPr>
              <a:t> 2</a:t>
            </a:r>
          </a:p>
        </p:txBody>
      </p:sp>
      <p:pic>
        <p:nvPicPr>
          <p:cNvPr id="8" name="Picture 15">
            <a:extLst>
              <a:ext uri="{FF2B5EF4-FFF2-40B4-BE49-F238E27FC236}">
                <a16:creationId xmlns:a16="http://schemas.microsoft.com/office/drawing/2014/main" id="{82A76852-CBE4-4DE1-BA6F-BDDD362579E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941" y="413407"/>
            <a:ext cx="80679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a:extLst>
              <a:ext uri="{FF2B5EF4-FFF2-40B4-BE49-F238E27FC236}">
                <a16:creationId xmlns:a16="http://schemas.microsoft.com/office/drawing/2014/main" id="{F65A9BD0-9FF9-4853-900A-8241C884B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9933" y="1083332"/>
            <a:ext cx="7664876" cy="4412723"/>
          </a:xfrm>
          <a:prstGeom prst="rect">
            <a:avLst/>
          </a:prstGeom>
        </p:spPr>
      </p:pic>
      <p:sp>
        <p:nvSpPr>
          <p:cNvPr id="9" name="Textfeld 8">
            <a:extLst>
              <a:ext uri="{FF2B5EF4-FFF2-40B4-BE49-F238E27FC236}">
                <a16:creationId xmlns:a16="http://schemas.microsoft.com/office/drawing/2014/main" id="{8402578C-58AA-49F1-85F8-A4EA7998A1BE}"/>
              </a:ext>
            </a:extLst>
          </p:cNvPr>
          <p:cNvSpPr txBox="1"/>
          <p:nvPr/>
        </p:nvSpPr>
        <p:spPr>
          <a:xfrm>
            <a:off x="8267307" y="5590002"/>
            <a:ext cx="3242821" cy="369332"/>
          </a:xfrm>
          <a:prstGeom prst="rect">
            <a:avLst/>
          </a:prstGeom>
          <a:noFill/>
        </p:spPr>
        <p:txBody>
          <a:bodyPr wrap="square" rtlCol="0">
            <a:spAutoFit/>
          </a:bodyPr>
          <a:lstStyle/>
          <a:p>
            <a:r>
              <a:rPr lang="de-CH" b="1" dirty="0"/>
              <a:t>Mit Wappen der Reichen Au</a:t>
            </a:r>
          </a:p>
        </p:txBody>
      </p:sp>
    </p:spTree>
    <p:extLst>
      <p:ext uri="{BB962C8B-B14F-4D97-AF65-F5344CB8AC3E}">
        <p14:creationId xmlns:p14="http://schemas.microsoft.com/office/powerpoint/2010/main" val="8284732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3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3000"/>
                                        <p:tgtEl>
                                          <p:spTgt spid="3">
                                            <p:txEl>
                                              <p:pRg st="3" end="3"/>
                                            </p:txEl>
                                          </p:spTgt>
                                        </p:tgtEl>
                                      </p:cBhvr>
                                    </p:animEffect>
                                  </p:childTnLst>
                                </p:cTn>
                              </p:par>
                            </p:childTnLst>
                          </p:cTn>
                        </p:par>
                        <p:par>
                          <p:cTn id="18" fill="hold">
                            <p:stCondLst>
                              <p:cond delay="3000"/>
                            </p:stCondLst>
                            <p:childTnLst>
                              <p:par>
                                <p:cTn id="19" presetID="15"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DC2B1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2813</Words>
  <Application>Microsoft Office PowerPoint</Application>
  <PresentationFormat>Breitbild</PresentationFormat>
  <Paragraphs>283</Paragraphs>
  <Slides>32</Slides>
  <Notes>1</Notes>
  <HiddenSlides>0</HiddenSlides>
  <MMClips>0</MMClips>
  <ScaleCrop>false</ScaleCrop>
  <HeadingPairs>
    <vt:vector size="8" baseType="variant">
      <vt:variant>
        <vt:lpstr>Verwendete Schriftarten</vt:lpstr>
      </vt:variant>
      <vt:variant>
        <vt:i4>7</vt:i4>
      </vt:variant>
      <vt:variant>
        <vt:lpstr>Design</vt:lpstr>
      </vt:variant>
      <vt:variant>
        <vt:i4>3</vt:i4>
      </vt:variant>
      <vt:variant>
        <vt:lpstr>Eingebettete OLE-Server</vt:lpstr>
      </vt:variant>
      <vt:variant>
        <vt:i4>1</vt:i4>
      </vt:variant>
      <vt:variant>
        <vt:lpstr>Folientitel</vt:lpstr>
      </vt:variant>
      <vt:variant>
        <vt:i4>32</vt:i4>
      </vt:variant>
    </vt:vector>
  </HeadingPairs>
  <TitlesOfParts>
    <vt:vector size="43" baseType="lpstr">
      <vt:lpstr>Arial</vt:lpstr>
      <vt:lpstr>Arial Black</vt:lpstr>
      <vt:lpstr>Calibri</vt:lpstr>
      <vt:lpstr>Calibri Light</vt:lpstr>
      <vt:lpstr>Impact</vt:lpstr>
      <vt:lpstr>Times New Roman</vt:lpstr>
      <vt:lpstr>Wingdings</vt:lpstr>
      <vt:lpstr>Office</vt:lpstr>
      <vt:lpstr>Leere Präsentation</vt:lpstr>
      <vt:lpstr>5_Leere Präsentation</vt:lpstr>
      <vt:lpstr>Picture</vt:lpstr>
      <vt:lpstr>Der geistig-spirituelle Hintergrund  der HuMan-Wirtschaft Teil 2</vt:lpstr>
      <vt:lpstr>Aufbau von HMB-Partei-Zentralen in allen CH-Kantonen</vt:lpstr>
      <vt:lpstr>PowerPoint-Präsentation</vt:lpstr>
      <vt:lpstr>1977 : Luzifer ist zurück ins Licht</vt:lpstr>
      <vt:lpstr>Was bedeuten die Jahreszahl 1998 und 2012</vt:lpstr>
      <vt:lpstr>Diese Zeiten sind vorbei seit 1980</vt:lpstr>
      <vt:lpstr>VISION vom Weissenstein  von Hans Schweizer JG: 1915</vt:lpstr>
      <vt:lpstr>Wer ist Berufen das Christusbewusstsein zu verankern? </vt:lpstr>
      <vt:lpstr>Wer ist Berufen das Christusbewusstsein zu verankern? </vt:lpstr>
      <vt:lpstr>Meine Schulung bei «Weiser Bruderschaft» 1993-1997 </vt:lpstr>
      <vt:lpstr>Bewusstsein der Verbundenheit ( 5. Dimension )</vt:lpstr>
      <vt:lpstr>DIE LEBENSLEISTUNGS-BILANZ</vt:lpstr>
      <vt:lpstr>Reinkarnation bedeutet:  wir können niemals Rassist sein.</vt:lpstr>
      <vt:lpstr>  </vt:lpstr>
      <vt:lpstr>Der zweite Rütlischwur: nur der DACH-Länder am 01.08.2021</vt:lpstr>
      <vt:lpstr>Der spirituelle Gottesstaat ist die Zukunft aller Völker</vt:lpstr>
      <vt:lpstr>Wenn diese Revolution nicht gemacht wird,  obwohl die Zeit dafür reif ist, dann….3. Schlacht von Kurukshetra </vt:lpstr>
      <vt:lpstr>Wenn diese Revolution nicht gemacht wird,  obwohl die Zeit dafür reif ist, dann….3. Schlacht von Kurukshetra </vt:lpstr>
      <vt:lpstr>Was sind hohe Medien und Durchsagen? </vt:lpstr>
      <vt:lpstr>Was sind hohe Medien und Durchsagen? </vt:lpstr>
      <vt:lpstr>HJK = Reale Erfahrung mit Reinkarnation über 2 Leben</vt:lpstr>
      <vt:lpstr>Die 3 regierenden Eliten von heute 2019</vt:lpstr>
      <vt:lpstr>Meditation - Göttlicher Plan - Lichtschutz - Gebet</vt:lpstr>
      <vt:lpstr> Kosmisches Naturgesetz wird mit HMB umgesetzt</vt:lpstr>
      <vt:lpstr>Systemwechsel der „Materie“ kontra Primat „Geist“</vt:lpstr>
      <vt:lpstr>Waren-Kredit ersetzt den Geld-Kredit durch Buchhaltung</vt:lpstr>
      <vt:lpstr>EUROWEG-Kredit-System braucht Konkurs-Absicherung  </vt:lpstr>
      <vt:lpstr>Das Wassermanns-Zeitalter hat wann begonnen?</vt:lpstr>
      <vt:lpstr>Aufbau von 700 HMB-Partei-Zentralen in allen CH-Kantonen</vt:lpstr>
      <vt:lpstr>100‘000 Genossenschafter   mal   Fr. 300.-  =  30 Mio.</vt:lpstr>
      <vt:lpstr>100‘000 Genossenschafter   mal   Fr. 300.-  =  30 Mio.</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Hans-Jürgen Klaussner</dc:creator>
  <cp:lastModifiedBy>Hans-Jürgen Klaussner</cp:lastModifiedBy>
  <cp:revision>122</cp:revision>
  <dcterms:created xsi:type="dcterms:W3CDTF">2019-03-22T04:51:28Z</dcterms:created>
  <dcterms:modified xsi:type="dcterms:W3CDTF">2021-08-08T06:40:16Z</dcterms:modified>
</cp:coreProperties>
</file>