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2.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comment3.xml" ContentType="application/vnd.openxmlformats-officedocument.presentationml.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comment4.xml" ContentType="application/vnd.openxmlformats-officedocument.presentationml.comments+xml"/>
  <Override PartName="/ppt/notesSlides/notesSlide7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0" r:id="rId4"/>
    <p:sldMasterId id="2147483713" r:id="rId5"/>
  </p:sldMasterIdLst>
  <p:notesMasterIdLst>
    <p:notesMasterId r:id="rId161"/>
  </p:notesMasterIdLst>
  <p:sldIdLst>
    <p:sldId id="340" r:id="rId6"/>
    <p:sldId id="417" r:id="rId7"/>
    <p:sldId id="640" r:id="rId8"/>
    <p:sldId id="591" r:id="rId9"/>
    <p:sldId id="636" r:id="rId10"/>
    <p:sldId id="654" r:id="rId11"/>
    <p:sldId id="638" r:id="rId12"/>
    <p:sldId id="356" r:id="rId13"/>
    <p:sldId id="639" r:id="rId14"/>
    <p:sldId id="651" r:id="rId15"/>
    <p:sldId id="489" r:id="rId16"/>
    <p:sldId id="652" r:id="rId17"/>
    <p:sldId id="648" r:id="rId18"/>
    <p:sldId id="650" r:id="rId19"/>
    <p:sldId id="592" r:id="rId20"/>
    <p:sldId id="634" r:id="rId21"/>
    <p:sldId id="635" r:id="rId22"/>
    <p:sldId id="432" r:id="rId23"/>
    <p:sldId id="630" r:id="rId24"/>
    <p:sldId id="629" r:id="rId25"/>
    <p:sldId id="628" r:id="rId26"/>
    <p:sldId id="421" r:id="rId27"/>
    <p:sldId id="633" r:id="rId28"/>
    <p:sldId id="642" r:id="rId29"/>
    <p:sldId id="617" r:id="rId30"/>
    <p:sldId id="538" r:id="rId31"/>
    <p:sldId id="647" r:id="rId32"/>
    <p:sldId id="473" r:id="rId33"/>
    <p:sldId id="627" r:id="rId34"/>
    <p:sldId id="646" r:id="rId35"/>
    <p:sldId id="616" r:id="rId36"/>
    <p:sldId id="481" r:id="rId37"/>
    <p:sldId id="594" r:id="rId38"/>
    <p:sldId id="451" r:id="rId39"/>
    <p:sldId id="607" r:id="rId40"/>
    <p:sldId id="608" r:id="rId41"/>
    <p:sldId id="522" r:id="rId42"/>
    <p:sldId id="606" r:id="rId43"/>
    <p:sldId id="519" r:id="rId44"/>
    <p:sldId id="643" r:id="rId45"/>
    <p:sldId id="645" r:id="rId46"/>
    <p:sldId id="649" r:id="rId47"/>
    <p:sldId id="644" r:id="rId48"/>
    <p:sldId id="598" r:id="rId49"/>
    <p:sldId id="593" r:id="rId50"/>
    <p:sldId id="641" r:id="rId51"/>
    <p:sldId id="423" r:id="rId52"/>
    <p:sldId id="605" r:id="rId53"/>
    <p:sldId id="595" r:id="rId54"/>
    <p:sldId id="597" r:id="rId55"/>
    <p:sldId id="434" r:id="rId56"/>
    <p:sldId id="637" r:id="rId57"/>
    <p:sldId id="620" r:id="rId58"/>
    <p:sldId id="621" r:id="rId59"/>
    <p:sldId id="622" r:id="rId60"/>
    <p:sldId id="596" r:id="rId61"/>
    <p:sldId id="571" r:id="rId62"/>
    <p:sldId id="611" r:id="rId63"/>
    <p:sldId id="570" r:id="rId64"/>
    <p:sldId id="609" r:id="rId65"/>
    <p:sldId id="604" r:id="rId66"/>
    <p:sldId id="615" r:id="rId67"/>
    <p:sldId id="601" r:id="rId68"/>
    <p:sldId id="602" r:id="rId69"/>
    <p:sldId id="603" r:id="rId70"/>
    <p:sldId id="610" r:id="rId71"/>
    <p:sldId id="623" r:id="rId72"/>
    <p:sldId id="653" r:id="rId73"/>
    <p:sldId id="358" r:id="rId74"/>
    <p:sldId id="600" r:id="rId75"/>
    <p:sldId id="624" r:id="rId76"/>
    <p:sldId id="572" r:id="rId77"/>
    <p:sldId id="574" r:id="rId78"/>
    <p:sldId id="575" r:id="rId79"/>
    <p:sldId id="576" r:id="rId80"/>
    <p:sldId id="577" r:id="rId81"/>
    <p:sldId id="578" r:id="rId82"/>
    <p:sldId id="579" r:id="rId83"/>
    <p:sldId id="587" r:id="rId84"/>
    <p:sldId id="449" r:id="rId85"/>
    <p:sldId id="588" r:id="rId86"/>
    <p:sldId id="626" r:id="rId87"/>
    <p:sldId id="452" r:id="rId88"/>
    <p:sldId id="585" r:id="rId89"/>
    <p:sldId id="586" r:id="rId90"/>
    <p:sldId id="581" r:id="rId91"/>
    <p:sldId id="590" r:id="rId92"/>
    <p:sldId id="441" r:id="rId93"/>
    <p:sldId id="382" r:id="rId94"/>
    <p:sldId id="589" r:id="rId95"/>
    <p:sldId id="582" r:id="rId96"/>
    <p:sldId id="580" r:id="rId97"/>
    <p:sldId id="435" r:id="rId98"/>
    <p:sldId id="527" r:id="rId99"/>
    <p:sldId id="568" r:id="rId100"/>
    <p:sldId id="569" r:id="rId101"/>
    <p:sldId id="535" r:id="rId102"/>
    <p:sldId id="549" r:id="rId103"/>
    <p:sldId id="559" r:id="rId104"/>
    <p:sldId id="561" r:id="rId105"/>
    <p:sldId id="533" r:id="rId106"/>
    <p:sldId id="534" r:id="rId107"/>
    <p:sldId id="563" r:id="rId108"/>
    <p:sldId id="562" r:id="rId109"/>
    <p:sldId id="547" r:id="rId110"/>
    <p:sldId id="363" r:id="rId111"/>
    <p:sldId id="511" r:id="rId112"/>
    <p:sldId id="542" r:id="rId113"/>
    <p:sldId id="544" r:id="rId114"/>
    <p:sldId id="543" r:id="rId115"/>
    <p:sldId id="545" r:id="rId116"/>
    <p:sldId id="546" r:id="rId117"/>
    <p:sldId id="557" r:id="rId118"/>
    <p:sldId id="548" r:id="rId119"/>
    <p:sldId id="526" r:id="rId120"/>
    <p:sldId id="564" r:id="rId121"/>
    <p:sldId id="528" r:id="rId122"/>
    <p:sldId id="553" r:id="rId123"/>
    <p:sldId id="488" r:id="rId124"/>
    <p:sldId id="558" r:id="rId125"/>
    <p:sldId id="560" r:id="rId126"/>
    <p:sldId id="552" r:id="rId127"/>
    <p:sldId id="311" r:id="rId128"/>
    <p:sldId id="327" r:id="rId129"/>
    <p:sldId id="388" r:id="rId130"/>
    <p:sldId id="524" r:id="rId131"/>
    <p:sldId id="525" r:id="rId132"/>
    <p:sldId id="515" r:id="rId133"/>
    <p:sldId id="512" r:id="rId134"/>
    <p:sldId id="530" r:id="rId135"/>
    <p:sldId id="531" r:id="rId136"/>
    <p:sldId id="532" r:id="rId137"/>
    <p:sldId id="536" r:id="rId138"/>
    <p:sldId id="618" r:id="rId139"/>
    <p:sldId id="599" r:id="rId140"/>
    <p:sldId id="619" r:id="rId141"/>
    <p:sldId id="427" r:id="rId142"/>
    <p:sldId id="583" r:id="rId143"/>
    <p:sldId id="584" r:id="rId144"/>
    <p:sldId id="539" r:id="rId145"/>
    <p:sldId id="540" r:id="rId146"/>
    <p:sldId id="425" r:id="rId147"/>
    <p:sldId id="551" r:id="rId148"/>
    <p:sldId id="565" r:id="rId149"/>
    <p:sldId id="567" r:id="rId150"/>
    <p:sldId id="541" r:id="rId151"/>
    <p:sldId id="556" r:id="rId152"/>
    <p:sldId id="550" r:id="rId153"/>
    <p:sldId id="480" r:id="rId154"/>
    <p:sldId id="566" r:id="rId155"/>
    <p:sldId id="554" r:id="rId156"/>
    <p:sldId id="612" r:id="rId157"/>
    <p:sldId id="613" r:id="rId158"/>
    <p:sldId id="614" r:id="rId159"/>
    <p:sldId id="381" r:id="rId16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Jürgen Klaussner" initials="HK" lastIdx="2" clrIdx="0">
    <p:extLst>
      <p:ext uri="{19B8F6BF-5375-455C-9EA6-DF929625EA0E}">
        <p15:presenceInfo xmlns:p15="http://schemas.microsoft.com/office/powerpoint/2012/main" userId="17f3676f6315ef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AB54"/>
    <a:srgbClr val="1ECC64"/>
    <a:srgbClr val="CC3300"/>
    <a:srgbClr val="4AE488"/>
    <a:srgbClr val="C89800"/>
    <a:srgbClr val="CC0000"/>
    <a:srgbClr val="D2A000"/>
    <a:srgbClr val="DEA900"/>
    <a:srgbClr val="009644"/>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22" autoAdjust="0"/>
    <p:restoredTop sz="94660"/>
  </p:normalViewPr>
  <p:slideViewPr>
    <p:cSldViewPr snapToGrid="0">
      <p:cViewPr varScale="1">
        <p:scale>
          <a:sx n="86" d="100"/>
          <a:sy n="86" d="100"/>
        </p:scale>
        <p:origin x="106" y="58"/>
      </p:cViewPr>
      <p:guideLst/>
    </p:cSldViewPr>
  </p:slideViewPr>
  <p:notesTextViewPr>
    <p:cViewPr>
      <p:scale>
        <a:sx n="1" d="1"/>
        <a:sy n="1" d="1"/>
      </p:scale>
      <p:origin x="0" y="0"/>
    </p:cViewPr>
  </p:notesTextViewPr>
  <p:sorterViewPr>
    <p:cViewPr varScale="1">
      <p:scale>
        <a:sx n="100" d="100"/>
        <a:sy n="100" d="100"/>
      </p:scale>
      <p:origin x="0" y="-236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theme" Target="theme/theme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5T08:03:11.053" idx="2">
    <p:pos x="2966" y="2796"/>
    <p:text>r</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908E0-0607-48E5-A97A-B550C7C4CF23}" type="doc">
      <dgm:prSet loTypeId="urn:microsoft.com/office/officeart/2005/8/layout/StepDownProcess" loCatId="process" qsTypeId="urn:microsoft.com/office/officeart/2005/8/quickstyle/simple3" qsCatId="simple" csTypeId="urn:microsoft.com/office/officeart/2005/8/colors/accent1_2" csCatId="accent1" phldr="1"/>
      <dgm:spPr/>
      <dgm:t>
        <a:bodyPr/>
        <a:lstStyle/>
        <a:p>
          <a:endParaRPr lang="de-CH"/>
        </a:p>
      </dgm:t>
    </dgm:pt>
    <dgm:pt modelId="{FBF14E86-CDCE-4AE4-9B50-73E0A5567EF1}">
      <dgm:prSet phldrT="[Text]" custT="1"/>
      <dgm:spPr/>
      <dgm:t>
        <a:bodyPr/>
        <a:lstStyle/>
        <a:p>
          <a:r>
            <a:rPr lang="de-CH" sz="2000" b="1" dirty="0">
              <a:solidFill>
                <a:srgbClr val="00B050"/>
              </a:solidFill>
            </a:rPr>
            <a:t>Staats-Bankrott-Erklärung</a:t>
          </a:r>
        </a:p>
      </dgm:t>
    </dgm:pt>
    <dgm:pt modelId="{5935A6A0-026D-4DED-8C72-22EA6654A41D}" type="parTrans" cxnId="{DA33C7D3-D047-4DA4-854E-516A162CD370}">
      <dgm:prSet/>
      <dgm:spPr/>
      <dgm:t>
        <a:bodyPr/>
        <a:lstStyle/>
        <a:p>
          <a:endParaRPr lang="de-CH"/>
        </a:p>
      </dgm:t>
    </dgm:pt>
    <dgm:pt modelId="{8F373D12-18CC-4747-80D7-994584871023}" type="sibTrans" cxnId="{DA33C7D3-D047-4DA4-854E-516A162CD370}">
      <dgm:prSet/>
      <dgm:spPr/>
      <dgm:t>
        <a:bodyPr/>
        <a:lstStyle/>
        <a:p>
          <a:endParaRPr lang="de-CH"/>
        </a:p>
      </dgm:t>
    </dgm:pt>
    <dgm:pt modelId="{C23859B1-EA45-4005-AFDC-DFCDFD775ADB}">
      <dgm:prSet phldrT="[Text]" custT="1"/>
      <dgm:spPr/>
      <dgm:t>
        <a:bodyPr/>
        <a:lstStyle/>
        <a:p>
          <a:r>
            <a:rPr lang="de-CH" sz="1800" b="1" dirty="0"/>
            <a:t>Die neue HuMan-</a:t>
          </a:r>
          <a:r>
            <a:rPr lang="de-CH" sz="1800" b="1" dirty="0" err="1"/>
            <a:t>Reguierung</a:t>
          </a:r>
          <a:r>
            <a:rPr lang="de-CH" sz="1800" b="1" dirty="0"/>
            <a:t> erklärt den €-Staatsbankrott und führt selber das Konkursverfahren durch mit den </a:t>
          </a:r>
          <a:r>
            <a:rPr lang="de-CH" sz="1800" b="1" dirty="0">
              <a:solidFill>
                <a:schemeClr val="accent2"/>
              </a:solidFill>
            </a:rPr>
            <a:t>EUROWEG-Beratern</a:t>
          </a:r>
          <a:r>
            <a:rPr lang="de-CH" sz="1800" b="1" dirty="0"/>
            <a:t> als Konkurs-Verwalter in jedem Kanton, Stadt, Gemeinde!</a:t>
          </a:r>
          <a:endParaRPr lang="de-CH" sz="1800" dirty="0"/>
        </a:p>
      </dgm:t>
    </dgm:pt>
    <dgm:pt modelId="{76670933-2801-4F94-8904-930ED61892E0}" type="parTrans" cxnId="{DB247F7B-D4EF-4016-AD72-6C1B185C794D}">
      <dgm:prSet/>
      <dgm:spPr/>
      <dgm:t>
        <a:bodyPr/>
        <a:lstStyle/>
        <a:p>
          <a:endParaRPr lang="de-CH"/>
        </a:p>
      </dgm:t>
    </dgm:pt>
    <dgm:pt modelId="{34C4136D-6D0C-49B4-90F0-BDEF7B2EF220}" type="sibTrans" cxnId="{DB247F7B-D4EF-4016-AD72-6C1B185C794D}">
      <dgm:prSet/>
      <dgm:spPr/>
      <dgm:t>
        <a:bodyPr/>
        <a:lstStyle/>
        <a:p>
          <a:endParaRPr lang="de-CH"/>
        </a:p>
      </dgm:t>
    </dgm:pt>
    <dgm:pt modelId="{A50A9339-33F4-4D75-A3F3-DDFF9205E044}">
      <dgm:prSet phldrT="[Text]" custT="1"/>
      <dgm:spPr/>
      <dgm:t>
        <a:bodyPr/>
        <a:lstStyle/>
        <a:p>
          <a:r>
            <a:rPr lang="de-CH" sz="2000" b="1" dirty="0">
              <a:solidFill>
                <a:srgbClr val="FF0000"/>
              </a:solidFill>
            </a:rPr>
            <a:t>Konkurs-Abwicklung</a:t>
          </a:r>
        </a:p>
      </dgm:t>
    </dgm:pt>
    <dgm:pt modelId="{67A64B5F-C03B-4AB6-AC8D-F59F8DA0548B}" type="parTrans" cxnId="{8F63244F-B4AD-4D65-BCF4-0BF420860CF1}">
      <dgm:prSet/>
      <dgm:spPr/>
      <dgm:t>
        <a:bodyPr/>
        <a:lstStyle/>
        <a:p>
          <a:endParaRPr lang="de-CH"/>
        </a:p>
      </dgm:t>
    </dgm:pt>
    <dgm:pt modelId="{0C45D37B-F728-4ECA-A7C4-B0E23A5A32C6}" type="sibTrans" cxnId="{8F63244F-B4AD-4D65-BCF4-0BF420860CF1}">
      <dgm:prSet/>
      <dgm:spPr/>
      <dgm:t>
        <a:bodyPr/>
        <a:lstStyle/>
        <a:p>
          <a:endParaRPr lang="de-CH"/>
        </a:p>
      </dgm:t>
    </dgm:pt>
    <dgm:pt modelId="{A802AEE7-3FD6-441D-9F4D-DA4991AE76F6}">
      <dgm:prSet phldrT="[Text]" custT="1"/>
      <dgm:spPr/>
      <dgm:t>
        <a:bodyPr/>
        <a:lstStyle/>
        <a:p>
          <a:r>
            <a:rPr lang="de-CH" sz="1800" b="1" dirty="0"/>
            <a:t>Alle Forderungen werden akzeptiert ausser Zinsforderung. Somit werden Banken nicht gerettet.</a:t>
          </a:r>
        </a:p>
      </dgm:t>
    </dgm:pt>
    <dgm:pt modelId="{4AB0A51E-21A2-4997-97DB-CA8A3E6DAB8C}" type="parTrans" cxnId="{C17714B9-9769-41C7-A57F-C20B52C0B078}">
      <dgm:prSet/>
      <dgm:spPr/>
      <dgm:t>
        <a:bodyPr/>
        <a:lstStyle/>
        <a:p>
          <a:endParaRPr lang="de-CH"/>
        </a:p>
      </dgm:t>
    </dgm:pt>
    <dgm:pt modelId="{1FF86893-E59E-4B73-BBA2-1534320606F7}" type="sibTrans" cxnId="{C17714B9-9769-41C7-A57F-C20B52C0B078}">
      <dgm:prSet/>
      <dgm:spPr/>
      <dgm:t>
        <a:bodyPr/>
        <a:lstStyle/>
        <a:p>
          <a:endParaRPr lang="de-CH"/>
        </a:p>
      </dgm:t>
    </dgm:pt>
    <dgm:pt modelId="{114FB9FF-BDA8-4C4A-AAB3-600BF3EC4383}">
      <dgm:prSet phldrT="[Text]" custT="1"/>
      <dgm:spPr/>
      <dgm:t>
        <a:bodyPr/>
        <a:lstStyle/>
        <a:p>
          <a:r>
            <a:rPr lang="de-CH" sz="2000" b="1" dirty="0"/>
            <a:t>Umbuchung </a:t>
          </a:r>
          <a:r>
            <a:rPr lang="de-CH" sz="2000" b="1" dirty="0">
              <a:solidFill>
                <a:srgbClr val="0070C0"/>
              </a:solidFill>
            </a:rPr>
            <a:t>EUROWEG-Konten</a:t>
          </a:r>
        </a:p>
      </dgm:t>
    </dgm:pt>
    <dgm:pt modelId="{CF9A7DBF-36C2-4E41-85B3-D5CBEB017FD3}" type="parTrans" cxnId="{A8E654F4-E0E3-4AA3-AE79-EBB92DC5DB39}">
      <dgm:prSet/>
      <dgm:spPr/>
      <dgm:t>
        <a:bodyPr/>
        <a:lstStyle/>
        <a:p>
          <a:endParaRPr lang="de-CH"/>
        </a:p>
      </dgm:t>
    </dgm:pt>
    <dgm:pt modelId="{948CA447-B19A-4108-BF58-F631B07FA959}" type="sibTrans" cxnId="{A8E654F4-E0E3-4AA3-AE79-EBB92DC5DB39}">
      <dgm:prSet/>
      <dgm:spPr/>
      <dgm:t>
        <a:bodyPr/>
        <a:lstStyle/>
        <a:p>
          <a:endParaRPr lang="de-CH"/>
        </a:p>
      </dgm:t>
    </dgm:pt>
    <dgm:pt modelId="{1B6FA66A-B9C6-461E-85BA-24B717CF52A3}">
      <dgm:prSet phldrT="[Text]" custT="1"/>
      <dgm:spPr/>
      <dgm:t>
        <a:bodyPr/>
        <a:lstStyle/>
        <a:p>
          <a:r>
            <a:rPr lang="de-CH" sz="1800" b="1" dirty="0"/>
            <a:t>Alle Unternehmer und Personen erhalten die 2 </a:t>
          </a:r>
          <a:r>
            <a:rPr lang="de-CH" sz="1800" b="1" dirty="0">
              <a:solidFill>
                <a:schemeClr val="accent2"/>
              </a:solidFill>
            </a:rPr>
            <a:t>EUROWG</a:t>
          </a:r>
          <a:r>
            <a:rPr lang="de-CH" sz="1800" b="1" dirty="0"/>
            <a:t> </a:t>
          </a:r>
          <a:r>
            <a:rPr lang="de-CH" sz="1800" b="1" dirty="0">
              <a:solidFill>
                <a:schemeClr val="accent2"/>
              </a:solidFill>
            </a:rPr>
            <a:t>Konten</a:t>
          </a:r>
          <a:r>
            <a:rPr lang="de-CH" sz="1800" b="1" dirty="0"/>
            <a:t> mit selbigen Salden wie vor dem Konkurs. Daher keine Abschreibungen und Verluste!</a:t>
          </a:r>
        </a:p>
      </dgm:t>
    </dgm:pt>
    <dgm:pt modelId="{D03F3BED-ABEA-452F-9990-FFC06AE2DE3F}" type="parTrans" cxnId="{75AD9BDC-F318-4E77-B1FD-C9F68242B973}">
      <dgm:prSet/>
      <dgm:spPr/>
      <dgm:t>
        <a:bodyPr/>
        <a:lstStyle/>
        <a:p>
          <a:endParaRPr lang="de-CH"/>
        </a:p>
      </dgm:t>
    </dgm:pt>
    <dgm:pt modelId="{8B2B0388-7922-4B68-AECC-72883942FC3E}" type="sibTrans" cxnId="{75AD9BDC-F318-4E77-B1FD-C9F68242B973}">
      <dgm:prSet/>
      <dgm:spPr/>
      <dgm:t>
        <a:bodyPr/>
        <a:lstStyle/>
        <a:p>
          <a:endParaRPr lang="de-CH"/>
        </a:p>
      </dgm:t>
    </dgm:pt>
    <dgm:pt modelId="{B1730C77-970C-4BFF-A9C5-9B0E9CA18DB4}">
      <dgm:prSet phldrT="[Text]"/>
      <dgm:spPr/>
      <dgm:t>
        <a:bodyPr/>
        <a:lstStyle/>
        <a:p>
          <a:endParaRPr lang="de-CH" sz="1300"/>
        </a:p>
      </dgm:t>
    </dgm:pt>
    <dgm:pt modelId="{968447CD-B670-4154-BA65-8AA304D701DB}" type="parTrans" cxnId="{D1918526-B49A-4945-A239-B0182C725544}">
      <dgm:prSet/>
      <dgm:spPr/>
      <dgm:t>
        <a:bodyPr/>
        <a:lstStyle/>
        <a:p>
          <a:endParaRPr lang="de-CH"/>
        </a:p>
      </dgm:t>
    </dgm:pt>
    <dgm:pt modelId="{64D7D19A-BB54-4C18-99DE-87EFE44C1785}" type="sibTrans" cxnId="{D1918526-B49A-4945-A239-B0182C725544}">
      <dgm:prSet/>
      <dgm:spPr/>
      <dgm:t>
        <a:bodyPr/>
        <a:lstStyle/>
        <a:p>
          <a:endParaRPr lang="de-CH"/>
        </a:p>
      </dgm:t>
    </dgm:pt>
    <dgm:pt modelId="{BE18E899-68EF-4598-B805-CF33AFB2AE50}" type="pres">
      <dgm:prSet presAssocID="{93F908E0-0607-48E5-A97A-B550C7C4CF23}" presName="rootnode" presStyleCnt="0">
        <dgm:presLayoutVars>
          <dgm:chMax/>
          <dgm:chPref/>
          <dgm:dir/>
          <dgm:animLvl val="lvl"/>
        </dgm:presLayoutVars>
      </dgm:prSet>
      <dgm:spPr/>
    </dgm:pt>
    <dgm:pt modelId="{C0667025-73C8-400A-A891-8F5B95200753}" type="pres">
      <dgm:prSet presAssocID="{FBF14E86-CDCE-4AE4-9B50-73E0A5567EF1}" presName="composite" presStyleCnt="0"/>
      <dgm:spPr/>
    </dgm:pt>
    <dgm:pt modelId="{C2C39F8F-6B1F-40A2-B791-5D768EA1DF2F}" type="pres">
      <dgm:prSet presAssocID="{FBF14E86-CDCE-4AE4-9B50-73E0A5567EF1}" presName="bentUpArrow1" presStyleLbl="alignImgPlace1" presStyleIdx="0" presStyleCnt="2"/>
      <dgm:spPr/>
    </dgm:pt>
    <dgm:pt modelId="{F17F87C7-2DDB-4DA2-8A85-5AB93DFC7E62}" type="pres">
      <dgm:prSet presAssocID="{FBF14E86-CDCE-4AE4-9B50-73E0A5567EF1}" presName="ParentText" presStyleLbl="node1" presStyleIdx="0" presStyleCnt="3" custScaleX="119049" custLinFactNeighborX="-27302" custLinFactNeighborY="0">
        <dgm:presLayoutVars>
          <dgm:chMax val="1"/>
          <dgm:chPref val="1"/>
          <dgm:bulletEnabled val="1"/>
        </dgm:presLayoutVars>
      </dgm:prSet>
      <dgm:spPr/>
    </dgm:pt>
    <dgm:pt modelId="{FC02B244-041E-4874-836A-29DB0DC2CD55}" type="pres">
      <dgm:prSet presAssocID="{FBF14E86-CDCE-4AE4-9B50-73E0A5567EF1}" presName="ChildText" presStyleLbl="revTx" presStyleIdx="0" presStyleCnt="3" custScaleX="754398" custLinFactX="110653" custLinFactNeighborX="200000" custLinFactNeighborY="-3116">
        <dgm:presLayoutVars>
          <dgm:chMax val="0"/>
          <dgm:chPref val="0"/>
          <dgm:bulletEnabled val="1"/>
        </dgm:presLayoutVars>
      </dgm:prSet>
      <dgm:spPr/>
    </dgm:pt>
    <dgm:pt modelId="{8FE51A3E-C29D-4200-A1EB-81C35203BE58}" type="pres">
      <dgm:prSet presAssocID="{8F373D12-18CC-4747-80D7-994584871023}" presName="sibTrans" presStyleCnt="0"/>
      <dgm:spPr/>
    </dgm:pt>
    <dgm:pt modelId="{40FE5D3C-9783-4A51-BAC0-25EF438635A8}" type="pres">
      <dgm:prSet presAssocID="{A50A9339-33F4-4D75-A3F3-DDFF9205E044}" presName="composite" presStyleCnt="0"/>
      <dgm:spPr/>
    </dgm:pt>
    <dgm:pt modelId="{9D956C72-F5B4-4E78-A1FC-352D9AB79B57}" type="pres">
      <dgm:prSet presAssocID="{A50A9339-33F4-4D75-A3F3-DDFF9205E044}" presName="bentUpArrow1" presStyleLbl="alignImgPlace1" presStyleIdx="1" presStyleCnt="2"/>
      <dgm:spPr/>
    </dgm:pt>
    <dgm:pt modelId="{77132955-66D2-4919-B355-83A9CF64F152}" type="pres">
      <dgm:prSet presAssocID="{A50A9339-33F4-4D75-A3F3-DDFF9205E044}" presName="ParentText" presStyleLbl="node1" presStyleIdx="1" presStyleCnt="3" custScaleX="124654" custLinFactNeighborX="-40317" custLinFactNeighborY="-703">
        <dgm:presLayoutVars>
          <dgm:chMax val="1"/>
          <dgm:chPref val="1"/>
          <dgm:bulletEnabled val="1"/>
        </dgm:presLayoutVars>
      </dgm:prSet>
      <dgm:spPr/>
    </dgm:pt>
    <dgm:pt modelId="{1B2C315C-3825-44F3-ACEF-70DC85253EC4}" type="pres">
      <dgm:prSet presAssocID="{A50A9339-33F4-4D75-A3F3-DDFF9205E044}" presName="ChildText" presStyleLbl="revTx" presStyleIdx="1" presStyleCnt="3" custScaleX="471917" custLinFactX="53277" custLinFactNeighborX="100000" custLinFactNeighborY="-755">
        <dgm:presLayoutVars>
          <dgm:chMax val="0"/>
          <dgm:chPref val="0"/>
          <dgm:bulletEnabled val="1"/>
        </dgm:presLayoutVars>
      </dgm:prSet>
      <dgm:spPr/>
    </dgm:pt>
    <dgm:pt modelId="{3DE32F4B-0350-4720-9CC6-33815651E1F7}" type="pres">
      <dgm:prSet presAssocID="{0C45D37B-F728-4ECA-A7C4-B0E23A5A32C6}" presName="sibTrans" presStyleCnt="0"/>
      <dgm:spPr/>
    </dgm:pt>
    <dgm:pt modelId="{E7255B8B-2F0C-421B-9FEA-B8BCF9C12EBE}" type="pres">
      <dgm:prSet presAssocID="{114FB9FF-BDA8-4C4A-AAB3-600BF3EC4383}" presName="composite" presStyleCnt="0"/>
      <dgm:spPr/>
    </dgm:pt>
    <dgm:pt modelId="{F359E52C-6BC2-4527-A6FC-4ED633FBB935}" type="pres">
      <dgm:prSet presAssocID="{114FB9FF-BDA8-4C4A-AAB3-600BF3EC4383}" presName="ParentText" presStyleLbl="node1" presStyleIdx="2" presStyleCnt="3" custScaleX="154391" custLinFactX="-48240" custLinFactNeighborX="-100000" custLinFactNeighborY="4468">
        <dgm:presLayoutVars>
          <dgm:chMax val="1"/>
          <dgm:chPref val="1"/>
          <dgm:bulletEnabled val="1"/>
        </dgm:presLayoutVars>
      </dgm:prSet>
      <dgm:spPr/>
    </dgm:pt>
    <dgm:pt modelId="{20C79BF6-4A2D-422E-82EC-7E71247B552A}" type="pres">
      <dgm:prSet presAssocID="{114FB9FF-BDA8-4C4A-AAB3-600BF3EC4383}" presName="FinalChildText" presStyleLbl="revTx" presStyleIdx="2" presStyleCnt="3" custScaleX="382534" custScaleY="193533" custLinFactNeighborX="-1190" custLinFactNeighborY="18499">
        <dgm:presLayoutVars>
          <dgm:chMax val="0"/>
          <dgm:chPref val="0"/>
          <dgm:bulletEnabled val="1"/>
        </dgm:presLayoutVars>
      </dgm:prSet>
      <dgm:spPr/>
    </dgm:pt>
  </dgm:ptLst>
  <dgm:cxnLst>
    <dgm:cxn modelId="{D1918526-B49A-4945-A239-B0182C725544}" srcId="{114FB9FF-BDA8-4C4A-AAB3-600BF3EC4383}" destId="{B1730C77-970C-4BFF-A9C5-9B0E9CA18DB4}" srcOrd="1" destOrd="0" parTransId="{968447CD-B670-4154-BA65-8AA304D701DB}" sibTransId="{64D7D19A-BB54-4C18-99DE-87EFE44C1785}"/>
    <dgm:cxn modelId="{A21DF03A-0F71-4F66-9478-34F0B12D21FA}" type="presOf" srcId="{C23859B1-EA45-4005-AFDC-DFCDFD775ADB}" destId="{FC02B244-041E-4874-836A-29DB0DC2CD55}" srcOrd="0" destOrd="0" presId="urn:microsoft.com/office/officeart/2005/8/layout/StepDownProcess"/>
    <dgm:cxn modelId="{8BF7C76D-D647-4078-9730-5C092130BEE2}" type="presOf" srcId="{93F908E0-0607-48E5-A97A-B550C7C4CF23}" destId="{BE18E899-68EF-4598-B805-CF33AFB2AE50}" srcOrd="0" destOrd="0" presId="urn:microsoft.com/office/officeart/2005/8/layout/StepDownProcess"/>
    <dgm:cxn modelId="{8F63244F-B4AD-4D65-BCF4-0BF420860CF1}" srcId="{93F908E0-0607-48E5-A97A-B550C7C4CF23}" destId="{A50A9339-33F4-4D75-A3F3-DDFF9205E044}" srcOrd="1" destOrd="0" parTransId="{67A64B5F-C03B-4AB6-AC8D-F59F8DA0548B}" sibTransId="{0C45D37B-F728-4ECA-A7C4-B0E23A5A32C6}"/>
    <dgm:cxn modelId="{DB247F7B-D4EF-4016-AD72-6C1B185C794D}" srcId="{FBF14E86-CDCE-4AE4-9B50-73E0A5567EF1}" destId="{C23859B1-EA45-4005-AFDC-DFCDFD775ADB}" srcOrd="0" destOrd="0" parTransId="{76670933-2801-4F94-8904-930ED61892E0}" sibTransId="{34C4136D-6D0C-49B4-90F0-BDEF7B2EF220}"/>
    <dgm:cxn modelId="{00BC7B86-16FE-4076-868E-9D3AC3D18973}" type="presOf" srcId="{A50A9339-33F4-4D75-A3F3-DDFF9205E044}" destId="{77132955-66D2-4919-B355-83A9CF64F152}" srcOrd="0" destOrd="0" presId="urn:microsoft.com/office/officeart/2005/8/layout/StepDownProcess"/>
    <dgm:cxn modelId="{A44CA49B-6A32-4C58-A540-04F8361EBBD7}" type="presOf" srcId="{1B6FA66A-B9C6-461E-85BA-24B717CF52A3}" destId="{20C79BF6-4A2D-422E-82EC-7E71247B552A}" srcOrd="0" destOrd="0" presId="urn:microsoft.com/office/officeart/2005/8/layout/StepDownProcess"/>
    <dgm:cxn modelId="{8F2DDBB0-DD81-426A-A7EB-1119448DEEE3}" type="presOf" srcId="{FBF14E86-CDCE-4AE4-9B50-73E0A5567EF1}" destId="{F17F87C7-2DDB-4DA2-8A85-5AB93DFC7E62}" srcOrd="0" destOrd="0" presId="urn:microsoft.com/office/officeart/2005/8/layout/StepDownProcess"/>
    <dgm:cxn modelId="{8553FAB0-09D4-47AC-B96B-C1260D21E2D2}" type="presOf" srcId="{A802AEE7-3FD6-441D-9F4D-DA4991AE76F6}" destId="{1B2C315C-3825-44F3-ACEF-70DC85253EC4}" srcOrd="0" destOrd="0" presId="urn:microsoft.com/office/officeart/2005/8/layout/StepDownProcess"/>
    <dgm:cxn modelId="{C17714B9-9769-41C7-A57F-C20B52C0B078}" srcId="{A50A9339-33F4-4D75-A3F3-DDFF9205E044}" destId="{A802AEE7-3FD6-441D-9F4D-DA4991AE76F6}" srcOrd="0" destOrd="0" parTransId="{4AB0A51E-21A2-4997-97DB-CA8A3E6DAB8C}" sibTransId="{1FF86893-E59E-4B73-BBA2-1534320606F7}"/>
    <dgm:cxn modelId="{07EE09BC-801D-468C-871A-F0954283FE62}" type="presOf" srcId="{114FB9FF-BDA8-4C4A-AAB3-600BF3EC4383}" destId="{F359E52C-6BC2-4527-A6FC-4ED633FBB935}" srcOrd="0" destOrd="0" presId="urn:microsoft.com/office/officeart/2005/8/layout/StepDownProcess"/>
    <dgm:cxn modelId="{299ABED3-FD41-433E-99C7-709D4D5CE953}" type="presOf" srcId="{B1730C77-970C-4BFF-A9C5-9B0E9CA18DB4}" destId="{20C79BF6-4A2D-422E-82EC-7E71247B552A}" srcOrd="0" destOrd="1" presId="urn:microsoft.com/office/officeart/2005/8/layout/StepDownProcess"/>
    <dgm:cxn modelId="{DA33C7D3-D047-4DA4-854E-516A162CD370}" srcId="{93F908E0-0607-48E5-A97A-B550C7C4CF23}" destId="{FBF14E86-CDCE-4AE4-9B50-73E0A5567EF1}" srcOrd="0" destOrd="0" parTransId="{5935A6A0-026D-4DED-8C72-22EA6654A41D}" sibTransId="{8F373D12-18CC-4747-80D7-994584871023}"/>
    <dgm:cxn modelId="{75AD9BDC-F318-4E77-B1FD-C9F68242B973}" srcId="{114FB9FF-BDA8-4C4A-AAB3-600BF3EC4383}" destId="{1B6FA66A-B9C6-461E-85BA-24B717CF52A3}" srcOrd="0" destOrd="0" parTransId="{D03F3BED-ABEA-452F-9990-FFC06AE2DE3F}" sibTransId="{8B2B0388-7922-4B68-AECC-72883942FC3E}"/>
    <dgm:cxn modelId="{A8E654F4-E0E3-4AA3-AE79-EBB92DC5DB39}" srcId="{93F908E0-0607-48E5-A97A-B550C7C4CF23}" destId="{114FB9FF-BDA8-4C4A-AAB3-600BF3EC4383}" srcOrd="2" destOrd="0" parTransId="{CF9A7DBF-36C2-4E41-85B3-D5CBEB017FD3}" sibTransId="{948CA447-B19A-4108-BF58-F631B07FA959}"/>
    <dgm:cxn modelId="{73C7F9C2-2C34-490E-86B8-F93FB92DAFFD}" type="presParOf" srcId="{BE18E899-68EF-4598-B805-CF33AFB2AE50}" destId="{C0667025-73C8-400A-A891-8F5B95200753}" srcOrd="0" destOrd="0" presId="urn:microsoft.com/office/officeart/2005/8/layout/StepDownProcess"/>
    <dgm:cxn modelId="{E33192F7-7E8F-48C6-B8A6-032B7DE0CBA8}" type="presParOf" srcId="{C0667025-73C8-400A-A891-8F5B95200753}" destId="{C2C39F8F-6B1F-40A2-B791-5D768EA1DF2F}" srcOrd="0" destOrd="0" presId="urn:microsoft.com/office/officeart/2005/8/layout/StepDownProcess"/>
    <dgm:cxn modelId="{CE540F09-B063-49E9-BE92-42B3C4894EAD}" type="presParOf" srcId="{C0667025-73C8-400A-A891-8F5B95200753}" destId="{F17F87C7-2DDB-4DA2-8A85-5AB93DFC7E62}" srcOrd="1" destOrd="0" presId="urn:microsoft.com/office/officeart/2005/8/layout/StepDownProcess"/>
    <dgm:cxn modelId="{7A77920F-F0F9-49F3-81A3-1FB3D85011B6}" type="presParOf" srcId="{C0667025-73C8-400A-A891-8F5B95200753}" destId="{FC02B244-041E-4874-836A-29DB0DC2CD55}" srcOrd="2" destOrd="0" presId="urn:microsoft.com/office/officeart/2005/8/layout/StepDownProcess"/>
    <dgm:cxn modelId="{1C395048-8EC0-4F98-B885-4F0629CDF1AD}" type="presParOf" srcId="{BE18E899-68EF-4598-B805-CF33AFB2AE50}" destId="{8FE51A3E-C29D-4200-A1EB-81C35203BE58}" srcOrd="1" destOrd="0" presId="urn:microsoft.com/office/officeart/2005/8/layout/StepDownProcess"/>
    <dgm:cxn modelId="{5BCF6CD0-B77B-46E3-A905-5E08235C3C6A}" type="presParOf" srcId="{BE18E899-68EF-4598-B805-CF33AFB2AE50}" destId="{40FE5D3C-9783-4A51-BAC0-25EF438635A8}" srcOrd="2" destOrd="0" presId="urn:microsoft.com/office/officeart/2005/8/layout/StepDownProcess"/>
    <dgm:cxn modelId="{AF91DF3C-7B16-4ECD-B33C-CD4F81A0FB18}" type="presParOf" srcId="{40FE5D3C-9783-4A51-BAC0-25EF438635A8}" destId="{9D956C72-F5B4-4E78-A1FC-352D9AB79B57}" srcOrd="0" destOrd="0" presId="urn:microsoft.com/office/officeart/2005/8/layout/StepDownProcess"/>
    <dgm:cxn modelId="{C3B6C199-F66F-4F57-8089-A03DF3FB475B}" type="presParOf" srcId="{40FE5D3C-9783-4A51-BAC0-25EF438635A8}" destId="{77132955-66D2-4919-B355-83A9CF64F152}" srcOrd="1" destOrd="0" presId="urn:microsoft.com/office/officeart/2005/8/layout/StepDownProcess"/>
    <dgm:cxn modelId="{55BC5770-E3BD-4041-81D6-84903DB8D4E4}" type="presParOf" srcId="{40FE5D3C-9783-4A51-BAC0-25EF438635A8}" destId="{1B2C315C-3825-44F3-ACEF-70DC85253EC4}" srcOrd="2" destOrd="0" presId="urn:microsoft.com/office/officeart/2005/8/layout/StepDownProcess"/>
    <dgm:cxn modelId="{0FA7ECD7-C16D-475F-9330-AC62CADA44E4}" type="presParOf" srcId="{BE18E899-68EF-4598-B805-CF33AFB2AE50}" destId="{3DE32F4B-0350-4720-9CC6-33815651E1F7}" srcOrd="3" destOrd="0" presId="urn:microsoft.com/office/officeart/2005/8/layout/StepDownProcess"/>
    <dgm:cxn modelId="{0B3A9382-4FAA-429B-9054-FF53EE87B838}" type="presParOf" srcId="{BE18E899-68EF-4598-B805-CF33AFB2AE50}" destId="{E7255B8B-2F0C-421B-9FEA-B8BCF9C12EBE}" srcOrd="4" destOrd="0" presId="urn:microsoft.com/office/officeart/2005/8/layout/StepDownProcess"/>
    <dgm:cxn modelId="{5F180E39-35E9-4108-9782-D9E33AA3D05A}" type="presParOf" srcId="{E7255B8B-2F0C-421B-9FEA-B8BCF9C12EBE}" destId="{F359E52C-6BC2-4527-A6FC-4ED633FBB935}" srcOrd="0" destOrd="0" presId="urn:microsoft.com/office/officeart/2005/8/layout/StepDownProcess"/>
    <dgm:cxn modelId="{DA116133-B639-4DD6-AB50-AABDC028B9F4}" type="presParOf" srcId="{E7255B8B-2F0C-421B-9FEA-B8BCF9C12EBE}" destId="{20C79BF6-4A2D-422E-82EC-7E71247B552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9F8F-6B1F-40A2-B791-5D768EA1DF2F}">
      <dsp:nvSpPr>
        <dsp:cNvPr id="0" name=""/>
        <dsp:cNvSpPr/>
      </dsp:nvSpPr>
      <dsp:spPr>
        <a:xfrm rot="5400000">
          <a:off x="2125090" y="1141255"/>
          <a:ext cx="819619" cy="933107"/>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17F87C7-2DDB-4DA2-8A85-5AB93DFC7E62}">
      <dsp:nvSpPr>
        <dsp:cNvPr id="0" name=""/>
        <dsp:cNvSpPr/>
      </dsp:nvSpPr>
      <dsp:spPr>
        <a:xfrm>
          <a:off x="1399824" y="232691"/>
          <a:ext cx="1642586"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solidFill>
                <a:srgbClr val="00B050"/>
              </a:solidFill>
            </a:rPr>
            <a:t>Staats-Bankrott-Erklärung</a:t>
          </a:r>
        </a:p>
      </dsp:txBody>
      <dsp:txXfrm>
        <a:off x="1446978" y="279845"/>
        <a:ext cx="1548278" cy="871476"/>
      </dsp:txXfrm>
    </dsp:sp>
    <dsp:sp modelId="{FC02B244-041E-4874-836A-29DB0DC2CD55}">
      <dsp:nvSpPr>
        <dsp:cNvPr id="0" name=""/>
        <dsp:cNvSpPr/>
      </dsp:nvSpPr>
      <dsp:spPr>
        <a:xfrm>
          <a:off x="3121658" y="300477"/>
          <a:ext cx="7570410" cy="78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Die neue HuMan-</a:t>
          </a:r>
          <a:r>
            <a:rPr lang="de-CH" sz="1800" b="1" kern="1200" dirty="0" err="1"/>
            <a:t>Reguierung</a:t>
          </a:r>
          <a:r>
            <a:rPr lang="de-CH" sz="1800" b="1" kern="1200" dirty="0"/>
            <a:t> erklärt den €-Staatsbankrott und führt selber das Konkursverfahren durch mit den </a:t>
          </a:r>
          <a:r>
            <a:rPr lang="de-CH" sz="1800" b="1" kern="1200" dirty="0">
              <a:solidFill>
                <a:schemeClr val="accent2"/>
              </a:solidFill>
            </a:rPr>
            <a:t>EUROWEG-Beratern</a:t>
          </a:r>
          <a:r>
            <a:rPr lang="de-CH" sz="1800" b="1" kern="1200" dirty="0"/>
            <a:t> als Konkurs-Verwalter in jedem Kanton, Stadt, Gemeinde!</a:t>
          </a:r>
          <a:endParaRPr lang="de-CH" sz="1800" kern="1200" dirty="0"/>
        </a:p>
      </dsp:txBody>
      <dsp:txXfrm>
        <a:off x="3121658" y="300477"/>
        <a:ext cx="7570410" cy="780589"/>
      </dsp:txXfrm>
    </dsp:sp>
    <dsp:sp modelId="{9D956C72-F5B4-4E78-A1FC-352D9AB79B57}">
      <dsp:nvSpPr>
        <dsp:cNvPr id="0" name=""/>
        <dsp:cNvSpPr/>
      </dsp:nvSpPr>
      <dsp:spPr>
        <a:xfrm rot="5400000">
          <a:off x="4341534" y="2226151"/>
          <a:ext cx="819619" cy="933107"/>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7132955-66D2-4919-B355-83A9CF64F152}">
      <dsp:nvSpPr>
        <dsp:cNvPr id="0" name=""/>
        <dsp:cNvSpPr/>
      </dsp:nvSpPr>
      <dsp:spPr>
        <a:xfrm>
          <a:off x="3398025" y="1310796"/>
          <a:ext cx="1719921"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solidFill>
                <a:srgbClr val="FF0000"/>
              </a:solidFill>
            </a:rPr>
            <a:t>Konkurs-Abwicklung</a:t>
          </a:r>
        </a:p>
      </dsp:txBody>
      <dsp:txXfrm>
        <a:off x="3445179" y="1357950"/>
        <a:ext cx="1625613" cy="871476"/>
      </dsp:txXfrm>
    </dsp:sp>
    <dsp:sp modelId="{1B2C315C-3825-44F3-ACEF-70DC85253EC4}">
      <dsp:nvSpPr>
        <dsp:cNvPr id="0" name=""/>
        <dsp:cNvSpPr/>
      </dsp:nvSpPr>
      <dsp:spPr>
        <a:xfrm>
          <a:off x="5176181" y="1403802"/>
          <a:ext cx="4735703" cy="78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Alle Forderungen werden akzeptiert ausser Zinsforderung. Somit werden Banken nicht gerettet.</a:t>
          </a:r>
        </a:p>
      </dsp:txBody>
      <dsp:txXfrm>
        <a:off x="5176181" y="1403802"/>
        <a:ext cx="4735703" cy="780589"/>
      </dsp:txXfrm>
    </dsp:sp>
    <dsp:sp modelId="{F359E52C-6BC2-4527-A6FC-4ED633FBB935}">
      <dsp:nvSpPr>
        <dsp:cNvPr id="0" name=""/>
        <dsp:cNvSpPr/>
      </dsp:nvSpPr>
      <dsp:spPr>
        <a:xfrm>
          <a:off x="5226487" y="2718577"/>
          <a:ext cx="2130220"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t>Umbuchung </a:t>
          </a:r>
          <a:r>
            <a:rPr lang="de-CH" sz="2000" b="1" kern="1200" dirty="0">
              <a:solidFill>
                <a:srgbClr val="0070C0"/>
              </a:solidFill>
            </a:rPr>
            <a:t>EUROWEG-Konten</a:t>
          </a:r>
        </a:p>
      </dsp:txBody>
      <dsp:txXfrm>
        <a:off x="5273641" y="2765731"/>
        <a:ext cx="2035912" cy="871476"/>
      </dsp:txXfrm>
    </dsp:sp>
    <dsp:sp modelId="{20C79BF6-4A2D-422E-82EC-7E71247B552A}">
      <dsp:nvSpPr>
        <dsp:cNvPr id="0" name=""/>
        <dsp:cNvSpPr/>
      </dsp:nvSpPr>
      <dsp:spPr>
        <a:xfrm>
          <a:off x="7597265" y="2546882"/>
          <a:ext cx="3838742" cy="151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Alle Unternehmer und Personen erhalten die 2 </a:t>
          </a:r>
          <a:r>
            <a:rPr lang="de-CH" sz="1800" b="1" kern="1200" dirty="0">
              <a:solidFill>
                <a:schemeClr val="accent2"/>
              </a:solidFill>
            </a:rPr>
            <a:t>EUROWG</a:t>
          </a:r>
          <a:r>
            <a:rPr lang="de-CH" sz="1800" b="1" kern="1200" dirty="0"/>
            <a:t> </a:t>
          </a:r>
          <a:r>
            <a:rPr lang="de-CH" sz="1800" b="1" kern="1200" dirty="0">
              <a:solidFill>
                <a:schemeClr val="accent2"/>
              </a:solidFill>
            </a:rPr>
            <a:t>Konten</a:t>
          </a:r>
          <a:r>
            <a:rPr lang="de-CH" sz="1800" b="1" kern="1200" dirty="0"/>
            <a:t> mit selbigen Salden wie vor dem Konkurs. Daher keine Abschreibungen und Verluste!</a:t>
          </a:r>
        </a:p>
        <a:p>
          <a:pPr marL="114300" lvl="1" indent="-114300" algn="l" defTabSz="577850">
            <a:lnSpc>
              <a:spcPct val="90000"/>
            </a:lnSpc>
            <a:spcBef>
              <a:spcPct val="0"/>
            </a:spcBef>
            <a:spcAft>
              <a:spcPct val="15000"/>
            </a:spcAft>
            <a:buChar char="•"/>
          </a:pPr>
          <a:endParaRPr lang="de-CH" sz="1300" kern="1200"/>
        </a:p>
      </dsp:txBody>
      <dsp:txXfrm>
        <a:off x="7597265" y="2546882"/>
        <a:ext cx="3838742" cy="151069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ECA35-59BC-47BA-AB86-BB4D3CDCDFFE}" type="datetimeFigureOut">
              <a:rPr lang="de-CH" smtClean="0"/>
              <a:t>17.08.2021</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7BEA1-D16F-4E8D-9BC9-C96A4EFC116B}" type="slidenum">
              <a:rPr lang="de-CH" smtClean="0"/>
              <a:t>‹Nr.›</a:t>
            </a:fld>
            <a:endParaRPr lang="de-CH"/>
          </a:p>
        </p:txBody>
      </p:sp>
    </p:spTree>
    <p:extLst>
      <p:ext uri="{BB962C8B-B14F-4D97-AF65-F5344CB8AC3E}">
        <p14:creationId xmlns:p14="http://schemas.microsoft.com/office/powerpoint/2010/main" val="39186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55225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28072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15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354810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13904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6182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193799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233459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25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77439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28</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29</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1361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3</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022193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81021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31</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499688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44</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425358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527632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46</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132181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373828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599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57</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081609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450909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59</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79278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521249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09540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61</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070251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62</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710111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896999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40566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92372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5996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72</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71847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73</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74</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79759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530964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476026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76</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4100969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77</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776084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082851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79</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131120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82</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681260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89</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90</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891014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91</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118231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7B80F0C-26FA-4B18-A621-76254A231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8F525E-F000-48DF-BE55-81940426BFAA}"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63D0449E-722A-43AD-AE75-9CD5EA67D138}"/>
              </a:ext>
            </a:extLst>
          </p:cNvPr>
          <p:cNvSpPr>
            <a:spLocks noGrp="1" noRot="1" noChangeAspect="1" noChangeArrowheads="1" noTextEdit="1"/>
          </p:cNvSpPr>
          <p:nvPr>
            <p:ph type="sldImg"/>
          </p:nvPr>
        </p:nvSpPr>
        <p:spPr>
          <a:xfrm>
            <a:off x="382588" y="714375"/>
            <a:ext cx="6100762" cy="3432175"/>
          </a:xfrm>
          <a:ln/>
        </p:spPr>
      </p:sp>
      <p:sp>
        <p:nvSpPr>
          <p:cNvPr id="96260" name="Rectangle 3">
            <a:extLst>
              <a:ext uri="{FF2B5EF4-FFF2-40B4-BE49-F238E27FC236}">
                <a16:creationId xmlns:a16="http://schemas.microsoft.com/office/drawing/2014/main" id="{7E75E2BE-7E7B-4FFE-A3CB-53FF8170665A}"/>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993301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785660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884626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6103782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21896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87251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998874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101211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2797458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0828011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1729631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53258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61946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374665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34826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32779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9233803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954668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5643760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49968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7229675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810259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65345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855773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72096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6901292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1639944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4921952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0940155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4545526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834020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2884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733918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000696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6706130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230319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7B80F0C-26FA-4B18-A621-76254A231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8F525E-F000-48DF-BE55-81940426BFAA}"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63D0449E-722A-43AD-AE75-9CD5EA67D138}"/>
              </a:ext>
            </a:extLst>
          </p:cNvPr>
          <p:cNvSpPr>
            <a:spLocks noGrp="1" noRot="1" noChangeAspect="1" noChangeArrowheads="1" noTextEdit="1"/>
          </p:cNvSpPr>
          <p:nvPr>
            <p:ph type="sldImg"/>
          </p:nvPr>
        </p:nvSpPr>
        <p:spPr>
          <a:xfrm>
            <a:off x="382588" y="714375"/>
            <a:ext cx="6100762" cy="3432175"/>
          </a:xfrm>
          <a:ln/>
        </p:spPr>
      </p:sp>
      <p:sp>
        <p:nvSpPr>
          <p:cNvPr id="96260" name="Rectangle 3">
            <a:extLst>
              <a:ext uri="{FF2B5EF4-FFF2-40B4-BE49-F238E27FC236}">
                <a16:creationId xmlns:a16="http://schemas.microsoft.com/office/drawing/2014/main" id="{7E75E2BE-7E7B-4FFE-A3CB-53FF8170665A}"/>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0569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6639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02976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167461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84264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C2E36A2-9E06-4EEF-9D9C-18465449DB96}" type="slidenum">
              <a:rPr lang="en-US"/>
              <a:pPr>
                <a:defRPr/>
              </a:pPr>
              <a:t>‹Nr.›</a:t>
            </a:fld>
            <a:r>
              <a:rPr lang="en-US"/>
              <a:t>/ 17</a:t>
            </a:r>
          </a:p>
        </p:txBody>
      </p:sp>
    </p:spTree>
    <p:extLst>
      <p:ext uri="{BB962C8B-B14F-4D97-AF65-F5344CB8AC3E}">
        <p14:creationId xmlns:p14="http://schemas.microsoft.com/office/powerpoint/2010/main" val="225759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77B7711-FA50-47EB-B05F-7ECEB225CC98}" type="slidenum">
              <a:rPr lang="en-US"/>
              <a:pPr>
                <a:defRPr/>
              </a:pPr>
              <a:t>‹Nr.›</a:t>
            </a:fld>
            <a:r>
              <a:rPr lang="en-US"/>
              <a:t>/ 17</a:t>
            </a:r>
          </a:p>
        </p:txBody>
      </p:sp>
    </p:spTree>
    <p:extLst>
      <p:ext uri="{BB962C8B-B14F-4D97-AF65-F5344CB8AC3E}">
        <p14:creationId xmlns:p14="http://schemas.microsoft.com/office/powerpoint/2010/main" val="1462248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1C6FE43-31A1-4072-AD3C-C08AE626F27C}" type="slidenum">
              <a:rPr lang="en-US"/>
              <a:pPr>
                <a:defRPr/>
              </a:pPr>
              <a:t>‹Nr.›</a:t>
            </a:fld>
            <a:r>
              <a:rPr lang="en-US"/>
              <a:t>/ 17</a:t>
            </a:r>
          </a:p>
        </p:txBody>
      </p:sp>
    </p:spTree>
    <p:extLst>
      <p:ext uri="{BB962C8B-B14F-4D97-AF65-F5344CB8AC3E}">
        <p14:creationId xmlns:p14="http://schemas.microsoft.com/office/powerpoint/2010/main" val="2527244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5AADECBA-310A-4554-B73F-6C604306AB4D}" type="slidenum">
              <a:rPr lang="en-US"/>
              <a:pPr>
                <a:defRPr/>
              </a:pPr>
              <a:t>‹Nr.›</a:t>
            </a:fld>
            <a:r>
              <a:rPr lang="en-US"/>
              <a:t>/ 17</a:t>
            </a:r>
          </a:p>
        </p:txBody>
      </p:sp>
    </p:spTree>
    <p:extLst>
      <p:ext uri="{BB962C8B-B14F-4D97-AF65-F5344CB8AC3E}">
        <p14:creationId xmlns:p14="http://schemas.microsoft.com/office/powerpoint/2010/main" val="3302686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D776FB42-E733-49BD-91BC-A33ADD3F56E5}" type="slidenum">
              <a:rPr lang="en-US"/>
              <a:pPr>
                <a:defRPr/>
              </a:pPr>
              <a:t>‹Nr.›</a:t>
            </a:fld>
            <a:r>
              <a:rPr lang="en-US"/>
              <a:t>/ 17</a:t>
            </a:r>
          </a:p>
        </p:txBody>
      </p:sp>
    </p:spTree>
    <p:extLst>
      <p:ext uri="{BB962C8B-B14F-4D97-AF65-F5344CB8AC3E}">
        <p14:creationId xmlns:p14="http://schemas.microsoft.com/office/powerpoint/2010/main" val="313796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BFF1CDA-BC53-44E3-ACC0-F8F9E6B1D5BF}" type="slidenum">
              <a:rPr lang="en-US"/>
              <a:pPr>
                <a:defRPr/>
              </a:pPr>
              <a:t>‹Nr.›</a:t>
            </a:fld>
            <a:r>
              <a:rPr lang="en-US"/>
              <a:t>/ 17</a:t>
            </a:r>
          </a:p>
        </p:txBody>
      </p:sp>
    </p:spTree>
    <p:extLst>
      <p:ext uri="{BB962C8B-B14F-4D97-AF65-F5344CB8AC3E}">
        <p14:creationId xmlns:p14="http://schemas.microsoft.com/office/powerpoint/2010/main" val="407065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4056542-7B9D-4185-B543-9189EEFF403D}" type="slidenum">
              <a:rPr lang="en-US"/>
              <a:pPr>
                <a:defRPr/>
              </a:pPr>
              <a:t>‹Nr.›</a:t>
            </a:fld>
            <a:r>
              <a:rPr lang="en-US"/>
              <a:t>/ 17</a:t>
            </a:r>
          </a:p>
        </p:txBody>
      </p:sp>
    </p:spTree>
    <p:extLst>
      <p:ext uri="{BB962C8B-B14F-4D97-AF65-F5344CB8AC3E}">
        <p14:creationId xmlns:p14="http://schemas.microsoft.com/office/powerpoint/2010/main" val="328841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879559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7F9CFE0-D5AF-4639-9C23-296F59BD13DA}" type="slidenum">
              <a:rPr lang="en-US"/>
              <a:pPr>
                <a:defRPr/>
              </a:pPr>
              <a:t>‹Nr.›</a:t>
            </a:fld>
            <a:r>
              <a:rPr lang="en-US"/>
              <a:t>/ 17</a:t>
            </a:r>
          </a:p>
        </p:txBody>
      </p:sp>
    </p:spTree>
    <p:extLst>
      <p:ext uri="{BB962C8B-B14F-4D97-AF65-F5344CB8AC3E}">
        <p14:creationId xmlns:p14="http://schemas.microsoft.com/office/powerpoint/2010/main" val="171545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C3E71353-9E17-44F7-908F-A00F369CAA19}" type="slidenum">
              <a:rPr lang="en-US"/>
              <a:pPr>
                <a:defRPr/>
              </a:pPr>
              <a:t>‹Nr.›</a:t>
            </a:fld>
            <a:r>
              <a:rPr lang="en-US"/>
              <a:t>/ 17</a:t>
            </a:r>
          </a:p>
        </p:txBody>
      </p:sp>
    </p:spTree>
    <p:extLst>
      <p:ext uri="{BB962C8B-B14F-4D97-AF65-F5344CB8AC3E}">
        <p14:creationId xmlns:p14="http://schemas.microsoft.com/office/powerpoint/2010/main" val="1574815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F5FA57B3-3345-4088-9CE6-4811D60F7011}" type="slidenum">
              <a:rPr lang="en-US"/>
              <a:pPr>
                <a:defRPr/>
              </a:pPr>
              <a:t>‹Nr.›</a:t>
            </a:fld>
            <a:r>
              <a:rPr lang="en-US"/>
              <a:t>/ 17</a:t>
            </a:r>
          </a:p>
        </p:txBody>
      </p:sp>
    </p:spTree>
    <p:extLst>
      <p:ext uri="{BB962C8B-B14F-4D97-AF65-F5344CB8AC3E}">
        <p14:creationId xmlns:p14="http://schemas.microsoft.com/office/powerpoint/2010/main" val="273777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7B4C0436-2FCC-454E-BA5A-C779116752DB}" type="slidenum">
              <a:rPr lang="en-US"/>
              <a:pPr>
                <a:defRPr/>
              </a:pPr>
              <a:t>‹Nr.›</a:t>
            </a:fld>
            <a:r>
              <a:rPr lang="en-US"/>
              <a:t>/ 17</a:t>
            </a:r>
          </a:p>
        </p:txBody>
      </p:sp>
    </p:spTree>
    <p:extLst>
      <p:ext uri="{BB962C8B-B14F-4D97-AF65-F5344CB8AC3E}">
        <p14:creationId xmlns:p14="http://schemas.microsoft.com/office/powerpoint/2010/main" val="3312330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B0B1DE5-B8BA-4432-A76F-5E0DF8C7C3E4}" type="slidenum">
              <a:rPr lang="en-US"/>
              <a:pPr>
                <a:defRPr/>
              </a:pPr>
              <a:t>‹Nr.›</a:t>
            </a:fld>
            <a:r>
              <a:rPr lang="en-US"/>
              <a:t>/ 17</a:t>
            </a:r>
          </a:p>
        </p:txBody>
      </p:sp>
    </p:spTree>
    <p:extLst>
      <p:ext uri="{BB962C8B-B14F-4D97-AF65-F5344CB8AC3E}">
        <p14:creationId xmlns:p14="http://schemas.microsoft.com/office/powerpoint/2010/main" val="1863601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2A7D115F-C23D-4F15-9100-0D4B216685DF}"/>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152C1D41-544E-45CF-8968-F7489D81EE4E}" type="slidenum">
              <a:rPr lang="en-US" altLang="de-DE"/>
              <a:pPr/>
              <a:t>‹Nr.›</a:t>
            </a:fld>
            <a:r>
              <a:rPr lang="en-US" altLang="de-DE"/>
              <a:t>/ 17</a:t>
            </a:r>
          </a:p>
        </p:txBody>
      </p:sp>
    </p:spTree>
    <p:extLst>
      <p:ext uri="{BB962C8B-B14F-4D97-AF65-F5344CB8AC3E}">
        <p14:creationId xmlns:p14="http://schemas.microsoft.com/office/powerpoint/2010/main" val="2178521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D207A2F-9247-4714-BA39-13BBC82045D2}"/>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EA7F7AA-47B7-4330-A8BE-585BD9087BF7}" type="slidenum">
              <a:rPr lang="en-US" altLang="de-DE"/>
              <a:pPr/>
              <a:t>‹Nr.›</a:t>
            </a:fld>
            <a:r>
              <a:rPr lang="en-US" altLang="de-DE"/>
              <a:t>/ 17</a:t>
            </a:r>
          </a:p>
        </p:txBody>
      </p:sp>
    </p:spTree>
    <p:extLst>
      <p:ext uri="{BB962C8B-B14F-4D97-AF65-F5344CB8AC3E}">
        <p14:creationId xmlns:p14="http://schemas.microsoft.com/office/powerpoint/2010/main" val="3536625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a:extLst>
              <a:ext uri="{FF2B5EF4-FFF2-40B4-BE49-F238E27FC236}">
                <a16:creationId xmlns:a16="http://schemas.microsoft.com/office/drawing/2014/main" id="{C0B42C2E-4710-4BEF-BDF7-7FA966AA882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8A75BBA-1951-4B28-B36C-B5A20F6114FC}" type="slidenum">
              <a:rPr lang="en-US" altLang="de-DE"/>
              <a:pPr/>
              <a:t>‹Nr.›</a:t>
            </a:fld>
            <a:r>
              <a:rPr lang="en-US" altLang="de-DE"/>
              <a:t>/ 17</a:t>
            </a:r>
          </a:p>
        </p:txBody>
      </p:sp>
    </p:spTree>
    <p:extLst>
      <p:ext uri="{BB962C8B-B14F-4D97-AF65-F5344CB8AC3E}">
        <p14:creationId xmlns:p14="http://schemas.microsoft.com/office/powerpoint/2010/main" val="4083726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3C2B91AD-E90D-4F52-AB6A-77EB2248A6E8}"/>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2CCEA56-439E-43D9-893D-F8DCE7625FB9}" type="slidenum">
              <a:rPr lang="en-US" altLang="de-DE"/>
              <a:pPr/>
              <a:t>‹Nr.›</a:t>
            </a:fld>
            <a:r>
              <a:rPr lang="en-US" altLang="de-DE"/>
              <a:t>/ 17</a:t>
            </a:r>
          </a:p>
        </p:txBody>
      </p:sp>
    </p:spTree>
    <p:extLst>
      <p:ext uri="{BB962C8B-B14F-4D97-AF65-F5344CB8AC3E}">
        <p14:creationId xmlns:p14="http://schemas.microsoft.com/office/powerpoint/2010/main" val="289770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40600645-8662-4A26-B107-66AA7309807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6AFB0685-DCFD-4935-B324-B159F8271B04}" type="slidenum">
              <a:rPr lang="en-US" altLang="de-DE"/>
              <a:pPr/>
              <a:t>‹Nr.›</a:t>
            </a:fld>
            <a:r>
              <a:rPr lang="en-US" altLang="de-DE"/>
              <a:t>/ 17</a:t>
            </a:r>
          </a:p>
        </p:txBody>
      </p:sp>
    </p:spTree>
    <p:extLst>
      <p:ext uri="{BB962C8B-B14F-4D97-AF65-F5344CB8AC3E}">
        <p14:creationId xmlns:p14="http://schemas.microsoft.com/office/powerpoint/2010/main" val="415209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153623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C62EFD76-A36A-4BD6-8624-79CB9F32EAA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BEBE0EE-E6BB-422D-8FE0-3DBED8EAF8D2}" type="slidenum">
              <a:rPr lang="en-US" altLang="de-DE"/>
              <a:pPr/>
              <a:t>‹Nr.›</a:t>
            </a:fld>
            <a:r>
              <a:rPr lang="en-US" altLang="de-DE"/>
              <a:t>/ 17</a:t>
            </a:r>
          </a:p>
        </p:txBody>
      </p:sp>
    </p:spTree>
    <p:extLst>
      <p:ext uri="{BB962C8B-B14F-4D97-AF65-F5344CB8AC3E}">
        <p14:creationId xmlns:p14="http://schemas.microsoft.com/office/powerpoint/2010/main" val="3605589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798E6D-0E8C-4796-A0BC-CABD275E1CD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EFA5F8B2-F114-48CD-9770-FB718C200205}" type="slidenum">
              <a:rPr lang="en-US" altLang="de-DE"/>
              <a:pPr/>
              <a:t>‹Nr.›</a:t>
            </a:fld>
            <a:r>
              <a:rPr lang="en-US" altLang="de-DE"/>
              <a:t>/ 17</a:t>
            </a:r>
          </a:p>
        </p:txBody>
      </p:sp>
    </p:spTree>
    <p:extLst>
      <p:ext uri="{BB962C8B-B14F-4D97-AF65-F5344CB8AC3E}">
        <p14:creationId xmlns:p14="http://schemas.microsoft.com/office/powerpoint/2010/main" val="3140935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69FA328E-7CBC-41A8-A382-FE82B50BE07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A1DF4B3-0433-4DC2-9A7A-9966CF748B94}" type="slidenum">
              <a:rPr lang="en-US" altLang="de-DE"/>
              <a:pPr/>
              <a:t>‹Nr.›</a:t>
            </a:fld>
            <a:r>
              <a:rPr lang="en-US" altLang="de-DE"/>
              <a:t>/ 17</a:t>
            </a:r>
          </a:p>
        </p:txBody>
      </p:sp>
    </p:spTree>
    <p:extLst>
      <p:ext uri="{BB962C8B-B14F-4D97-AF65-F5344CB8AC3E}">
        <p14:creationId xmlns:p14="http://schemas.microsoft.com/office/powerpoint/2010/main" val="2260093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18719AFF-8E7C-4A28-8EAB-B472DB73F8F8}"/>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BAEFB72D-45FF-44AD-8A8B-FB6B53150D29}" type="slidenum">
              <a:rPr lang="en-US" altLang="de-DE"/>
              <a:pPr/>
              <a:t>‹Nr.›</a:t>
            </a:fld>
            <a:r>
              <a:rPr lang="en-US" altLang="de-DE"/>
              <a:t>/ 17</a:t>
            </a:r>
          </a:p>
        </p:txBody>
      </p:sp>
    </p:spTree>
    <p:extLst>
      <p:ext uri="{BB962C8B-B14F-4D97-AF65-F5344CB8AC3E}">
        <p14:creationId xmlns:p14="http://schemas.microsoft.com/office/powerpoint/2010/main" val="1310250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5E454808-31ED-42E2-91DF-019115B19769}"/>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0ED7E03-7D34-4969-883B-4190767C2546}" type="slidenum">
              <a:rPr lang="en-US" altLang="de-DE"/>
              <a:pPr/>
              <a:t>‹Nr.›</a:t>
            </a:fld>
            <a:r>
              <a:rPr lang="en-US" altLang="de-DE"/>
              <a:t>/ 17</a:t>
            </a:r>
          </a:p>
        </p:txBody>
      </p:sp>
    </p:spTree>
    <p:extLst>
      <p:ext uri="{BB962C8B-B14F-4D97-AF65-F5344CB8AC3E}">
        <p14:creationId xmlns:p14="http://schemas.microsoft.com/office/powerpoint/2010/main" val="986245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3746A8ED-BB8D-4B02-99DD-620AA5BC0C9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E26CD9E6-0DF8-48AA-A0A0-0A655EC4E4E0}" type="slidenum">
              <a:rPr lang="en-US" altLang="de-DE"/>
              <a:pPr/>
              <a:t>‹Nr.›</a:t>
            </a:fld>
            <a:r>
              <a:rPr lang="en-US" altLang="de-DE"/>
              <a:t>/ 17</a:t>
            </a:r>
          </a:p>
        </p:txBody>
      </p:sp>
    </p:spTree>
    <p:extLst>
      <p:ext uri="{BB962C8B-B14F-4D97-AF65-F5344CB8AC3E}">
        <p14:creationId xmlns:p14="http://schemas.microsoft.com/office/powerpoint/2010/main" val="2632178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17085" y="1058863"/>
            <a:ext cx="5228167"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51E58F70-6216-4794-903B-1594DF71DE43}"/>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5B9A7C92-73EB-45CE-8D20-12F65E18008D}" type="slidenum">
              <a:rPr lang="en-US" altLang="de-DE"/>
              <a:pPr/>
              <a:t>‹Nr.›</a:t>
            </a:fld>
            <a:r>
              <a:rPr lang="en-US" altLang="de-DE"/>
              <a:t>/ 17</a:t>
            </a:r>
          </a:p>
        </p:txBody>
      </p:sp>
    </p:spTree>
    <p:extLst>
      <p:ext uri="{BB962C8B-B14F-4D97-AF65-F5344CB8AC3E}">
        <p14:creationId xmlns:p14="http://schemas.microsoft.com/office/powerpoint/2010/main" val="228757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17085" y="1058863"/>
            <a:ext cx="5228167"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iagrammplatzhalter 3"/>
          <p:cNvSpPr>
            <a:spLocks noGrp="1"/>
          </p:cNvSpPr>
          <p:nvPr>
            <p:ph type="chart" sz="half" idx="2"/>
          </p:nvPr>
        </p:nvSpPr>
        <p:spPr>
          <a:xfrm>
            <a:off x="6648451" y="1058863"/>
            <a:ext cx="5230283" cy="5110162"/>
          </a:xfrm>
        </p:spPr>
        <p:txBody>
          <a:bodyPr/>
          <a:lstStyle/>
          <a:p>
            <a:pPr lvl="0"/>
            <a:endParaRPr lang="de-CH" noProof="0"/>
          </a:p>
        </p:txBody>
      </p:sp>
      <p:sp>
        <p:nvSpPr>
          <p:cNvPr id="5" name="Rectangle 4">
            <a:extLst>
              <a:ext uri="{FF2B5EF4-FFF2-40B4-BE49-F238E27FC236}">
                <a16:creationId xmlns:a16="http://schemas.microsoft.com/office/drawing/2014/main" id="{184E4363-690F-4CD7-B31E-9106083B739F}"/>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0B3B9444-60F7-4061-A12A-77D1981576AD}" type="slidenum">
              <a:rPr lang="en-US" altLang="de-DE"/>
              <a:pPr/>
              <a:t>‹Nr.›</a:t>
            </a:fld>
            <a:r>
              <a:rPr lang="en-US" altLang="de-DE"/>
              <a:t>/ 17</a:t>
            </a:r>
          </a:p>
        </p:txBody>
      </p:sp>
    </p:spTree>
    <p:extLst>
      <p:ext uri="{BB962C8B-B14F-4D97-AF65-F5344CB8AC3E}">
        <p14:creationId xmlns:p14="http://schemas.microsoft.com/office/powerpoint/2010/main" val="2298976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78C35E74-3329-4E9C-9426-5BA9881D3E28}"/>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6EC2DF89-32A8-4EE4-A233-236740D1781B}" type="slidenum">
              <a:rPr lang="en-US" altLang="de-DE" smtClean="0"/>
              <a:pPr>
                <a:defRPr/>
              </a:pPr>
              <a:t>‹Nr.›</a:t>
            </a:fld>
            <a:r>
              <a:rPr lang="en-US" altLang="de-DE"/>
              <a:t>/ 17</a:t>
            </a:r>
          </a:p>
        </p:txBody>
      </p:sp>
    </p:spTree>
    <p:extLst>
      <p:ext uri="{BB962C8B-B14F-4D97-AF65-F5344CB8AC3E}">
        <p14:creationId xmlns:p14="http://schemas.microsoft.com/office/powerpoint/2010/main" val="184163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F03FF4B-8B52-41CF-8E77-9A4E11183384}"/>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1CF1A712-5D92-4C73-A874-A88CA94E5780}" type="slidenum">
              <a:rPr lang="en-US" altLang="de-DE" smtClean="0"/>
              <a:pPr>
                <a:defRPr/>
              </a:pPr>
              <a:t>‹Nr.›</a:t>
            </a:fld>
            <a:r>
              <a:rPr lang="en-US" altLang="de-DE"/>
              <a:t>/ 17</a:t>
            </a:r>
          </a:p>
        </p:txBody>
      </p:sp>
    </p:spTree>
    <p:extLst>
      <p:ext uri="{BB962C8B-B14F-4D97-AF65-F5344CB8AC3E}">
        <p14:creationId xmlns:p14="http://schemas.microsoft.com/office/powerpoint/2010/main" val="206241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799499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D88727C8-08F4-4703-8B50-6222EA70D066}"/>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EC4644C0-E759-4927-9784-2B7CE51BE6A9}" type="slidenum">
              <a:rPr lang="en-US" altLang="de-DE" smtClean="0"/>
              <a:pPr>
                <a:defRPr/>
              </a:pPr>
              <a:t>‹Nr.›</a:t>
            </a:fld>
            <a:r>
              <a:rPr lang="en-US" altLang="de-DE"/>
              <a:t>/ 17</a:t>
            </a:r>
          </a:p>
        </p:txBody>
      </p:sp>
    </p:spTree>
    <p:extLst>
      <p:ext uri="{BB962C8B-B14F-4D97-AF65-F5344CB8AC3E}">
        <p14:creationId xmlns:p14="http://schemas.microsoft.com/office/powerpoint/2010/main" val="4010085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BEF4CD8C-4922-41AF-8417-8B072E294F4E}"/>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EDF3748A-2F8F-4E7B-9DB0-B827386D0E46}" type="slidenum">
              <a:rPr lang="en-US" altLang="de-DE" smtClean="0"/>
              <a:pPr>
                <a:defRPr/>
              </a:pPr>
              <a:t>‹Nr.›</a:t>
            </a:fld>
            <a:r>
              <a:rPr lang="en-US" altLang="de-DE"/>
              <a:t>/ 17</a:t>
            </a:r>
          </a:p>
        </p:txBody>
      </p:sp>
    </p:spTree>
    <p:extLst>
      <p:ext uri="{BB962C8B-B14F-4D97-AF65-F5344CB8AC3E}">
        <p14:creationId xmlns:p14="http://schemas.microsoft.com/office/powerpoint/2010/main" val="773522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1124B7CC-66B0-4C4F-B06B-8937251E4237}"/>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2B649683-4447-4FA3-BAE2-252A09C09F9F}" type="slidenum">
              <a:rPr lang="en-US" altLang="de-DE" smtClean="0"/>
              <a:pPr>
                <a:defRPr/>
              </a:pPr>
              <a:t>‹Nr.›</a:t>
            </a:fld>
            <a:r>
              <a:rPr lang="en-US" altLang="de-DE"/>
              <a:t>/ 17</a:t>
            </a:r>
          </a:p>
        </p:txBody>
      </p:sp>
    </p:spTree>
    <p:extLst>
      <p:ext uri="{BB962C8B-B14F-4D97-AF65-F5344CB8AC3E}">
        <p14:creationId xmlns:p14="http://schemas.microsoft.com/office/powerpoint/2010/main" val="2793416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31B8889C-D2CC-4AD3-BE2A-1FF3CA558F7D}"/>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64989547-3553-4EBD-8E9C-B75B42F1838B}" type="slidenum">
              <a:rPr lang="en-US" altLang="de-DE" smtClean="0"/>
              <a:pPr>
                <a:defRPr/>
              </a:pPr>
              <a:t>‹Nr.›</a:t>
            </a:fld>
            <a:r>
              <a:rPr lang="en-US" altLang="de-DE"/>
              <a:t>/ 17</a:t>
            </a:r>
          </a:p>
        </p:txBody>
      </p:sp>
    </p:spTree>
    <p:extLst>
      <p:ext uri="{BB962C8B-B14F-4D97-AF65-F5344CB8AC3E}">
        <p14:creationId xmlns:p14="http://schemas.microsoft.com/office/powerpoint/2010/main" val="264898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01E366-3E95-4317-BF4B-B32AE00EE295}"/>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CB07A8F8-664D-4FFB-A61E-E462EB2971C2}" type="slidenum">
              <a:rPr lang="en-US" altLang="de-DE" smtClean="0"/>
              <a:pPr>
                <a:defRPr/>
              </a:pPr>
              <a:t>‹Nr.›</a:t>
            </a:fld>
            <a:r>
              <a:rPr lang="en-US" altLang="de-DE"/>
              <a:t>/ 17</a:t>
            </a:r>
          </a:p>
        </p:txBody>
      </p:sp>
    </p:spTree>
    <p:extLst>
      <p:ext uri="{BB962C8B-B14F-4D97-AF65-F5344CB8AC3E}">
        <p14:creationId xmlns:p14="http://schemas.microsoft.com/office/powerpoint/2010/main" val="789226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14F3F34C-EB49-4266-9F32-50602791F49D}"/>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89B5DD00-DD81-4824-BDD5-3B74661E874A}" type="slidenum">
              <a:rPr lang="en-US" altLang="de-DE" smtClean="0"/>
              <a:pPr>
                <a:defRPr/>
              </a:pPr>
              <a:t>‹Nr.›</a:t>
            </a:fld>
            <a:r>
              <a:rPr lang="en-US" altLang="de-DE"/>
              <a:t>/ 17</a:t>
            </a:r>
          </a:p>
        </p:txBody>
      </p:sp>
    </p:spTree>
    <p:extLst>
      <p:ext uri="{BB962C8B-B14F-4D97-AF65-F5344CB8AC3E}">
        <p14:creationId xmlns:p14="http://schemas.microsoft.com/office/powerpoint/2010/main" val="18910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B0D484A-2484-4786-ACC4-3E91D89E8FEC}"/>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4401C5C1-854D-4648-8F45-F328F9326A9C}" type="slidenum">
              <a:rPr lang="en-US" altLang="de-DE" smtClean="0"/>
              <a:pPr>
                <a:defRPr/>
              </a:pPr>
              <a:t>‹Nr.›</a:t>
            </a:fld>
            <a:r>
              <a:rPr lang="en-US" altLang="de-DE"/>
              <a:t>/ 17</a:t>
            </a:r>
          </a:p>
        </p:txBody>
      </p:sp>
    </p:spTree>
    <p:extLst>
      <p:ext uri="{BB962C8B-B14F-4D97-AF65-F5344CB8AC3E}">
        <p14:creationId xmlns:p14="http://schemas.microsoft.com/office/powerpoint/2010/main" val="2798343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7DB05960-B62E-4801-AFE7-9994C2B97E3F}"/>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D61196E4-DC5D-4EA9-AC93-5AA2D55EE6A4}" type="slidenum">
              <a:rPr lang="en-US" altLang="de-DE" smtClean="0"/>
              <a:pPr>
                <a:defRPr/>
              </a:pPr>
              <a:t>‹Nr.›</a:t>
            </a:fld>
            <a:r>
              <a:rPr lang="en-US" altLang="de-DE"/>
              <a:t>/ 17</a:t>
            </a:r>
          </a:p>
        </p:txBody>
      </p:sp>
    </p:spTree>
    <p:extLst>
      <p:ext uri="{BB962C8B-B14F-4D97-AF65-F5344CB8AC3E}">
        <p14:creationId xmlns:p14="http://schemas.microsoft.com/office/powerpoint/2010/main" val="439390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50877CC0-51B5-4CA3-866D-49E543450018}"/>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01DA0643-E8FA-496A-9669-EFB89B12D066}" type="slidenum">
              <a:rPr lang="en-US" altLang="de-DE" smtClean="0"/>
              <a:pPr>
                <a:defRPr/>
              </a:pPr>
              <a:t>‹Nr.›</a:t>
            </a:fld>
            <a:r>
              <a:rPr lang="en-US" altLang="de-DE"/>
              <a:t>/ 17</a:t>
            </a:r>
          </a:p>
        </p:txBody>
      </p:sp>
    </p:spTree>
    <p:extLst>
      <p:ext uri="{BB962C8B-B14F-4D97-AF65-F5344CB8AC3E}">
        <p14:creationId xmlns:p14="http://schemas.microsoft.com/office/powerpoint/2010/main" val="3996624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a:extLst>
              <a:ext uri="{FF2B5EF4-FFF2-40B4-BE49-F238E27FC236}">
                <a16:creationId xmlns:a16="http://schemas.microsoft.com/office/drawing/2014/main" id="{CBFCEF1F-8D6A-4C97-91CC-3AE36642A9CB}"/>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1DCA52F8-0685-4AAB-928D-769C029840CA}" type="slidenum">
              <a:rPr lang="en-US" altLang="de-DE" smtClean="0"/>
              <a:pPr>
                <a:defRPr/>
              </a:pPr>
              <a:t>‹Nr.›</a:t>
            </a:fld>
            <a:r>
              <a:rPr lang="en-US" altLang="de-DE"/>
              <a:t>/ 17</a:t>
            </a:r>
          </a:p>
        </p:txBody>
      </p:sp>
    </p:spTree>
    <p:extLst>
      <p:ext uri="{BB962C8B-B14F-4D97-AF65-F5344CB8AC3E}">
        <p14:creationId xmlns:p14="http://schemas.microsoft.com/office/powerpoint/2010/main" val="298196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713284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F8464-5A53-4E14-BE4F-1E10FB72508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251D613B-A1EE-451B-9AC4-E69FD5FD1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0026EE40-A0DD-4DF5-8D4D-501C67D18BB6}"/>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5" name="Fußzeilenplatzhalter 4">
            <a:extLst>
              <a:ext uri="{FF2B5EF4-FFF2-40B4-BE49-F238E27FC236}">
                <a16:creationId xmlns:a16="http://schemas.microsoft.com/office/drawing/2014/main" id="{C236573E-5C88-42E8-94E6-BB401ED4CB1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F5A927D-E0E7-4AC4-AEA3-A882E50B4A3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664912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CA04F-CFC6-4382-9CEE-619A10BE8C4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07F7CA9-96EB-4925-BADE-01AD6383FFE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068299D-4EB1-473E-8276-334EFA696504}"/>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5" name="Fußzeilenplatzhalter 4">
            <a:extLst>
              <a:ext uri="{FF2B5EF4-FFF2-40B4-BE49-F238E27FC236}">
                <a16:creationId xmlns:a16="http://schemas.microsoft.com/office/drawing/2014/main" id="{84FA4ADD-BDE9-4808-B276-0472EF736A8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79B095E-21AC-4FED-93E8-C2B2B48040F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934894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C382B-2672-46F2-BE78-3935CA0AD66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ED42A9D1-CAC6-4476-92C5-C6A8B5A460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664801A-B99A-4D4F-84EF-E91450189B3C}"/>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5" name="Fußzeilenplatzhalter 4">
            <a:extLst>
              <a:ext uri="{FF2B5EF4-FFF2-40B4-BE49-F238E27FC236}">
                <a16:creationId xmlns:a16="http://schemas.microsoft.com/office/drawing/2014/main" id="{7E4F355E-76B2-4DAD-892F-09B953AE7FF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446296F-9091-41D3-A4BB-A7604DEF0B7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992380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FE9D2-80F7-4CCB-8E0B-F4F5C41C7A9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8ABCD497-3823-4E66-B088-FEDC9885EF3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9570E9B3-1695-4E61-A29E-924D27089ED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71E081FE-4B0A-41AB-AEEA-0D6D48D05C37}"/>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6" name="Fußzeilenplatzhalter 5">
            <a:extLst>
              <a:ext uri="{FF2B5EF4-FFF2-40B4-BE49-F238E27FC236}">
                <a16:creationId xmlns:a16="http://schemas.microsoft.com/office/drawing/2014/main" id="{C3197D91-EC05-4C66-851F-54BD822B858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CD6D58C-F8CE-4707-879C-3B742635DA65}"/>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693991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70B6C-07E8-4A00-8A88-6E9BD735117B}"/>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C5B13001-E80E-4DD6-B14B-038EB59D4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9214D7-4A32-4FD4-9F20-66089BAB13D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951A53FF-929B-4D9E-A4A7-1B48DDF2F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9DFE935-F889-4A7D-9EA0-2DC9DE677E4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E1DBD81-7D31-42F5-994F-5A20B2EFD166}"/>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8" name="Fußzeilenplatzhalter 7">
            <a:extLst>
              <a:ext uri="{FF2B5EF4-FFF2-40B4-BE49-F238E27FC236}">
                <a16:creationId xmlns:a16="http://schemas.microsoft.com/office/drawing/2014/main" id="{0C8A844B-56F8-4F8F-A255-5DE0B15874CB}"/>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555BDC9A-62C9-4D3B-8275-DA3B05E7D502}"/>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616737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FDFEC-985C-4D64-AE2D-E579CDF15285}"/>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41603983-BA18-4C28-85A4-2A554B25B5FF}"/>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4" name="Fußzeilenplatzhalter 3">
            <a:extLst>
              <a:ext uri="{FF2B5EF4-FFF2-40B4-BE49-F238E27FC236}">
                <a16:creationId xmlns:a16="http://schemas.microsoft.com/office/drawing/2014/main" id="{A4014994-0F40-4A72-BE9D-D1BC0FDE59E0}"/>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CB94077-CA48-459A-83A5-C343E058A27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309306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AF14ACB-F45D-49DD-84D3-0653DDB0DAF0}"/>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3" name="Fußzeilenplatzhalter 2">
            <a:extLst>
              <a:ext uri="{FF2B5EF4-FFF2-40B4-BE49-F238E27FC236}">
                <a16:creationId xmlns:a16="http://schemas.microsoft.com/office/drawing/2014/main" id="{E9BF248B-9FBE-4D74-8F13-E6E76BCC7E26}"/>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41469658-74C8-46BD-83AA-0CC85C278D2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508939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0833E-A676-446B-8168-CD236C4AF7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F21464B9-7A22-45E4-A4F7-8789EB2B7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3967658A-F03B-47B6-8F7A-971573C02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D3EE5C5-493C-4AA0-884D-4989CD5F399F}"/>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6" name="Fußzeilenplatzhalter 5">
            <a:extLst>
              <a:ext uri="{FF2B5EF4-FFF2-40B4-BE49-F238E27FC236}">
                <a16:creationId xmlns:a16="http://schemas.microsoft.com/office/drawing/2014/main" id="{98525DD3-1A5B-4C79-9475-529A7349A2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48B83FA-340A-4A68-9EB6-442D3FB7C85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573253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B76A3-B445-4933-A9D9-2E1F81FFD5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537C8E11-B50D-4D4D-9C30-3801F19041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FBC47125-8E4A-4298-8A10-B54AB56D7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074270F-DB98-43E7-BFE9-D5ECAE13DB87}"/>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6" name="Fußzeilenplatzhalter 5">
            <a:extLst>
              <a:ext uri="{FF2B5EF4-FFF2-40B4-BE49-F238E27FC236}">
                <a16:creationId xmlns:a16="http://schemas.microsoft.com/office/drawing/2014/main" id="{3E6CDE27-7C80-4267-B838-F49ECE6B77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1CEAC22-99FD-4144-8092-21C871093668}"/>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021674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896AB-095A-45D1-9BE2-CC3E27C0FF9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400FE3FB-D97D-485F-BE9C-39779AD98FF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9245F8A-8C47-47F4-B3AE-30375DEBCE78}"/>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5" name="Fußzeilenplatzhalter 4">
            <a:extLst>
              <a:ext uri="{FF2B5EF4-FFF2-40B4-BE49-F238E27FC236}">
                <a16:creationId xmlns:a16="http://schemas.microsoft.com/office/drawing/2014/main" id="{E52C594C-E552-444B-A7A9-679436C1168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7C0A6EB-5FF4-4321-8FAF-9ADC2190703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71660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507184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2CD0FF9-06A8-4E06-9F4B-BDAB72FFC02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5B5CF8AB-A16E-49B3-8F1C-599D78E5E87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7DC5F8A-7D91-4E09-946D-ADF6B5086886}"/>
              </a:ext>
            </a:extLst>
          </p:cNvPr>
          <p:cNvSpPr>
            <a:spLocks noGrp="1"/>
          </p:cNvSpPr>
          <p:nvPr>
            <p:ph type="dt" sz="half" idx="10"/>
          </p:nvPr>
        </p:nvSpPr>
        <p:spPr/>
        <p:txBody>
          <a:bodyPr/>
          <a:lstStyle/>
          <a:p>
            <a:fld id="{B20599F1-50E1-4DEC-A99D-102DC551721D}" type="datetimeFigureOut">
              <a:rPr lang="de-CH" smtClean="0"/>
              <a:t>17.08.2021</a:t>
            </a:fld>
            <a:endParaRPr lang="de-CH"/>
          </a:p>
        </p:txBody>
      </p:sp>
      <p:sp>
        <p:nvSpPr>
          <p:cNvPr id="5" name="Fußzeilenplatzhalter 4">
            <a:extLst>
              <a:ext uri="{FF2B5EF4-FFF2-40B4-BE49-F238E27FC236}">
                <a16:creationId xmlns:a16="http://schemas.microsoft.com/office/drawing/2014/main" id="{F19A8986-77E9-4803-8AC9-7E795B336B4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BE7BC5B-5681-49D2-B48C-D79BF570F0E7}"/>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04164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65100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2919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26687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a:defRPr/>
            </a:pPr>
            <a:r>
              <a:rPr lang="de-DE"/>
              <a:t>Immob-Vortrag des W.E.G.-BundesBiel Biel, .2005 , Folie  ‹Nr.›/ 17</a:t>
            </a:r>
            <a:endParaRPr lang="en-US"/>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1364911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dt="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a:defRPr/>
            </a:pPr>
            <a:r>
              <a:rPr lang="en-US"/>
              <a:t>Immob-Vortrag des W.E.G.-BundesBiel</a:t>
            </a:r>
          </a:p>
          <a:p>
            <a:pPr>
              <a:defRPr/>
            </a:pPr>
            <a:r>
              <a:rPr lang="en-US"/>
              <a:t>Biel, .2005 , Folie  </a:t>
            </a:r>
            <a:fld id="{5ED3F58F-ECB6-48BA-863D-8736C18EE4F3}" type="slidenum">
              <a:rPr lang="en-US"/>
              <a:pPr>
                <a:defRPr/>
              </a:pPr>
              <a:t>‹Nr.›</a:t>
            </a:fld>
            <a:r>
              <a:rPr lang="en-US"/>
              <a:t>/ 17</a:t>
            </a:r>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32214354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a:extLst>
              <a:ext uri="{FF2B5EF4-FFF2-40B4-BE49-F238E27FC236}">
                <a16:creationId xmlns:a16="http://schemas.microsoft.com/office/drawing/2014/main" id="{C58E98F8-9357-45E9-900C-13B2A191CF08}"/>
              </a:ext>
            </a:extLst>
          </p:cNvPr>
          <p:cNvSpPr>
            <a:spLocks noChangeArrowheads="1"/>
          </p:cNvSpPr>
          <p:nvPr/>
        </p:nvSpPr>
        <p:spPr bwMode="auto">
          <a:xfrm>
            <a:off x="0" y="6421438"/>
            <a:ext cx="12192000" cy="436562"/>
          </a:xfrm>
          <a:prstGeom prst="rect">
            <a:avLst/>
          </a:prstGeom>
          <a:solidFill>
            <a:srgbClr val="E9E9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2" name="Rectangle 2">
            <a:extLst>
              <a:ext uri="{FF2B5EF4-FFF2-40B4-BE49-F238E27FC236}">
                <a16:creationId xmlns:a16="http://schemas.microsoft.com/office/drawing/2014/main" id="{D3783CF1-02ED-4756-8BFC-0D7E38E40CB6}"/>
              </a:ext>
            </a:extLst>
          </p:cNvPr>
          <p:cNvSpPr>
            <a:spLocks noGrp="1" noChangeArrowheads="1"/>
          </p:cNvSpPr>
          <p:nvPr>
            <p:ph type="title"/>
          </p:nvPr>
        </p:nvSpPr>
        <p:spPr bwMode="auto">
          <a:xfrm>
            <a:off x="1219200" y="76201"/>
            <a:ext cx="106680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a:t>Hier klicken, um Master-Titelformat zu</a:t>
            </a:r>
          </a:p>
        </p:txBody>
      </p:sp>
      <p:sp>
        <p:nvSpPr>
          <p:cNvPr id="1028" name="Rectangle 4">
            <a:extLst>
              <a:ext uri="{FF2B5EF4-FFF2-40B4-BE49-F238E27FC236}">
                <a16:creationId xmlns:a16="http://schemas.microsoft.com/office/drawing/2014/main" id="{178076F5-A82A-42EA-9A71-84942DE9CDDC}"/>
              </a:ext>
            </a:extLst>
          </p:cNvPr>
          <p:cNvSpPr>
            <a:spLocks noGrp="1" noChangeArrowheads="1"/>
          </p:cNvSpPr>
          <p:nvPr>
            <p:ph type="dt" sz="half" idx="2"/>
          </p:nvPr>
        </p:nvSpPr>
        <p:spPr bwMode="auto">
          <a:xfrm>
            <a:off x="1219200" y="6464300"/>
            <a:ext cx="29379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t" anchorCtr="0" compatLnSpc="1">
            <a:prstTxWarp prst="textNoShape">
              <a:avLst/>
            </a:prstTxWarp>
          </a:bodyPr>
          <a:lstStyle>
            <a:lvl1pPr algn="l">
              <a:defRPr sz="900">
                <a:latin typeface="Arial" panose="020B0604020202020204" pitchFamily="34" charset="0"/>
              </a:defRPr>
            </a:lvl1pPr>
          </a:lstStyle>
          <a:p>
            <a:r>
              <a:rPr lang="en-US" altLang="de-DE"/>
              <a:t>Vortrag des W.E.G.-Bundes CH-Biel</a:t>
            </a:r>
          </a:p>
          <a:p>
            <a:r>
              <a:rPr lang="en-US" altLang="de-DE"/>
              <a:t>Stockerau, 13.12.2000 , Folie  </a:t>
            </a:r>
            <a:fld id="{5E8C2752-AADB-4CFF-BDA3-3A0DC9402E7E}" type="slidenum">
              <a:rPr lang="en-US" altLang="de-DE"/>
              <a:pPr/>
              <a:t>‹Nr.›</a:t>
            </a:fld>
            <a:r>
              <a:rPr lang="en-US" altLang="de-DE"/>
              <a:t>/ 17</a:t>
            </a:r>
          </a:p>
        </p:txBody>
      </p:sp>
      <p:pic>
        <p:nvPicPr>
          <p:cNvPr id="1029" name="Picture 16" descr="Weg-logo">
            <a:extLst>
              <a:ext uri="{FF2B5EF4-FFF2-40B4-BE49-F238E27FC236}">
                <a16:creationId xmlns:a16="http://schemas.microsoft.com/office/drawing/2014/main" id="{7ED7E639-5AAB-49BE-8D39-307EC845728A}"/>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a:extLst>
              <a:ext uri="{FF2B5EF4-FFF2-40B4-BE49-F238E27FC236}">
                <a16:creationId xmlns:a16="http://schemas.microsoft.com/office/drawing/2014/main" id="{4DE0500D-A3A7-442A-9258-EBC428CFF379}"/>
              </a:ext>
            </a:extLst>
          </p:cNvPr>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1031" name="Rectangle 18">
            <a:extLst>
              <a:ext uri="{FF2B5EF4-FFF2-40B4-BE49-F238E27FC236}">
                <a16:creationId xmlns:a16="http://schemas.microsoft.com/office/drawing/2014/main" id="{4702CAC7-4076-485A-8F4B-9994AAE99F2B}"/>
              </a:ext>
            </a:extLst>
          </p:cNvPr>
          <p:cNvSpPr>
            <a:spLocks noChangeArrowheads="1"/>
          </p:cNvSpPr>
          <p:nvPr/>
        </p:nvSpPr>
        <p:spPr bwMode="auto">
          <a:xfrm>
            <a:off x="203200" y="741363"/>
            <a:ext cx="11988800" cy="36512"/>
          </a:xfrm>
          <a:prstGeom prst="rect">
            <a:avLst/>
          </a:prstGeom>
          <a:solidFill>
            <a:srgbClr val="0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1032" name="Rectangle 30">
            <a:extLst>
              <a:ext uri="{FF2B5EF4-FFF2-40B4-BE49-F238E27FC236}">
                <a16:creationId xmlns:a16="http://schemas.microsoft.com/office/drawing/2014/main" id="{414B28CE-3165-4D57-91D0-2975A3A2F574}"/>
              </a:ext>
            </a:extLst>
          </p:cNvPr>
          <p:cNvSpPr>
            <a:spLocks noGrp="1" noChangeArrowheads="1"/>
          </p:cNvSpPr>
          <p:nvPr>
            <p:ph type="body" idx="1"/>
          </p:nvPr>
        </p:nvSpPr>
        <p:spPr bwMode="auto">
          <a:xfrm>
            <a:off x="1217085" y="1058863"/>
            <a:ext cx="10661649" cy="511016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19865706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anose="05000000000000000000"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a:extLst>
              <a:ext uri="{FF2B5EF4-FFF2-40B4-BE49-F238E27FC236}">
                <a16:creationId xmlns:a16="http://schemas.microsoft.com/office/drawing/2014/main" id="{C2A15D18-BA00-451B-A844-700E5F6A9500}"/>
              </a:ext>
            </a:extLst>
          </p:cNvPr>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2" name="Rectangle 2">
            <a:extLst>
              <a:ext uri="{FF2B5EF4-FFF2-40B4-BE49-F238E27FC236}">
                <a16:creationId xmlns:a16="http://schemas.microsoft.com/office/drawing/2014/main" id="{E9DECD7E-540C-44AE-A57D-37323F95780E}"/>
              </a:ext>
            </a:extLst>
          </p:cNvPr>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a:extLst>
              <a:ext uri="{FF2B5EF4-FFF2-40B4-BE49-F238E27FC236}">
                <a16:creationId xmlns:a16="http://schemas.microsoft.com/office/drawing/2014/main" id="{42173732-DE54-4A27-981B-F84F98B80E1F}"/>
              </a:ext>
            </a:extLst>
          </p:cNvPr>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a:defRPr sz="900">
                <a:latin typeface="Arial" panose="020B0604020202020204" pitchFamily="34" charset="0"/>
              </a:defRPr>
            </a:lvl1pPr>
          </a:lstStyle>
          <a:p>
            <a:pPr>
              <a:defRPr/>
            </a:pPr>
            <a:r>
              <a:rPr lang="en-US" altLang="de-DE"/>
              <a:t>Immob-Vortrag des W.E.G.-BundesBiel</a:t>
            </a:r>
          </a:p>
          <a:p>
            <a:pPr>
              <a:defRPr/>
            </a:pPr>
            <a:r>
              <a:rPr lang="en-US" altLang="de-DE"/>
              <a:t>Biel, .2005 , Folie  </a:t>
            </a:r>
            <a:fld id="{0E998596-B885-4CB6-92BB-B3B20BFBD735}" type="slidenum">
              <a:rPr lang="en-US" altLang="de-DE" smtClean="0"/>
              <a:pPr>
                <a:defRPr/>
              </a:pPr>
              <a:t>‹Nr.›</a:t>
            </a:fld>
            <a:r>
              <a:rPr lang="en-US" altLang="de-DE"/>
              <a:t>/ 17</a:t>
            </a:r>
          </a:p>
        </p:txBody>
      </p:sp>
      <p:pic>
        <p:nvPicPr>
          <p:cNvPr id="1029" name="Picture 16" descr="Weg-logo">
            <a:extLst>
              <a:ext uri="{FF2B5EF4-FFF2-40B4-BE49-F238E27FC236}">
                <a16:creationId xmlns:a16="http://schemas.microsoft.com/office/drawing/2014/main" id="{CBB46650-D83F-4381-BF64-C9112EB58C84}"/>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a:extLst>
              <a:ext uri="{FF2B5EF4-FFF2-40B4-BE49-F238E27FC236}">
                <a16:creationId xmlns:a16="http://schemas.microsoft.com/office/drawing/2014/main" id="{3CE60B98-BEFD-4334-AE5F-D1FD01B879C2}"/>
              </a:ext>
            </a:extLst>
          </p:cNvPr>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1031" name="Rectangle 18">
            <a:extLst>
              <a:ext uri="{FF2B5EF4-FFF2-40B4-BE49-F238E27FC236}">
                <a16:creationId xmlns:a16="http://schemas.microsoft.com/office/drawing/2014/main" id="{55C59692-8E47-404C-AA48-43D7015B9FA1}"/>
              </a:ext>
            </a:extLst>
          </p:cNvPr>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1032" name="Rectangle 30">
            <a:extLst>
              <a:ext uri="{FF2B5EF4-FFF2-40B4-BE49-F238E27FC236}">
                <a16:creationId xmlns:a16="http://schemas.microsoft.com/office/drawing/2014/main" id="{E591932E-DD6B-4630-9F1C-CC77A91F62EF}"/>
              </a:ext>
            </a:extLst>
          </p:cNvPr>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6776820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anose="05000000000000000000"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6387296-9514-41E8-88E9-89BBEE605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B0EEACFF-73BF-4C74-BBE8-C9E343C85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9541CFC-B2E6-412A-90DF-6C34BFD9A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599F1-50E1-4DEC-A99D-102DC551721D}" type="datetimeFigureOut">
              <a:rPr lang="de-CH" smtClean="0"/>
              <a:t>17.08.2021</a:t>
            </a:fld>
            <a:endParaRPr lang="de-CH"/>
          </a:p>
        </p:txBody>
      </p:sp>
      <p:sp>
        <p:nvSpPr>
          <p:cNvPr id="5" name="Fußzeilenplatzhalter 4">
            <a:extLst>
              <a:ext uri="{FF2B5EF4-FFF2-40B4-BE49-F238E27FC236}">
                <a16:creationId xmlns:a16="http://schemas.microsoft.com/office/drawing/2014/main" id="{EAFCAF7C-857E-43A4-848F-66FE2FBD65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15F62AF2-220C-4F85-9BB7-07D23EC4A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8D3DF-1FD2-43FA-B579-396D926573AC}" type="slidenum">
              <a:rPr lang="de-CH" smtClean="0"/>
              <a:t>‹Nr.›</a:t>
            </a:fld>
            <a:endParaRPr lang="de-CH"/>
          </a:p>
        </p:txBody>
      </p:sp>
    </p:spTree>
    <p:extLst>
      <p:ext uri="{BB962C8B-B14F-4D97-AF65-F5344CB8AC3E}">
        <p14:creationId xmlns:p14="http://schemas.microsoft.com/office/powerpoint/2010/main" val="31476006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hyperlink" Target="https://www.aphorismen.de/autoren/person/3214/Amschel+Meyer+Rothschild" TargetMode="External"/><Relationship Id="rId4" Type="http://schemas.openxmlformats.org/officeDocument/2006/relationships/hyperlink" Target="https://www.aphorismen.de/zitat/25329"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hyperlink" Target="https://youtu.be/NKhbD-WKA6k" TargetMode="External"/><Relationship Id="rId5" Type="http://schemas.openxmlformats.org/officeDocument/2006/relationships/image" Target="../media/image133.png"/><Relationship Id="rId4" Type="http://schemas.openxmlformats.org/officeDocument/2006/relationships/image" Target="../media/image132.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34.jp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hyperlink" Target="https://youtu.be/Ggs_Uq6XsFA"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Ggs_Uq6XsFA" TargetMode="External"/><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136.emf"/><Relationship Id="rId4" Type="http://schemas.openxmlformats.org/officeDocument/2006/relationships/package" Target="../embeddings/Microsoft_Excel_Worksheet7.xlsx"/></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1.xml.rels><?xml version="1.0" encoding="UTF-8" standalone="yes"?>
<Relationships xmlns="http://schemas.openxmlformats.org/package/2006/relationships"><Relationship Id="rId8" Type="http://schemas.openxmlformats.org/officeDocument/2006/relationships/package" Target="../embeddings/Microsoft_Excel_Worksheet1.xlsx"/><Relationship Id="rId3" Type="http://schemas.openxmlformats.org/officeDocument/2006/relationships/image" Target="../media/image2.png"/><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package" Target="../embeddings/Microsoft_Excel_Worksheet.xlsx"/><Relationship Id="rId5" Type="http://schemas.openxmlformats.org/officeDocument/2006/relationships/image" Target="../media/image16.emf"/><Relationship Id="rId4" Type="http://schemas.openxmlformats.org/officeDocument/2006/relationships/image" Target="../media/image3.jpg"/><Relationship Id="rId9" Type="http://schemas.openxmlformats.org/officeDocument/2006/relationships/image" Target="../media/image18.emf"/></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hyperlink" Target="https://youtu.be/Ggs_Uq6XsFA" TargetMode="External"/><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comments" Target="../comments/comment3.xml"/><Relationship Id="rId5" Type="http://schemas.openxmlformats.org/officeDocument/2006/relationships/image" Target="../media/image142.jpeg"/><Relationship Id="rId4" Type="http://schemas.openxmlformats.org/officeDocument/2006/relationships/image" Target="../media/image141.png"/></Relationships>
</file>

<file path=ppt/slides/_rels/slide11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45.emf"/><Relationship Id="rId5" Type="http://schemas.openxmlformats.org/officeDocument/2006/relationships/package" Target="../embeddings/Microsoft_Excel_Worksheet9.xlsx"/><Relationship Id="rId4" Type="http://schemas.openxmlformats.org/officeDocument/2006/relationships/image" Target="../media/image144.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youtu.be/oL0pDPvlExY" TargetMode="External"/><Relationship Id="rId4" Type="http://schemas.openxmlformats.org/officeDocument/2006/relationships/image" Target="../media/image3.jpg"/></Relationships>
</file>

<file path=ppt/slides/_rels/slide12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48.jpeg"/><Relationship Id="rId4" Type="http://schemas.openxmlformats.org/officeDocument/2006/relationships/image" Target="../media/image147.jpg"/></Relationships>
</file>

<file path=ppt/slides/_rels/slide1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3.bin"/><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13.png"/></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95.png"/></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CoUZb3H7v64" TargetMode="External"/><Relationship Id="rId1" Type="http://schemas.openxmlformats.org/officeDocument/2006/relationships/slideLayout" Target="../slideLayouts/slideLayout14.xml"/><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jp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152.jpg"/></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uroweg.net/" TargetMode="External"/><Relationship Id="rId1" Type="http://schemas.openxmlformats.org/officeDocument/2006/relationships/slideLayout" Target="../slideLayouts/slideLayout39.xml"/><Relationship Id="rId4" Type="http://schemas.openxmlformats.org/officeDocument/2006/relationships/image" Target="../media/image151.png"/></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4.png"/><Relationship Id="rId1" Type="http://schemas.openxmlformats.org/officeDocument/2006/relationships/slideLayout" Target="../slideLayouts/slideLayout39.xml"/><Relationship Id="rId4" Type="http://schemas.openxmlformats.org/officeDocument/2006/relationships/image" Target="../media/image157.emf"/></Relationships>
</file>

<file path=ppt/slides/_rels/slide14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158.emf"/></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diepresse.com/user/login.do?_vl_backlink=/home/wirtschaft/economist/5687140/index.do" TargetMode="External"/><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159.emf"/></Relationships>
</file>

<file path=ppt/slides/_rels/slide1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hyperlink" Target="https://de.wikipedia.org/wiki/Weltwirtschaft" TargetMode="External"/><Relationship Id="rId3" Type="http://schemas.openxmlformats.org/officeDocument/2006/relationships/image" Target="../media/image8.jpeg"/><Relationship Id="rId7" Type="http://schemas.openxmlformats.org/officeDocument/2006/relationships/hyperlink" Target="https://de.wikipedia.org/wiki/St._Gallen_Symposium" TargetMode="External"/><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hyperlink" Target="https://de.wikipedia.org/wiki/Newsweek" TargetMode="External"/><Relationship Id="rId11" Type="http://schemas.openxmlformats.org/officeDocument/2006/relationships/image" Target="../media/image23.png"/><Relationship Id="rId5" Type="http://schemas.openxmlformats.org/officeDocument/2006/relationships/hyperlink" Target="https://de.wikipedia.org/wiki/Yale_University" TargetMode="External"/><Relationship Id="rId10" Type="http://schemas.openxmlformats.org/officeDocument/2006/relationships/image" Target="../media/image22.png"/><Relationship Id="rId4" Type="http://schemas.openxmlformats.org/officeDocument/2006/relationships/hyperlink" Target="https://de.wikipedia.org/wiki/Henry_Wallich" TargetMode="External"/><Relationship Id="rId9" Type="http://schemas.openxmlformats.org/officeDocument/2006/relationships/image" Target="../media/image21.png"/></Relationships>
</file>

<file path=ppt/slides/_rels/slide15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hyperlink" Target="http://www.human-weg.net/Literatur" TargetMode="External"/><Relationship Id="rId4" Type="http://schemas.openxmlformats.org/officeDocument/2006/relationships/hyperlink" Target="http://www.systemwechsel.tv/"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hyperlink" Target="https://www.bpb.de/politik/grundfragen/parteien-in-deutschland/zahlen-und-fakten/42237/einnahmen-und-ausgaben"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hyperlink" Target="http://www.systemwechsel.tv/" TargetMode="External"/><Relationship Id="rId3" Type="http://schemas.openxmlformats.org/officeDocument/2006/relationships/image" Target="../media/image45.png"/><Relationship Id="rId7" Type="http://schemas.openxmlformats.org/officeDocument/2006/relationships/image" Target="../media/image3.jpg"/><Relationship Id="rId2" Type="http://schemas.openxmlformats.org/officeDocument/2006/relationships/notesSlide" Target="../notesSlides/notesSlide81.xml"/><Relationship Id="rId1" Type="http://schemas.openxmlformats.org/officeDocument/2006/relationships/slideLayout" Target="../slideLayouts/slideLayout44.xml"/><Relationship Id="rId6" Type="http://schemas.openxmlformats.org/officeDocument/2006/relationships/image" Target="../media/image125.png"/><Relationship Id="rId5" Type="http://schemas.openxmlformats.org/officeDocument/2006/relationships/image" Target="../media/image47.png"/><Relationship Id="rId10" Type="http://schemas.openxmlformats.org/officeDocument/2006/relationships/hyperlink" Target="http://www.human-weg.net/" TargetMode="External"/><Relationship Id="rId4" Type="http://schemas.openxmlformats.org/officeDocument/2006/relationships/image" Target="../media/image46.png"/><Relationship Id="rId9" Type="http://schemas.openxmlformats.org/officeDocument/2006/relationships/hyperlink" Target="http://www.systemwechsel.net/"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4.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3.jpg"/><Relationship Id="rId10"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28.jpeg"/><Relationship Id="rId1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6.jpeg"/><Relationship Id="rId12"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3.jpg"/><Relationship Id="rId10"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28.jpe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5.jpe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jpe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45.png"/><Relationship Id="rId11" Type="http://schemas.openxmlformats.org/officeDocument/2006/relationships/image" Target="../media/image54.jpg"/><Relationship Id="rId5" Type="http://schemas.openxmlformats.org/officeDocument/2006/relationships/image" Target="../media/image3.jpg"/><Relationship Id="rId10" Type="http://schemas.openxmlformats.org/officeDocument/2006/relationships/image" Target="../media/image53.jpg"/><Relationship Id="rId4" Type="http://schemas.openxmlformats.org/officeDocument/2006/relationships/image" Target="../media/image51.jpg"/><Relationship Id="rId9"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hyperlink" Target="http://www.euroweg.net/" TargetMode="External"/><Relationship Id="rId5" Type="http://schemas.openxmlformats.org/officeDocument/2006/relationships/image" Target="../media/image56.emf"/><Relationship Id="rId4" Type="http://schemas.openxmlformats.org/officeDocument/2006/relationships/image" Target="../media/image55.emf"/></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RMZpDGDruA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youtu.be/5UhzlXKdSH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hyperlink" Target="https://www.google.com/search?q=Lyon&amp;stick=H4sIAAAAAAAAAOPgE-LUz9U3MDQzT05S4gAxUwqK0rXEspOt9AtS8wtyUoFUUXF-nlVSflHeIlYWn8r8PADNgNqRNgAAAA&amp;sa=X&amp;ved=2ahUKEwiWkPXX67ThAhUSuIsKHWvxDJsQmxMoATAfegQIDhAH" TargetMode="External"/><Relationship Id="rId2" Type="http://schemas.openxmlformats.org/officeDocument/2006/relationships/image" Target="../media/image65.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google.com/search?q=Paris&amp;stick=H4sIAAAAAAAAAOPgE-LUz9U3MDQzT05S4gAxTQtLsrTks5Ot9AtS8wtyUvVTUpNTE4tTU-ILUouK8_OsUjJTUxaxsgYkFmUWAwCCa4wkQAAAAA&amp;sa=X&amp;ved=2ahUKEwiWkPXX67ThAhUSuIsKHWvxDJsQmxMoATAgegQIDhA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hyperlink" Target="http://www.euroweg.ne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8" Type="http://schemas.openxmlformats.org/officeDocument/2006/relationships/hyperlink" Target="https://de.wikipedia.org/wiki/Novize" TargetMode="External"/><Relationship Id="rId3" Type="http://schemas.openxmlformats.org/officeDocument/2006/relationships/image" Target="../media/image71.png"/><Relationship Id="rId7" Type="http://schemas.openxmlformats.org/officeDocument/2006/relationships/hyperlink" Target="https://de.wikipedia.org/wiki/Ordensbruder"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e.wikipedia.org/wiki/Priester_(Christentum)" TargetMode="External"/><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hyperlink" Target="https://de.wikipedia.org/wiki/Societas_Rosicruciana_in_Angli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wieviel/" TargetMode="External"/><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8.jpe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44.xml"/><Relationship Id="rId6" Type="http://schemas.openxmlformats.org/officeDocument/2006/relationships/image" Target="../media/image83.png"/><Relationship Id="rId5" Type="http://schemas.openxmlformats.org/officeDocument/2006/relationships/hyperlink" Target="https://youtu.be/YsRQNu9Jg7k" TargetMode="External"/><Relationship Id="rId4" Type="http://schemas.openxmlformats.org/officeDocument/2006/relationships/hyperlink" Target="https://www.laenderdaten.info/durchschnittseinkommen.ph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44.xml"/><Relationship Id="rId5" Type="http://schemas.openxmlformats.org/officeDocument/2006/relationships/image" Target="../media/image87.png"/><Relationship Id="rId4" Type="http://schemas.openxmlformats.org/officeDocument/2006/relationships/hyperlink" Target="https://youtu.be/dx27SIl9lDA"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hyperlink" Target="https://diercke.westermann.de/content/deutsches-kaiserreich-1871-978-3-14-100770-1-60-2-0"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3.bin"/><Relationship Id="rId1" Type="http://schemas.openxmlformats.org/officeDocument/2006/relationships/slideLayout" Target="../slideLayouts/slideLayout39.xml"/><Relationship Id="rId5" Type="http://schemas.openxmlformats.org/officeDocument/2006/relationships/image" Target="../media/image91.png"/><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93.emf"/><Relationship Id="rId5" Type="http://schemas.openxmlformats.org/officeDocument/2006/relationships/package" Target="../embeddings/Microsoft_Excel_Worksheet3.xlsx"/><Relationship Id="rId4" Type="http://schemas.openxmlformats.org/officeDocument/2006/relationships/image" Target="../media/image92.emf"/></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png"/><Relationship Id="rId1" Type="http://schemas.openxmlformats.org/officeDocument/2006/relationships/slideLayout" Target="../slideLayouts/slideLayout39.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hyperlink" Target="https://youtu.be/YsRQNu9Jg7k" TargetMode="External"/><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44.xml"/><Relationship Id="rId4" Type="http://schemas.openxmlformats.org/officeDocument/2006/relationships/image" Target="../media/image96.emf"/></Relationships>
</file>

<file path=ppt/slides/_rels/slide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44.xml"/><Relationship Id="rId4" Type="http://schemas.openxmlformats.org/officeDocument/2006/relationships/image" Target="../media/image97.emf"/></Relationships>
</file>

<file path=ppt/slides/_rels/slide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44.xml"/><Relationship Id="rId4" Type="http://schemas.openxmlformats.org/officeDocument/2006/relationships/image" Target="../media/image98.emf"/></Relationships>
</file>

<file path=ppt/slides/_rels/slide7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44.xml"/><Relationship Id="rId4" Type="http://schemas.openxmlformats.org/officeDocument/2006/relationships/image" Target="../media/image99.emf"/></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44.xml"/><Relationship Id="rId5" Type="http://schemas.openxmlformats.org/officeDocument/2006/relationships/comments" Target="../comments/comment1.xml"/><Relationship Id="rId4" Type="http://schemas.openxmlformats.org/officeDocument/2006/relationships/image" Target="../media/image100.emf"/></Relationships>
</file>

<file path=ppt/slides/_rels/slide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44.xml"/><Relationship Id="rId4" Type="http://schemas.openxmlformats.org/officeDocument/2006/relationships/image" Target="../media/image101.emf"/></Relationships>
</file>

<file path=ppt/slides/_rels/slide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9.xml"/><Relationship Id="rId5" Type="http://schemas.openxmlformats.org/officeDocument/2006/relationships/image" Target="../media/image103.png"/><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4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9.xml"/><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jp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124.png"/><Relationship Id="rId5" Type="http://schemas.openxmlformats.org/officeDocument/2006/relationships/image" Target="../media/image123.jpg"/><Relationship Id="rId4" Type="http://schemas.openxmlformats.org/officeDocument/2006/relationships/image" Target="../media/image122.jpg"/></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s>
</file>

<file path=ppt/slides/_rels/slide92.xml.rels><?xml version="1.0" encoding="UTF-8" standalone="yes"?>
<Relationships xmlns="http://schemas.openxmlformats.org/package/2006/relationships"><Relationship Id="rId8" Type="http://schemas.openxmlformats.org/officeDocument/2006/relationships/hyperlink" Target="http://www.systemwechsel.tv/" TargetMode="External"/><Relationship Id="rId3" Type="http://schemas.openxmlformats.org/officeDocument/2006/relationships/image" Target="../media/image45.png"/><Relationship Id="rId7"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44.xml"/><Relationship Id="rId6" Type="http://schemas.openxmlformats.org/officeDocument/2006/relationships/image" Target="../media/image125.png"/><Relationship Id="rId11" Type="http://schemas.openxmlformats.org/officeDocument/2006/relationships/image" Target="../media/image2.png"/><Relationship Id="rId5" Type="http://schemas.openxmlformats.org/officeDocument/2006/relationships/image" Target="../media/image47.png"/><Relationship Id="rId10" Type="http://schemas.openxmlformats.org/officeDocument/2006/relationships/hyperlink" Target="http://www.human-weg.net/" TargetMode="External"/><Relationship Id="rId4" Type="http://schemas.openxmlformats.org/officeDocument/2006/relationships/image" Target="../media/image46.png"/><Relationship Id="rId9" Type="http://schemas.openxmlformats.org/officeDocument/2006/relationships/hyperlink" Target="http://www.systemwechsel.net/"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jpe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8.emf"/><Relationship Id="rId4" Type="http://schemas.openxmlformats.org/officeDocument/2006/relationships/package" Target="../embeddings/Microsoft_Excel_Worksheet4.xlsx"/></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0.em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package" Target="../embeddings/Microsoft_Excel_Worksheet6.xlsx"/><Relationship Id="rId5" Type="http://schemas.openxmlformats.org/officeDocument/2006/relationships/image" Target="../media/image129.emf"/><Relationship Id="rId4" Type="http://schemas.openxmlformats.org/officeDocument/2006/relationships/package" Target="../embeddings/Microsoft_Excel_Worksheet5.xlsx"/></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131.jp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s://youtu.be/NKhbD-WKA6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559" y="107654"/>
            <a:ext cx="2028837" cy="1312556"/>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0729" y="3595457"/>
            <a:ext cx="9286043" cy="2308324"/>
          </a:xfrm>
          <a:prstGeom prst="rect">
            <a:avLst/>
          </a:prstGeom>
          <a:noFill/>
        </p:spPr>
        <p:txBody>
          <a:bodyPr wrap="square" rtlCol="0">
            <a:spAutoFit/>
          </a:bodyPr>
          <a:lstStyle/>
          <a:p>
            <a:pPr algn="ctr"/>
            <a:r>
              <a:rPr lang="de-CH" sz="3600" b="1" dirty="0">
                <a:solidFill>
                  <a:schemeClr val="accent6"/>
                </a:solidFill>
              </a:rPr>
              <a:t>bei der Transformation des</a:t>
            </a:r>
          </a:p>
          <a:p>
            <a:pPr algn="ctr"/>
            <a:r>
              <a:rPr lang="de-CH" sz="3600" b="1" dirty="0">
                <a:solidFill>
                  <a:schemeClr val="accent6"/>
                </a:solidFill>
              </a:rPr>
              <a:t> Banken-Systems</a:t>
            </a:r>
          </a:p>
          <a:p>
            <a:pPr algn="ctr"/>
            <a:r>
              <a:rPr lang="de-CH" sz="3600" b="1" dirty="0">
                <a:solidFill>
                  <a:schemeClr val="accent6"/>
                </a:solidFill>
              </a:rPr>
              <a:t>mit  </a:t>
            </a:r>
            <a:r>
              <a:rPr lang="de-CH" sz="3600" b="1" dirty="0">
                <a:solidFill>
                  <a:schemeClr val="accent6">
                    <a:lumMod val="60000"/>
                    <a:lumOff val="40000"/>
                  </a:schemeClr>
                </a:solidFill>
                <a:latin typeface="Arial Black" panose="020B0A04020102020204" pitchFamily="34" charset="0"/>
              </a:rPr>
              <a:t>EUROWEG </a:t>
            </a:r>
            <a:r>
              <a:rPr lang="de-CH" sz="3600" b="1" dirty="0">
                <a:solidFill>
                  <a:schemeClr val="accent6"/>
                </a:solidFill>
              </a:rPr>
              <a:t>nach</a:t>
            </a:r>
          </a:p>
          <a:p>
            <a:pPr algn="ctr"/>
            <a:r>
              <a:rPr lang="de-CH" sz="3600" b="1" dirty="0" err="1">
                <a:solidFill>
                  <a:srgbClr val="CC0099"/>
                </a:solidFill>
                <a:latin typeface="Arial Black" panose="020B0A04020102020204" pitchFamily="34" charset="0"/>
              </a:rPr>
              <a:t>HuMan</a:t>
            </a:r>
            <a:r>
              <a:rPr lang="de-CH" sz="3600" b="1" dirty="0">
                <a:solidFill>
                  <a:srgbClr val="CC0099"/>
                </a:solidFill>
                <a:latin typeface="Arial Black" panose="020B0A04020102020204" pitchFamily="34" charset="0"/>
              </a:rPr>
              <a:t>-Wirtschaft</a:t>
            </a:r>
            <a:endParaRPr lang="de-CH" sz="3600" b="1" dirty="0">
              <a:solidFill>
                <a:srgbClr val="CC0099"/>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1219199" y="6464300"/>
            <a:ext cx="4187301"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914" name="Rectangle 2"/>
          <p:cNvSpPr>
            <a:spLocks noGrp="1" noChangeArrowheads="1"/>
          </p:cNvSpPr>
          <p:nvPr>
            <p:ph type="title"/>
          </p:nvPr>
        </p:nvSpPr>
        <p:spPr>
          <a:xfrm>
            <a:off x="1219200" y="76201"/>
            <a:ext cx="9191132" cy="669925"/>
          </a:xfrm>
        </p:spPr>
        <p:txBody>
          <a:bodyPr/>
          <a:lstStyle/>
          <a:p>
            <a:pPr>
              <a:defRPr/>
            </a:pPr>
            <a:r>
              <a:rPr lang="de-DE" dirty="0"/>
              <a:t>Systemwechsel der „</a:t>
            </a:r>
            <a:r>
              <a:rPr lang="de-DE" dirty="0">
                <a:solidFill>
                  <a:srgbClr val="FF0000"/>
                </a:solidFill>
              </a:rPr>
              <a:t>Materie</a:t>
            </a:r>
            <a:r>
              <a:rPr lang="de-DE" dirty="0"/>
              <a:t>“ kontra Primat „</a:t>
            </a:r>
            <a:r>
              <a:rPr lang="de-DE" dirty="0">
                <a:solidFill>
                  <a:schemeClr val="accent2"/>
                </a:solidFill>
              </a:rPr>
              <a:t>Geist</a:t>
            </a:r>
            <a:r>
              <a:rPr lang="de-DE" dirty="0"/>
              <a:t>“</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17C38705-BE0E-43A9-8D83-153A1D4AA65D}"/>
              </a:ext>
            </a:extLst>
          </p:cNvPr>
          <p:cNvSpPr txBox="1"/>
          <p:nvPr/>
        </p:nvSpPr>
        <p:spPr>
          <a:xfrm>
            <a:off x="4204657" y="3197561"/>
            <a:ext cx="7513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C00000"/>
                </a:solidFill>
                <a:effectLst/>
                <a:uLnTx/>
                <a:uFillTx/>
                <a:latin typeface="Arial"/>
                <a:ea typeface="+mn-ea"/>
                <a:cs typeface="+mn-cs"/>
              </a:rPr>
              <a:t> = Konkursversicherung 1% entdeckt</a:t>
            </a:r>
            <a:r>
              <a:rPr kumimoji="0" lang="de-CH" sz="2000" b="1" i="0" u="none" strike="noStrike" kern="1200" cap="none" spc="0" normalizeH="0" noProof="0" dirty="0">
                <a:ln>
                  <a:noFill/>
                </a:ln>
                <a:solidFill>
                  <a:srgbClr val="C00000"/>
                </a:solidFill>
                <a:effectLst/>
                <a:uLnTx/>
                <a:uFillTx/>
                <a:latin typeface="Arial"/>
                <a:ea typeface="+mn-ea"/>
                <a:cs typeface="+mn-cs"/>
              </a:rPr>
              <a:t> 1993 </a:t>
            </a:r>
            <a:r>
              <a:rPr kumimoji="0" lang="de-CH" sz="1400" b="1" i="0" u="none" strike="noStrike" kern="1200" cap="none" spc="0" normalizeH="0" noProof="0" dirty="0">
                <a:ln>
                  <a:noFill/>
                </a:ln>
                <a:solidFill>
                  <a:srgbClr val="C00000"/>
                </a:solidFill>
                <a:effectLst/>
                <a:uLnTx/>
                <a:uFillTx/>
                <a:latin typeface="Arial"/>
                <a:ea typeface="+mn-ea"/>
                <a:cs typeface="+mn-cs"/>
              </a:rPr>
              <a:t>(BIP 350 Mia. / 2.8 Mia.)</a:t>
            </a:r>
            <a:endParaRPr kumimoji="0" lang="de-CH" sz="1400" b="1" i="0" u="none" strike="noStrike" kern="1200" cap="none" spc="0" normalizeH="0" baseline="0" noProof="0" dirty="0">
              <a:ln>
                <a:noFill/>
              </a:ln>
              <a:solidFill>
                <a:srgbClr val="C00000"/>
              </a:solidFill>
              <a:effectLst/>
              <a:uLnTx/>
              <a:uFillTx/>
              <a:latin typeface="Arial"/>
              <a:ea typeface="+mn-ea"/>
              <a:cs typeface="+mn-cs"/>
            </a:endParaRPr>
          </a:p>
        </p:txBody>
      </p:sp>
      <p:sp>
        <p:nvSpPr>
          <p:cNvPr id="2" name="Textfeld 1">
            <a:extLst>
              <a:ext uri="{FF2B5EF4-FFF2-40B4-BE49-F238E27FC236}">
                <a16:creationId xmlns:a16="http://schemas.microsoft.com/office/drawing/2014/main" id="{33FD0F10-14A9-49E3-93F0-38BC00DB6B5A}"/>
              </a:ext>
            </a:extLst>
          </p:cNvPr>
          <p:cNvSpPr txBox="1"/>
          <p:nvPr/>
        </p:nvSpPr>
        <p:spPr>
          <a:xfrm>
            <a:off x="1362269" y="1231641"/>
            <a:ext cx="2602761" cy="523220"/>
          </a:xfrm>
          <a:prstGeom prst="rect">
            <a:avLst/>
          </a:prstGeom>
          <a:noFill/>
        </p:spPr>
        <p:txBody>
          <a:bodyPr wrap="square" rtlCol="0">
            <a:spAutoFit/>
          </a:bodyPr>
          <a:lstStyle/>
          <a:p>
            <a:r>
              <a:rPr lang="de-CH" sz="2800" b="1" dirty="0"/>
              <a:t>Geld              =</a:t>
            </a:r>
          </a:p>
        </p:txBody>
      </p:sp>
      <p:sp>
        <p:nvSpPr>
          <p:cNvPr id="11" name="Textfeld 10">
            <a:extLst>
              <a:ext uri="{FF2B5EF4-FFF2-40B4-BE49-F238E27FC236}">
                <a16:creationId xmlns:a16="http://schemas.microsoft.com/office/drawing/2014/main" id="{534EA1AC-2295-4264-B177-ED8D0CCC3280}"/>
              </a:ext>
            </a:extLst>
          </p:cNvPr>
          <p:cNvSpPr txBox="1"/>
          <p:nvPr/>
        </p:nvSpPr>
        <p:spPr>
          <a:xfrm>
            <a:off x="4462164" y="1231641"/>
            <a:ext cx="1980560" cy="523220"/>
          </a:xfrm>
          <a:prstGeom prst="rect">
            <a:avLst/>
          </a:prstGeom>
          <a:noFill/>
        </p:spPr>
        <p:txBody>
          <a:bodyPr wrap="square">
            <a:spAutoFit/>
          </a:bodyPr>
          <a:lstStyle/>
          <a:p>
            <a:r>
              <a:rPr lang="de-CH" sz="2800" b="1" dirty="0">
                <a:solidFill>
                  <a:srgbClr val="00B050"/>
                </a:solidFill>
              </a:rPr>
              <a:t>Kredit </a:t>
            </a:r>
            <a:r>
              <a:rPr lang="de-CH" sz="1400" b="1" dirty="0">
                <a:solidFill>
                  <a:srgbClr val="00B050"/>
                </a:solidFill>
              </a:rPr>
              <a:t>würdig</a:t>
            </a:r>
            <a:endParaRPr lang="de-CH" sz="1400" dirty="0">
              <a:solidFill>
                <a:srgbClr val="00B050"/>
              </a:solidFill>
            </a:endParaRPr>
          </a:p>
        </p:txBody>
      </p:sp>
      <p:sp>
        <p:nvSpPr>
          <p:cNvPr id="7" name="Textfeld 6">
            <a:extLst>
              <a:ext uri="{FF2B5EF4-FFF2-40B4-BE49-F238E27FC236}">
                <a16:creationId xmlns:a16="http://schemas.microsoft.com/office/drawing/2014/main" id="{5CE8B61C-1AD5-411A-8F8F-A7C6EF534341}"/>
              </a:ext>
            </a:extLst>
          </p:cNvPr>
          <p:cNvSpPr txBox="1"/>
          <p:nvPr/>
        </p:nvSpPr>
        <p:spPr>
          <a:xfrm>
            <a:off x="1362269" y="2086455"/>
            <a:ext cx="2239347" cy="523220"/>
          </a:xfrm>
          <a:prstGeom prst="rect">
            <a:avLst/>
          </a:prstGeom>
          <a:noFill/>
        </p:spPr>
        <p:txBody>
          <a:bodyPr wrap="square" rtlCol="0">
            <a:spAutoFit/>
          </a:bodyPr>
          <a:lstStyle/>
          <a:p>
            <a:r>
              <a:rPr lang="de-CH" sz="2800" b="1" dirty="0">
                <a:solidFill>
                  <a:srgbClr val="FF0000"/>
                </a:solidFill>
              </a:rPr>
              <a:t>Materie</a:t>
            </a:r>
            <a:r>
              <a:rPr lang="de-CH" dirty="0"/>
              <a:t> </a:t>
            </a:r>
          </a:p>
        </p:txBody>
      </p:sp>
      <p:sp>
        <p:nvSpPr>
          <p:cNvPr id="9" name="Textfeld 8">
            <a:extLst>
              <a:ext uri="{FF2B5EF4-FFF2-40B4-BE49-F238E27FC236}">
                <a16:creationId xmlns:a16="http://schemas.microsoft.com/office/drawing/2014/main" id="{2DE831A9-B621-4C02-B395-E5CA962326C8}"/>
              </a:ext>
            </a:extLst>
          </p:cNvPr>
          <p:cNvSpPr txBox="1"/>
          <p:nvPr/>
        </p:nvSpPr>
        <p:spPr>
          <a:xfrm>
            <a:off x="4462163" y="2065379"/>
            <a:ext cx="1888671" cy="523220"/>
          </a:xfrm>
          <a:prstGeom prst="rect">
            <a:avLst/>
          </a:prstGeom>
          <a:noFill/>
        </p:spPr>
        <p:txBody>
          <a:bodyPr wrap="square" rtlCol="0">
            <a:spAutoFit/>
          </a:bodyPr>
          <a:lstStyle/>
          <a:p>
            <a:r>
              <a:rPr lang="de-CH" sz="2800" b="1" dirty="0">
                <a:solidFill>
                  <a:schemeClr val="accent2"/>
                </a:solidFill>
              </a:rPr>
              <a:t>Geist</a:t>
            </a:r>
          </a:p>
        </p:txBody>
      </p:sp>
      <p:sp>
        <p:nvSpPr>
          <p:cNvPr id="10" name="Textfeld 9">
            <a:extLst>
              <a:ext uri="{FF2B5EF4-FFF2-40B4-BE49-F238E27FC236}">
                <a16:creationId xmlns:a16="http://schemas.microsoft.com/office/drawing/2014/main" id="{A10D96DA-C420-42AF-9277-E88391994C54}"/>
              </a:ext>
            </a:extLst>
          </p:cNvPr>
          <p:cNvSpPr txBox="1"/>
          <p:nvPr/>
        </p:nvSpPr>
        <p:spPr>
          <a:xfrm>
            <a:off x="1362269" y="3059659"/>
            <a:ext cx="2116084" cy="2246769"/>
          </a:xfrm>
          <a:prstGeom prst="rect">
            <a:avLst/>
          </a:prstGeom>
          <a:noFill/>
        </p:spPr>
        <p:txBody>
          <a:bodyPr wrap="square" rtlCol="0">
            <a:spAutoFit/>
          </a:bodyPr>
          <a:lstStyle/>
          <a:p>
            <a:r>
              <a:rPr lang="de-CH" sz="2000" b="1" dirty="0"/>
              <a:t>Bankensystem</a:t>
            </a:r>
          </a:p>
          <a:p>
            <a:r>
              <a:rPr lang="de-CH" sz="2000" b="1" dirty="0"/>
              <a:t>Banknoten</a:t>
            </a:r>
          </a:p>
          <a:p>
            <a:r>
              <a:rPr lang="de-CH" sz="2000" b="1" dirty="0"/>
              <a:t>Geldmünzen</a:t>
            </a:r>
          </a:p>
          <a:p>
            <a:r>
              <a:rPr lang="de-CH" sz="2000" b="1" dirty="0"/>
              <a:t>Bankomaten</a:t>
            </a:r>
          </a:p>
          <a:p>
            <a:r>
              <a:rPr lang="de-CH" sz="2000" b="1" dirty="0"/>
              <a:t>Bankkonten</a:t>
            </a:r>
          </a:p>
          <a:p>
            <a:r>
              <a:rPr lang="de-CH" sz="2000" b="1" dirty="0"/>
              <a:t>Nationalbanken</a:t>
            </a:r>
          </a:p>
          <a:p>
            <a:r>
              <a:rPr lang="de-CH" sz="2000" b="1" dirty="0"/>
              <a:t>FED  / BIZ etc. </a:t>
            </a:r>
          </a:p>
        </p:txBody>
      </p:sp>
      <p:sp>
        <p:nvSpPr>
          <p:cNvPr id="12" name="Textfeld 11">
            <a:extLst>
              <a:ext uri="{FF2B5EF4-FFF2-40B4-BE49-F238E27FC236}">
                <a16:creationId xmlns:a16="http://schemas.microsoft.com/office/drawing/2014/main" id="{93FB1162-534A-41C8-9A85-4E672C6E9153}"/>
              </a:ext>
            </a:extLst>
          </p:cNvPr>
          <p:cNvSpPr txBox="1"/>
          <p:nvPr/>
        </p:nvSpPr>
        <p:spPr>
          <a:xfrm>
            <a:off x="4283824" y="2668636"/>
            <a:ext cx="5878286" cy="400110"/>
          </a:xfrm>
          <a:prstGeom prst="rect">
            <a:avLst/>
          </a:prstGeom>
          <a:noFill/>
        </p:spPr>
        <p:txBody>
          <a:bodyPr wrap="square" rtlCol="0">
            <a:spAutoFit/>
          </a:bodyPr>
          <a:lstStyle/>
          <a:p>
            <a:r>
              <a:rPr lang="de-CH" sz="2000" b="1" dirty="0"/>
              <a:t>= Gewinnschutz Art. 314 </a:t>
            </a:r>
            <a:r>
              <a:rPr lang="de-CH" sz="2000" b="1" dirty="0" err="1"/>
              <a:t>Or</a:t>
            </a:r>
            <a:r>
              <a:rPr lang="de-CH" sz="2000" b="1" dirty="0"/>
              <a:t>. / gelesen 1971</a:t>
            </a:r>
          </a:p>
        </p:txBody>
      </p:sp>
      <p:sp>
        <p:nvSpPr>
          <p:cNvPr id="13" name="Textfeld 12">
            <a:extLst>
              <a:ext uri="{FF2B5EF4-FFF2-40B4-BE49-F238E27FC236}">
                <a16:creationId xmlns:a16="http://schemas.microsoft.com/office/drawing/2014/main" id="{89E4B3CF-06F1-4248-A2C5-84CF25C699B2}"/>
              </a:ext>
            </a:extLst>
          </p:cNvPr>
          <p:cNvSpPr txBox="1"/>
          <p:nvPr/>
        </p:nvSpPr>
        <p:spPr>
          <a:xfrm>
            <a:off x="4283824" y="4311577"/>
            <a:ext cx="7060642" cy="1138773"/>
          </a:xfrm>
          <a:prstGeom prst="rect">
            <a:avLst/>
          </a:prstGeom>
          <a:noFill/>
        </p:spPr>
        <p:txBody>
          <a:bodyPr wrap="square" rtlCol="0">
            <a:spAutoFit/>
          </a:bodyPr>
          <a:lstStyle/>
          <a:p>
            <a:r>
              <a:rPr lang="de-CH" sz="2000" b="1" dirty="0"/>
              <a:t>Wer das obige am besten und am schnellsten kann, ist der Herr der zukünftigen Gelt-Schöpfung des neuen </a:t>
            </a:r>
          </a:p>
          <a:p>
            <a:r>
              <a:rPr lang="de-CH" sz="2800" b="1"/>
              <a:t>Welt-Einheits-Geltes «WEG».</a:t>
            </a:r>
            <a:endParaRPr lang="de-CH" sz="2800" b="1" dirty="0"/>
          </a:p>
        </p:txBody>
      </p:sp>
      <p:sp>
        <p:nvSpPr>
          <p:cNvPr id="15" name="Textfeld 14">
            <a:extLst>
              <a:ext uri="{FF2B5EF4-FFF2-40B4-BE49-F238E27FC236}">
                <a16:creationId xmlns:a16="http://schemas.microsoft.com/office/drawing/2014/main" id="{83898077-1105-42FF-B5CD-C34C75A6E76E}"/>
              </a:ext>
            </a:extLst>
          </p:cNvPr>
          <p:cNvSpPr txBox="1"/>
          <p:nvPr/>
        </p:nvSpPr>
        <p:spPr>
          <a:xfrm>
            <a:off x="4283824" y="5472029"/>
            <a:ext cx="5148368" cy="523220"/>
          </a:xfrm>
          <a:prstGeom prst="rect">
            <a:avLst/>
          </a:prstGeom>
          <a:noFill/>
        </p:spPr>
        <p:txBody>
          <a:bodyPr wrap="square" rtlCol="0">
            <a:spAutoFit/>
          </a:bodyPr>
          <a:lstStyle/>
          <a:p>
            <a:r>
              <a:rPr lang="de-CH" sz="2800" b="1" dirty="0">
                <a:solidFill>
                  <a:schemeClr val="accent2">
                    <a:lumMod val="75000"/>
                  </a:schemeClr>
                </a:solidFill>
              </a:rPr>
              <a:t>Ich hoffe die Schweiz!</a:t>
            </a:r>
          </a:p>
        </p:txBody>
      </p:sp>
      <p:cxnSp>
        <p:nvCxnSpPr>
          <p:cNvPr id="17" name="Gerader Verbinder 16">
            <a:extLst>
              <a:ext uri="{FF2B5EF4-FFF2-40B4-BE49-F238E27FC236}">
                <a16:creationId xmlns:a16="http://schemas.microsoft.com/office/drawing/2014/main" id="{BB424A9D-419C-440B-ACED-F9F26C18CAF9}"/>
              </a:ext>
            </a:extLst>
          </p:cNvPr>
          <p:cNvCxnSpPr>
            <a:cxnSpLocks/>
          </p:cNvCxnSpPr>
          <p:nvPr/>
        </p:nvCxnSpPr>
        <p:spPr bwMode="auto">
          <a:xfrm>
            <a:off x="3629608" y="1296714"/>
            <a:ext cx="1110343" cy="989286"/>
          </a:xfrm>
          <a:prstGeom prst="line">
            <a:avLst/>
          </a:prstGeom>
          <a:solidFill>
            <a:srgbClr val="DC2B19"/>
          </a:solidFill>
          <a:ln w="9525" cap="flat" cmpd="sng" algn="ctr">
            <a:noFill/>
            <a:prstDash val="solid"/>
            <a:round/>
            <a:headEnd type="none" w="med" len="med"/>
            <a:tailEnd type="none" w="med" len="med"/>
          </a:ln>
          <a:effectLst/>
        </p:spPr>
      </p:cxnSp>
      <p:cxnSp>
        <p:nvCxnSpPr>
          <p:cNvPr id="20" name="Gerader Verbinder 19">
            <a:extLst>
              <a:ext uri="{FF2B5EF4-FFF2-40B4-BE49-F238E27FC236}">
                <a16:creationId xmlns:a16="http://schemas.microsoft.com/office/drawing/2014/main" id="{1476E2D0-B24B-4632-A549-D7A48FA9D3CD}"/>
              </a:ext>
            </a:extLst>
          </p:cNvPr>
          <p:cNvCxnSpPr>
            <a:cxnSpLocks/>
          </p:cNvCxnSpPr>
          <p:nvPr/>
        </p:nvCxnSpPr>
        <p:spPr bwMode="auto">
          <a:xfrm>
            <a:off x="3767742" y="1954457"/>
            <a:ext cx="20220" cy="4156351"/>
          </a:xfrm>
          <a:prstGeom prst="line">
            <a:avLst/>
          </a:prstGeom>
          <a:ln w="31750">
            <a:solidFill>
              <a:srgbClr val="00206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3" name="Pfeil: nach unten 22">
            <a:extLst>
              <a:ext uri="{FF2B5EF4-FFF2-40B4-BE49-F238E27FC236}">
                <a16:creationId xmlns:a16="http://schemas.microsoft.com/office/drawing/2014/main" id="{66F8F48D-D337-406F-BCBB-7F60980DC2F7}"/>
              </a:ext>
            </a:extLst>
          </p:cNvPr>
          <p:cNvSpPr/>
          <p:nvPr/>
        </p:nvSpPr>
        <p:spPr bwMode="auto">
          <a:xfrm>
            <a:off x="1760306" y="1773109"/>
            <a:ext cx="258418" cy="413488"/>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4" name="Pfeil: nach unten 23">
            <a:extLst>
              <a:ext uri="{FF2B5EF4-FFF2-40B4-BE49-F238E27FC236}">
                <a16:creationId xmlns:a16="http://schemas.microsoft.com/office/drawing/2014/main" id="{2FB2CAF2-22FD-480E-AD9D-710A9DB93A34}"/>
              </a:ext>
            </a:extLst>
          </p:cNvPr>
          <p:cNvSpPr/>
          <p:nvPr/>
        </p:nvSpPr>
        <p:spPr bwMode="auto">
          <a:xfrm>
            <a:off x="4878085" y="1791358"/>
            <a:ext cx="246043" cy="361780"/>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6" name="Textfeld 25">
            <a:extLst>
              <a:ext uri="{FF2B5EF4-FFF2-40B4-BE49-F238E27FC236}">
                <a16:creationId xmlns:a16="http://schemas.microsoft.com/office/drawing/2014/main" id="{E9DB4272-33F2-4E63-891E-7D0CC524D2C5}"/>
              </a:ext>
            </a:extLst>
          </p:cNvPr>
          <p:cNvSpPr txBox="1"/>
          <p:nvPr/>
        </p:nvSpPr>
        <p:spPr>
          <a:xfrm>
            <a:off x="4283823" y="3737995"/>
            <a:ext cx="7340561" cy="400110"/>
          </a:xfrm>
          <a:prstGeom prst="rect">
            <a:avLst/>
          </a:prstGeom>
          <a:noFill/>
        </p:spPr>
        <p:txBody>
          <a:bodyPr wrap="square" rtlCol="0">
            <a:spAutoFit/>
          </a:bodyPr>
          <a:lstStyle/>
          <a:p>
            <a:r>
              <a:rPr lang="de-CH" sz="2000" b="1" dirty="0"/>
              <a:t>= Buchhaltung kennt keinen «Gelt-Zahlen-Mangel» ab 1992</a:t>
            </a:r>
          </a:p>
        </p:txBody>
      </p:sp>
      <p:sp>
        <p:nvSpPr>
          <p:cNvPr id="3" name="Textfeld 2">
            <a:extLst>
              <a:ext uri="{FF2B5EF4-FFF2-40B4-BE49-F238E27FC236}">
                <a16:creationId xmlns:a16="http://schemas.microsoft.com/office/drawing/2014/main" id="{9FF4953A-8326-4766-9D6F-61EA9F12359C}"/>
              </a:ext>
            </a:extLst>
          </p:cNvPr>
          <p:cNvSpPr txBox="1"/>
          <p:nvPr/>
        </p:nvSpPr>
        <p:spPr>
          <a:xfrm>
            <a:off x="1186521" y="887767"/>
            <a:ext cx="6776750" cy="400110"/>
          </a:xfrm>
          <a:prstGeom prst="rect">
            <a:avLst/>
          </a:prstGeom>
          <a:noFill/>
        </p:spPr>
        <p:txBody>
          <a:bodyPr wrap="square" rtlCol="0">
            <a:spAutoFit/>
          </a:bodyPr>
          <a:lstStyle/>
          <a:p>
            <a:r>
              <a:rPr lang="de-CH" sz="2000" b="1" dirty="0"/>
              <a:t>Vom    </a:t>
            </a:r>
            <a:r>
              <a:rPr lang="de-CH" sz="2000" b="1" dirty="0">
                <a:solidFill>
                  <a:srgbClr val="C00000"/>
                </a:solidFill>
              </a:rPr>
              <a:t>Haben</a:t>
            </a:r>
            <a:r>
              <a:rPr lang="de-CH" sz="2000" b="1" dirty="0"/>
              <a:t> 	    zum 	    	</a:t>
            </a:r>
            <a:r>
              <a:rPr lang="de-CH" sz="2000" b="1" dirty="0">
                <a:solidFill>
                  <a:schemeClr val="accent2"/>
                </a:solidFill>
              </a:rPr>
              <a:t>Sein</a:t>
            </a:r>
          </a:p>
        </p:txBody>
      </p:sp>
      <p:sp>
        <p:nvSpPr>
          <p:cNvPr id="21" name="Textfeld 20">
            <a:extLst>
              <a:ext uri="{FF2B5EF4-FFF2-40B4-BE49-F238E27FC236}">
                <a16:creationId xmlns:a16="http://schemas.microsoft.com/office/drawing/2014/main" id="{AB802E41-AE8C-4F61-B63A-B035C9E691A8}"/>
              </a:ext>
            </a:extLst>
          </p:cNvPr>
          <p:cNvSpPr txBox="1"/>
          <p:nvPr/>
        </p:nvSpPr>
        <p:spPr>
          <a:xfrm>
            <a:off x="6392173" y="1345711"/>
            <a:ext cx="5628198" cy="400110"/>
          </a:xfrm>
          <a:prstGeom prst="rect">
            <a:avLst/>
          </a:prstGeom>
          <a:noFill/>
        </p:spPr>
        <p:txBody>
          <a:bodyPr wrap="square">
            <a:spAutoFit/>
          </a:bodyPr>
          <a:lstStyle/>
          <a:p>
            <a:r>
              <a:rPr lang="de-DE" dirty="0"/>
              <a:t> </a:t>
            </a:r>
            <a:r>
              <a:rPr lang="de-DE" sz="2000" b="1" dirty="0">
                <a:solidFill>
                  <a:srgbClr val="19AB54"/>
                </a:solidFill>
              </a:rPr>
              <a:t>=   Entmaterialisierung des Geldes 2023HJK </a:t>
            </a:r>
            <a:endParaRPr lang="de-CH" sz="2000" b="1" dirty="0">
              <a:solidFill>
                <a:srgbClr val="19AB54"/>
              </a:solidFill>
            </a:endParaRPr>
          </a:p>
        </p:txBody>
      </p:sp>
      <p:sp>
        <p:nvSpPr>
          <p:cNvPr id="5" name="Textfeld 4">
            <a:extLst>
              <a:ext uri="{FF2B5EF4-FFF2-40B4-BE49-F238E27FC236}">
                <a16:creationId xmlns:a16="http://schemas.microsoft.com/office/drawing/2014/main" id="{5FE072A2-BD32-48E8-A280-0127F4AB7B35}"/>
              </a:ext>
            </a:extLst>
          </p:cNvPr>
          <p:cNvSpPr txBox="1"/>
          <p:nvPr/>
        </p:nvSpPr>
        <p:spPr>
          <a:xfrm>
            <a:off x="8664944" y="2222228"/>
            <a:ext cx="2902999" cy="369332"/>
          </a:xfrm>
          <a:prstGeom prst="rect">
            <a:avLst/>
          </a:prstGeom>
          <a:noFill/>
        </p:spPr>
        <p:txBody>
          <a:bodyPr wrap="square" rtlCol="0">
            <a:spAutoFit/>
          </a:bodyPr>
          <a:lstStyle/>
          <a:p>
            <a:r>
              <a:rPr lang="de-CH" b="1" dirty="0"/>
              <a:t>Wie entdeckt von HJK</a:t>
            </a:r>
          </a:p>
        </p:txBody>
      </p:sp>
    </p:spTree>
    <p:extLst>
      <p:ext uri="{BB962C8B-B14F-4D97-AF65-F5344CB8AC3E}">
        <p14:creationId xmlns:p14="http://schemas.microsoft.com/office/powerpoint/2010/main" val="37130372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6" grpId="0"/>
      <p:bldP spid="2" grpId="0"/>
      <p:bldP spid="11" grpId="0"/>
      <p:bldP spid="7" grpId="0"/>
      <p:bldP spid="9" grpId="0"/>
      <p:bldP spid="10" grpId="0"/>
      <p:bldP spid="12" grpId="0"/>
      <p:bldP spid="13" grpId="0"/>
      <p:bldP spid="15" grpId="0"/>
      <p:bldP spid="2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86604" y="187943"/>
            <a:ext cx="929339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Rothschild Zitat : die FED und IWF sind die Macht-Elite.</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5E9B494E-0814-4AF6-A373-B197F5CA0183}"/>
              </a:ext>
            </a:extLst>
          </p:cNvPr>
          <p:cNvSpPr txBox="1"/>
          <p:nvPr/>
        </p:nvSpPr>
        <p:spPr>
          <a:xfrm>
            <a:off x="1261777" y="2807921"/>
            <a:ext cx="10215717" cy="2677656"/>
          </a:xfrm>
          <a:prstGeom prst="rect">
            <a:avLst/>
          </a:prstGeom>
          <a:noFill/>
        </p:spPr>
        <p:txBody>
          <a:bodyPr wrap="square" rtlCol="0">
            <a:spAutoFit/>
          </a:bodyPr>
          <a:lstStyle/>
          <a:p>
            <a:pPr marL="342900" indent="-342900">
              <a:buFont typeface="Wingdings" panose="05000000000000000000" pitchFamily="2" charset="2"/>
              <a:buChar char="Ø"/>
            </a:pPr>
            <a:r>
              <a:rPr lang="de-CH" sz="2400" b="1" dirty="0">
                <a:solidFill>
                  <a:srgbClr val="D60093"/>
                </a:solidFill>
              </a:rPr>
              <a:t>Das heisst im Klartext:  </a:t>
            </a:r>
            <a:r>
              <a:rPr lang="de-CH" sz="2400" b="1" dirty="0">
                <a:solidFill>
                  <a:srgbClr val="FF0000"/>
                </a:solidFill>
              </a:rPr>
              <a:t>da 163 Staaten die Kontrolle Ihrer Geld-Produktion an die unter Rothschilds Kontrolle stehende Noten-Banken abgegeben haben, ist kein Staat mehr souverän in der Gesetzgebung. </a:t>
            </a:r>
          </a:p>
          <a:p>
            <a:pPr marL="342900" indent="-342900">
              <a:buFont typeface="Wingdings" panose="05000000000000000000" pitchFamily="2" charset="2"/>
              <a:buChar char="Ø"/>
            </a:pPr>
            <a:r>
              <a:rPr lang="de-CH" sz="2400" b="1" dirty="0">
                <a:solidFill>
                  <a:srgbClr val="FF0000"/>
                </a:solidFill>
              </a:rPr>
              <a:t>Alle wichtigen Gesetze, insbesondere die Steuergesetze und alle die mit Geld-Eintreiben zu tun haben, sind von den Agenten-Anwälten von der Rothschild-Bankenlobby abhängig! </a:t>
            </a:r>
          </a:p>
        </p:txBody>
      </p:sp>
      <p:sp>
        <p:nvSpPr>
          <p:cNvPr id="8" name="Textfeld 7">
            <a:extLst>
              <a:ext uri="{FF2B5EF4-FFF2-40B4-BE49-F238E27FC236}">
                <a16:creationId xmlns:a16="http://schemas.microsoft.com/office/drawing/2014/main" id="{BC8472F7-BDD5-499D-BE3A-224164E79856}"/>
              </a:ext>
            </a:extLst>
          </p:cNvPr>
          <p:cNvSpPr txBox="1"/>
          <p:nvPr/>
        </p:nvSpPr>
        <p:spPr>
          <a:xfrm>
            <a:off x="1032387" y="6459794"/>
            <a:ext cx="2408903" cy="369332"/>
          </a:xfrm>
          <a:prstGeom prst="rect">
            <a:avLst/>
          </a:prstGeom>
          <a:noFill/>
        </p:spPr>
        <p:txBody>
          <a:bodyPr wrap="square" rtlCol="0">
            <a:spAutoFit/>
          </a:bodyPr>
          <a:lstStyle/>
          <a:p>
            <a:r>
              <a:rPr lang="de-CH" dirty="0"/>
              <a:t>WEG-SOLIDEO 2019</a:t>
            </a:r>
          </a:p>
        </p:txBody>
      </p:sp>
      <p:sp>
        <p:nvSpPr>
          <p:cNvPr id="2" name="Rectangle 1">
            <a:extLst>
              <a:ext uri="{FF2B5EF4-FFF2-40B4-BE49-F238E27FC236}">
                <a16:creationId xmlns:a16="http://schemas.microsoft.com/office/drawing/2014/main" id="{F38C9E04-8130-4659-BA98-20CA61629A25}"/>
              </a:ext>
            </a:extLst>
          </p:cNvPr>
          <p:cNvSpPr>
            <a:spLocks noChangeArrowheads="1"/>
          </p:cNvSpPr>
          <p:nvPr/>
        </p:nvSpPr>
        <p:spPr bwMode="auto">
          <a:xfrm>
            <a:off x="1216241" y="1014755"/>
            <a:ext cx="9934112" cy="187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0784" rIns="0" bIns="20313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ts val="600"/>
              </a:spcAft>
              <a:buClrTx/>
              <a:buSzTx/>
              <a:buFont typeface="Wingdings" panose="05000000000000000000" pitchFamily="2" charset="2"/>
              <a:buChar char="Ø"/>
              <a:tabLst/>
            </a:pPr>
            <a: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t>Mich interessiert nicht, wer die Gesetze macht, </a:t>
            </a:r>
            <a:b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br>
            <a: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t>solange ich das Geld kontrolliere.</a:t>
            </a:r>
            <a:endParaRPr kumimoji="0" lang="de-DE" altLang="de-DE" sz="2800" b="1" i="0" u="none" strike="noStrike" cap="none" normalizeH="0" baseline="0" dirty="0">
              <a:ln>
                <a:noFill/>
              </a:ln>
              <a:solidFill>
                <a:srgbClr val="FF0000"/>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accent6">
                    <a:lumMod val="60000"/>
                    <a:lumOff val="40000"/>
                  </a:schemeClr>
                </a:solidFill>
                <a:effectLst/>
                <a:latin typeface="+mj-lt"/>
                <a:cs typeface="Arial" panose="020B0604020202020204" pitchFamily="34" charset="0"/>
                <a:hlinkClick r:id="rId5" tooltip="Details zum Autor Amschel Meyer Rothschild anzeigen">
                  <a:extLst>
                    <a:ext uri="{A12FA001-AC4F-418D-AE19-62706E023703}">
                      <ahyp:hlinkClr xmlns:ahyp="http://schemas.microsoft.com/office/drawing/2018/hyperlinkcolor" val="tx"/>
                    </a:ext>
                  </a:extLst>
                </a:hlinkClick>
              </a:rPr>
              <a:t>Amschel Meyer Rothschild</a:t>
            </a:r>
            <a:r>
              <a:rPr kumimoji="0" lang="de-DE" altLang="de-DE" sz="2400" b="1" i="0" u="none" strike="noStrike" cap="none" normalizeH="0" baseline="0" dirty="0">
                <a:ln>
                  <a:noFill/>
                </a:ln>
                <a:solidFill>
                  <a:schemeClr val="accent6">
                    <a:lumMod val="60000"/>
                    <a:lumOff val="40000"/>
                  </a:schemeClr>
                </a:solidFill>
                <a:effectLst/>
                <a:latin typeface="+mj-lt"/>
                <a:cs typeface="Arial" panose="020B0604020202020204" pitchFamily="34" charset="0"/>
              </a:rPr>
              <a:t> </a:t>
            </a:r>
            <a:br>
              <a:rPr kumimoji="0" lang="de-DE" altLang="de-DE" sz="2400" b="1" i="0" u="none" strike="noStrike" cap="none" normalizeH="0" baseline="0" dirty="0">
                <a:ln>
                  <a:noFill/>
                </a:ln>
                <a:solidFill>
                  <a:srgbClr val="8B4016"/>
                </a:solidFill>
                <a:effectLst/>
                <a:latin typeface="+mj-lt"/>
                <a:cs typeface="Arial" panose="020B0604020202020204" pitchFamily="34" charset="0"/>
              </a:rPr>
            </a:br>
            <a:r>
              <a:rPr kumimoji="0" lang="de-DE" altLang="de-DE" sz="2000" b="1" i="0" u="none" strike="noStrike" cap="none" normalizeH="0" baseline="0" dirty="0">
                <a:ln>
                  <a:noFill/>
                </a:ln>
                <a:solidFill>
                  <a:schemeClr val="accent6">
                    <a:lumMod val="60000"/>
                    <a:lumOff val="40000"/>
                  </a:schemeClr>
                </a:solidFill>
                <a:effectLst/>
                <a:latin typeface="+mj-lt"/>
                <a:cs typeface="Arial" panose="020B0604020202020204" pitchFamily="34" charset="0"/>
              </a:rPr>
              <a:t>(1744 - 1812), deutscher Adliger und Bankier</a:t>
            </a:r>
            <a:endParaRPr kumimoji="0" lang="de-DE" altLang="de-DE" sz="2000" b="1" i="0" u="none" strike="noStrike" cap="none" normalizeH="0" baseline="0" dirty="0">
              <a:ln>
                <a:noFill/>
              </a:ln>
              <a:solidFill>
                <a:schemeClr val="accent6">
                  <a:lumMod val="60000"/>
                  <a:lumOff val="40000"/>
                </a:schemeClr>
              </a:solidFill>
              <a:effectLst/>
              <a:latin typeface="+mj-lt"/>
            </a:endParaRPr>
          </a:p>
        </p:txBody>
      </p:sp>
      <p:sp>
        <p:nvSpPr>
          <p:cNvPr id="3" name="Textfeld 2">
            <a:extLst>
              <a:ext uri="{FF2B5EF4-FFF2-40B4-BE49-F238E27FC236}">
                <a16:creationId xmlns:a16="http://schemas.microsoft.com/office/drawing/2014/main" id="{A53CC3D9-1AE9-409A-A322-5D77D693F0EE}"/>
              </a:ext>
            </a:extLst>
          </p:cNvPr>
          <p:cNvSpPr txBox="1"/>
          <p:nvPr/>
        </p:nvSpPr>
        <p:spPr>
          <a:xfrm>
            <a:off x="949911" y="5761608"/>
            <a:ext cx="10866267" cy="400110"/>
          </a:xfrm>
          <a:prstGeom prst="rect">
            <a:avLst/>
          </a:prstGeom>
          <a:noFill/>
        </p:spPr>
        <p:txBody>
          <a:bodyPr wrap="square" rtlCol="0">
            <a:spAutoFit/>
          </a:bodyPr>
          <a:lstStyle/>
          <a:p>
            <a:r>
              <a:rPr lang="de-CH" sz="2000" b="1" dirty="0"/>
              <a:t>Um sich aus diesem Monopol zu befreien, ist der Staatsbankrot die einzige Variante. </a:t>
            </a:r>
          </a:p>
        </p:txBody>
      </p:sp>
    </p:spTree>
    <p:extLst>
      <p:ext uri="{BB962C8B-B14F-4D97-AF65-F5344CB8AC3E}">
        <p14:creationId xmlns:p14="http://schemas.microsoft.com/office/powerpoint/2010/main" val="25463087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954349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Warum die Rothschild-Banken nicht von alleine Pleite gehen !</a:t>
            </a:r>
            <a:endParaRPr lang="de-CH" sz="2400" b="1" i="1" dirty="0">
              <a:effectLst>
                <a:outerShdw blurRad="38100" dist="38100" dir="2700000" algn="tl">
                  <a:srgbClr val="C0C0C0"/>
                </a:outerShdw>
              </a:effectLst>
              <a:latin typeface="+mj-lt"/>
              <a:ea typeface="+mj-ea"/>
              <a:cs typeface="+mj-cs"/>
            </a:endParaRPr>
          </a:p>
        </p:txBody>
      </p:sp>
      <p:pic>
        <p:nvPicPr>
          <p:cNvPr id="5" name="Grafik 4">
            <a:extLst>
              <a:ext uri="{FF2B5EF4-FFF2-40B4-BE49-F238E27FC236}">
                <a16:creationId xmlns:a16="http://schemas.microsoft.com/office/drawing/2014/main" id="{5377DCDF-E716-4924-B830-F93D9538746B}"/>
              </a:ext>
            </a:extLst>
          </p:cNvPr>
          <p:cNvPicPr>
            <a:picLocks noChangeAspect="1"/>
          </p:cNvPicPr>
          <p:nvPr/>
        </p:nvPicPr>
        <p:blipFill>
          <a:blip r:embed="rId4"/>
          <a:stretch>
            <a:fillRect/>
          </a:stretch>
        </p:blipFill>
        <p:spPr>
          <a:xfrm>
            <a:off x="1285875" y="1015744"/>
            <a:ext cx="3990975" cy="5092961"/>
          </a:xfrm>
          <a:prstGeom prst="rect">
            <a:avLst/>
          </a:prstGeom>
        </p:spPr>
      </p:pic>
      <p:pic>
        <p:nvPicPr>
          <p:cNvPr id="8" name="Grafik 7">
            <a:extLst>
              <a:ext uri="{FF2B5EF4-FFF2-40B4-BE49-F238E27FC236}">
                <a16:creationId xmlns:a16="http://schemas.microsoft.com/office/drawing/2014/main" id="{1D1BA931-0115-45A5-B3E8-831A3F22DD23}"/>
              </a:ext>
            </a:extLst>
          </p:cNvPr>
          <p:cNvPicPr>
            <a:picLocks noChangeAspect="1"/>
          </p:cNvPicPr>
          <p:nvPr/>
        </p:nvPicPr>
        <p:blipFill>
          <a:blip r:embed="rId5"/>
          <a:stretch>
            <a:fillRect/>
          </a:stretch>
        </p:blipFill>
        <p:spPr>
          <a:xfrm>
            <a:off x="5558676" y="1015744"/>
            <a:ext cx="3299574" cy="5044725"/>
          </a:xfrm>
          <a:prstGeom prst="rect">
            <a:avLst/>
          </a:prstGeom>
        </p:spPr>
      </p:pic>
      <p:sp>
        <p:nvSpPr>
          <p:cNvPr id="9" name="Textfeld 8">
            <a:extLst>
              <a:ext uri="{FF2B5EF4-FFF2-40B4-BE49-F238E27FC236}">
                <a16:creationId xmlns:a16="http://schemas.microsoft.com/office/drawing/2014/main" id="{6C24BC83-4E11-4072-B46F-DE7AEAF173DF}"/>
              </a:ext>
            </a:extLst>
          </p:cNvPr>
          <p:cNvSpPr txBox="1"/>
          <p:nvPr/>
        </p:nvSpPr>
        <p:spPr>
          <a:xfrm>
            <a:off x="8939814" y="1079987"/>
            <a:ext cx="2902997" cy="4524315"/>
          </a:xfrm>
          <a:prstGeom prst="rect">
            <a:avLst/>
          </a:prstGeom>
          <a:noFill/>
        </p:spPr>
        <p:txBody>
          <a:bodyPr wrap="square" rtlCol="0">
            <a:spAutoFit/>
          </a:bodyPr>
          <a:lstStyle/>
          <a:p>
            <a:pPr marL="285750" indent="-285750">
              <a:buFont typeface="Arial" panose="020B0604020202020204" pitchFamily="34" charset="0"/>
              <a:buChar char="•"/>
            </a:pPr>
            <a:r>
              <a:rPr lang="de-CH" b="1" dirty="0"/>
              <a:t>Wer aus dem Nichts Geld drucken kann, kann auch nie pleite gehen. </a:t>
            </a:r>
          </a:p>
          <a:p>
            <a:pPr marL="285750" indent="-285750">
              <a:buFont typeface="Arial" panose="020B0604020202020204" pitchFamily="34" charset="0"/>
              <a:buChar char="•"/>
            </a:pPr>
            <a:r>
              <a:rPr lang="de-CH" b="1" dirty="0"/>
              <a:t>Doch das Volk ausplündern gehört dennoch zu deren Haupt-Geschäfts-Modell. </a:t>
            </a:r>
          </a:p>
          <a:p>
            <a:pPr marL="285750" indent="-285750">
              <a:buFont typeface="Arial" panose="020B0604020202020204" pitchFamily="34" charset="0"/>
              <a:buChar char="•"/>
            </a:pPr>
            <a:r>
              <a:rPr lang="de-CH" b="1" dirty="0"/>
              <a:t>Diese Plünderung wird im </a:t>
            </a:r>
            <a:r>
              <a:rPr lang="de-CH" b="1" dirty="0">
                <a:solidFill>
                  <a:srgbClr val="FF0000"/>
                </a:solidFill>
              </a:rPr>
              <a:t>SAG</a:t>
            </a:r>
            <a:r>
              <a:rPr lang="de-CH" b="1" dirty="0"/>
              <a:t> EU-Gesetz von 2015 über die Enteignung von Bankguthaben und deren Aktionären legalisiert. </a:t>
            </a:r>
          </a:p>
        </p:txBody>
      </p:sp>
      <p:sp>
        <p:nvSpPr>
          <p:cNvPr id="2" name="Rechteck 1">
            <a:extLst>
              <a:ext uri="{FF2B5EF4-FFF2-40B4-BE49-F238E27FC236}">
                <a16:creationId xmlns:a16="http://schemas.microsoft.com/office/drawing/2014/main" id="{6FB0BC13-9344-4295-A07F-265F9FC0DF7F}"/>
              </a:ext>
            </a:extLst>
          </p:cNvPr>
          <p:cNvSpPr/>
          <p:nvPr/>
        </p:nvSpPr>
        <p:spPr>
          <a:xfrm>
            <a:off x="1226965" y="6090121"/>
            <a:ext cx="10695746" cy="369332"/>
          </a:xfrm>
          <a:prstGeom prst="rect">
            <a:avLst/>
          </a:prstGeom>
        </p:spPr>
        <p:txBody>
          <a:bodyPr wrap="square">
            <a:spAutoFit/>
          </a:bodyPr>
          <a:lstStyle/>
          <a:p>
            <a:r>
              <a:rPr lang="de-CH" dirty="0">
                <a:solidFill>
                  <a:schemeClr val="accent2"/>
                </a:solidFill>
                <a:hlinkClick r:id="rId6">
                  <a:extLst>
                    <a:ext uri="{A12FA001-AC4F-418D-AE19-62706E023703}">
                      <ahyp:hlinkClr xmlns:ahyp="http://schemas.microsoft.com/office/drawing/2018/hyperlinkcolor" val="tx"/>
                    </a:ext>
                  </a:extLst>
                </a:hlinkClick>
              </a:rPr>
              <a:t>https://youtu.be/NKhbD-WKA6k</a:t>
            </a:r>
            <a:r>
              <a:rPr lang="de-CH" dirty="0">
                <a:solidFill>
                  <a:schemeClr val="accent2"/>
                </a:solidFill>
              </a:rPr>
              <a:t>   10 Jahre nach der Finanzkrise: Ende der Zentralbanken, Ernst Wolf </a:t>
            </a:r>
          </a:p>
        </p:txBody>
      </p:sp>
    </p:spTree>
    <p:extLst>
      <p:ext uri="{BB962C8B-B14F-4D97-AF65-F5344CB8AC3E}">
        <p14:creationId xmlns:p14="http://schemas.microsoft.com/office/powerpoint/2010/main" val="5854509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4" y="196821"/>
            <a:ext cx="8300623"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Warum die Rothschild-Banken nicht Pleite gehen</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4808584" y="1065324"/>
            <a:ext cx="6953250" cy="2092881"/>
          </a:xfrm>
          <a:prstGeom prst="rect">
            <a:avLst/>
          </a:prstGeom>
          <a:noFill/>
        </p:spPr>
        <p:txBody>
          <a:bodyPr wrap="square" rtlCol="0">
            <a:spAutoFit/>
          </a:bodyPr>
          <a:lstStyle/>
          <a:p>
            <a:pPr marL="285750" indent="-285750">
              <a:buFont typeface="Arial" panose="020B0604020202020204" pitchFamily="34" charset="0"/>
              <a:buChar char="•"/>
            </a:pPr>
            <a:r>
              <a:rPr lang="de-DE" dirty="0"/>
              <a:t>Das in der Öffentlichkeit so gut wie </a:t>
            </a:r>
            <a:r>
              <a:rPr lang="de-DE" b="1" u="sng" dirty="0"/>
              <a:t>unbekannte : </a:t>
            </a:r>
            <a:br>
              <a:rPr lang="de-DE" b="1" u="sng" dirty="0"/>
            </a:br>
            <a:r>
              <a:rPr lang="de-DE" sz="2200" b="1" u="sng" dirty="0"/>
              <a:t>Sanierungs- und Abwicklungsgesetz </a:t>
            </a:r>
            <a:r>
              <a:rPr lang="de-DE" sz="2200" b="1" dirty="0"/>
              <a:t>(</a:t>
            </a:r>
            <a:r>
              <a:rPr lang="de-DE" sz="2200" b="1" dirty="0">
                <a:solidFill>
                  <a:srgbClr val="FF0000"/>
                </a:solidFill>
              </a:rPr>
              <a:t>SAG</a:t>
            </a:r>
            <a:r>
              <a:rPr lang="de-DE" sz="2200" b="1" dirty="0"/>
              <a:t>) </a:t>
            </a:r>
            <a:r>
              <a:rPr lang="de-DE" sz="2200" dirty="0"/>
              <a:t>. </a:t>
            </a:r>
            <a:br>
              <a:rPr lang="de-DE" dirty="0"/>
            </a:br>
            <a:r>
              <a:rPr lang="de-DE" dirty="0"/>
              <a:t>Wolfgang Philipp, geboren 1933, juristischen Assessorexamens hält dieses Bankenrettungsgesetz für einen Eingriff, der die Liquidität und das Vermögen vieler </a:t>
            </a:r>
            <a:r>
              <a:rPr lang="de-DE" b="1" dirty="0"/>
              <a:t>Bankkunden</a:t>
            </a:r>
            <a:r>
              <a:rPr lang="de-DE" dirty="0"/>
              <a:t> gefährdet. </a:t>
            </a:r>
            <a:r>
              <a:rPr lang="de-DE" b="1" dirty="0"/>
              <a:t>Die Erläuterung des Bankenrettungsgesetz hält er für dringend geboten.</a:t>
            </a:r>
            <a:endParaRPr lang="de-CH" b="1" dirty="0"/>
          </a:p>
        </p:txBody>
      </p:sp>
      <p:pic>
        <p:nvPicPr>
          <p:cNvPr id="3" name="Grafik 2">
            <a:extLst>
              <a:ext uri="{FF2B5EF4-FFF2-40B4-BE49-F238E27FC236}">
                <a16:creationId xmlns:a16="http://schemas.microsoft.com/office/drawing/2014/main" id="{554FD239-0930-402B-8970-6A49DFC64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208" y="936002"/>
            <a:ext cx="3105963" cy="4843361"/>
          </a:xfrm>
          <a:prstGeom prst="rect">
            <a:avLst/>
          </a:prstGeom>
        </p:spPr>
      </p:pic>
      <p:sp>
        <p:nvSpPr>
          <p:cNvPr id="4" name="Textfeld 3">
            <a:extLst>
              <a:ext uri="{FF2B5EF4-FFF2-40B4-BE49-F238E27FC236}">
                <a16:creationId xmlns:a16="http://schemas.microsoft.com/office/drawing/2014/main" id="{5C6261BD-7E31-4FDF-8B09-4DA9E73E15A4}"/>
              </a:ext>
            </a:extLst>
          </p:cNvPr>
          <p:cNvSpPr txBox="1"/>
          <p:nvPr/>
        </p:nvSpPr>
        <p:spPr>
          <a:xfrm>
            <a:off x="4847208" y="3782505"/>
            <a:ext cx="6990780" cy="2031325"/>
          </a:xfrm>
          <a:prstGeom prst="rect">
            <a:avLst/>
          </a:prstGeom>
          <a:noFill/>
        </p:spPr>
        <p:txBody>
          <a:bodyPr wrap="square" rtlCol="0">
            <a:spAutoFit/>
          </a:bodyPr>
          <a:lstStyle/>
          <a:p>
            <a:r>
              <a:rPr lang="de-CH" b="1" dirty="0"/>
              <a:t>Kernaussage: Bevor wieder eine Regierung mit Steuergelder oder der EU-Rettungs-Schirm eine grosse Systemrelevante Bank retten muss, müssen die Alt-Aktionäre auf Ihre Anteile verzichten und es wird neues Eigenkapital aus den Sparbüchern und Kontenguthaben der von der Bank verwalteten Gelder herangezogen, also enteignet werden was über € 50’000.- pro Konto liegt. </a:t>
            </a:r>
          </a:p>
        </p:txBody>
      </p:sp>
      <p:sp>
        <p:nvSpPr>
          <p:cNvPr id="2" name="Textfeld 1">
            <a:extLst>
              <a:ext uri="{FF2B5EF4-FFF2-40B4-BE49-F238E27FC236}">
                <a16:creationId xmlns:a16="http://schemas.microsoft.com/office/drawing/2014/main" id="{100647E4-67BB-4FC5-8C51-EC520F90C409}"/>
              </a:ext>
            </a:extLst>
          </p:cNvPr>
          <p:cNvSpPr txBox="1"/>
          <p:nvPr/>
        </p:nvSpPr>
        <p:spPr>
          <a:xfrm>
            <a:off x="4838330" y="3090672"/>
            <a:ext cx="7223495" cy="646331"/>
          </a:xfrm>
          <a:prstGeom prst="rect">
            <a:avLst/>
          </a:prstGeom>
          <a:noFill/>
        </p:spPr>
        <p:txBody>
          <a:bodyPr wrap="square" rtlCol="0">
            <a:spAutoFit/>
          </a:bodyPr>
          <a:lstStyle/>
          <a:p>
            <a:r>
              <a:rPr lang="de-CH" b="1" dirty="0">
                <a:solidFill>
                  <a:srgbClr val="FF0000"/>
                </a:solidFill>
              </a:rPr>
              <a:t>Ihr Bank-Guthaben ist nicht Ihr Geld, sondern Sie haben unwissentlich der Bank einen Kredit gegeben, ohne Vertrag. </a:t>
            </a:r>
          </a:p>
        </p:txBody>
      </p:sp>
      <p:sp>
        <p:nvSpPr>
          <p:cNvPr id="5" name="Textfeld 4">
            <a:extLst>
              <a:ext uri="{FF2B5EF4-FFF2-40B4-BE49-F238E27FC236}">
                <a16:creationId xmlns:a16="http://schemas.microsoft.com/office/drawing/2014/main" id="{8EDF0A22-3397-4DBF-AE22-767C4E3470D6}"/>
              </a:ext>
            </a:extLst>
          </p:cNvPr>
          <p:cNvSpPr txBox="1"/>
          <p:nvPr/>
        </p:nvSpPr>
        <p:spPr>
          <a:xfrm>
            <a:off x="3231473" y="5787200"/>
            <a:ext cx="8472256" cy="430887"/>
          </a:xfrm>
          <a:prstGeom prst="rect">
            <a:avLst/>
          </a:prstGeom>
          <a:noFill/>
        </p:spPr>
        <p:txBody>
          <a:bodyPr wrap="square" rtlCol="0">
            <a:spAutoFit/>
          </a:bodyPr>
          <a:lstStyle/>
          <a:p>
            <a:r>
              <a:rPr lang="de-CH" sz="2200" b="1" dirty="0">
                <a:solidFill>
                  <a:schemeClr val="accent2"/>
                </a:solidFill>
              </a:rPr>
              <a:t>Die Lösung: € Transferieren auf Ihr EUROWEG Kassa-€ Konto</a:t>
            </a:r>
          </a:p>
        </p:txBody>
      </p:sp>
    </p:spTree>
    <p:extLst>
      <p:ext uri="{BB962C8B-B14F-4D97-AF65-F5344CB8AC3E}">
        <p14:creationId xmlns:p14="http://schemas.microsoft.com/office/powerpoint/2010/main" val="31537186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77726" y="196821"/>
            <a:ext cx="929339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163 National-Banken : die FED und IWF sind die Macht-Elite.</a:t>
            </a:r>
            <a:endParaRPr lang="de-CH" sz="2400" b="1" i="1" dirty="0">
              <a:effectLst>
                <a:outerShdw blurRad="38100" dist="38100" dir="2700000" algn="tl">
                  <a:srgbClr val="C0C0C0"/>
                </a:outerShdw>
              </a:effectLst>
              <a:latin typeface="+mj-lt"/>
              <a:ea typeface="+mj-ea"/>
              <a:cs typeface="+mj-cs"/>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56849" y="988933"/>
            <a:ext cx="9891255" cy="1200329"/>
          </a:xfrm>
          <a:prstGeom prst="rect">
            <a:avLst/>
          </a:prstGeom>
          <a:noFill/>
        </p:spPr>
        <p:txBody>
          <a:bodyPr wrap="square" rtlCol="0">
            <a:spAutoFit/>
          </a:bodyPr>
          <a:lstStyle/>
          <a:p>
            <a:pPr marL="457200" indent="-457200">
              <a:buFont typeface="Wingdings" panose="05000000000000000000" pitchFamily="2" charset="2"/>
              <a:buChar char="Ø"/>
            </a:pPr>
            <a:r>
              <a:rPr lang="de-CH" sz="2400" b="1" dirty="0"/>
              <a:t>Wer das System der heute herrschenden luziferischen  NWO-Verschwörer beenden will, </a:t>
            </a:r>
            <a:r>
              <a:rPr lang="de-CH" sz="2400" b="1" u="sng" dirty="0"/>
              <a:t>muss eine neue Gelt-Schöpfung </a:t>
            </a:r>
            <a:r>
              <a:rPr lang="de-CH" sz="2400" b="1" dirty="0"/>
              <a:t>und die dazu passende Wirtschafts-Theorie der </a:t>
            </a:r>
            <a:r>
              <a:rPr lang="de-CH" sz="2400" b="1" dirty="0" err="1"/>
              <a:t>Kreditie</a:t>
            </a:r>
            <a:r>
              <a:rPr lang="de-CH" sz="2400" b="1" dirty="0"/>
              <a:t> haben. </a:t>
            </a:r>
          </a:p>
        </p:txBody>
      </p:sp>
      <p:sp>
        <p:nvSpPr>
          <p:cNvPr id="11" name="Rechteck 10">
            <a:extLst>
              <a:ext uri="{FF2B5EF4-FFF2-40B4-BE49-F238E27FC236}">
                <a16:creationId xmlns:a16="http://schemas.microsoft.com/office/drawing/2014/main" id="{C4C7A770-A67D-42FD-9BA8-4039F4C3CC54}"/>
              </a:ext>
            </a:extLst>
          </p:cNvPr>
          <p:cNvSpPr/>
          <p:nvPr/>
        </p:nvSpPr>
        <p:spPr>
          <a:xfrm>
            <a:off x="1494506" y="2357475"/>
            <a:ext cx="9704438" cy="1200329"/>
          </a:xfrm>
          <a:prstGeom prst="rect">
            <a:avLst/>
          </a:prstGeom>
        </p:spPr>
        <p:txBody>
          <a:bodyPr wrap="square">
            <a:spAutoFit/>
          </a:bodyPr>
          <a:lstStyle/>
          <a:p>
            <a:pPr marL="342900" indent="-342900">
              <a:buFont typeface="Wingdings" panose="05000000000000000000" pitchFamily="2" charset="2"/>
              <a:buChar char="Ø"/>
            </a:pPr>
            <a:r>
              <a:rPr lang="de-CH" sz="2400" b="1" dirty="0">
                <a:solidFill>
                  <a:srgbClr val="0070C0"/>
                </a:solidFill>
              </a:rPr>
              <a:t>Diese ist mit der Waren-Kredit-Gelt-Schöpfung gemäss OR 120  möglich und durch die EUROWEG konstruiert und praktikabel gemacht worden. E-Banking-Software mit integriertem E-Shop.</a:t>
            </a:r>
          </a:p>
        </p:txBody>
      </p:sp>
      <p:sp>
        <p:nvSpPr>
          <p:cNvPr id="5" name="Textfeld 4">
            <a:extLst>
              <a:ext uri="{FF2B5EF4-FFF2-40B4-BE49-F238E27FC236}">
                <a16:creationId xmlns:a16="http://schemas.microsoft.com/office/drawing/2014/main" id="{5E9B494E-0814-4AF6-A373-B197F5CA0183}"/>
              </a:ext>
            </a:extLst>
          </p:cNvPr>
          <p:cNvSpPr txBox="1"/>
          <p:nvPr/>
        </p:nvSpPr>
        <p:spPr>
          <a:xfrm>
            <a:off x="1127464" y="3775587"/>
            <a:ext cx="10563095" cy="2308324"/>
          </a:xfrm>
          <a:prstGeom prst="rect">
            <a:avLst/>
          </a:prstGeom>
          <a:noFill/>
        </p:spPr>
        <p:txBody>
          <a:bodyPr wrap="square" rtlCol="0">
            <a:spAutoFit/>
          </a:bodyPr>
          <a:lstStyle/>
          <a:p>
            <a:pPr marL="342900" indent="-342900">
              <a:buFont typeface="Wingdings" panose="05000000000000000000" pitchFamily="2" charset="2"/>
              <a:buChar char="Ø"/>
            </a:pPr>
            <a:r>
              <a:rPr lang="de-CH" sz="2400" b="1" dirty="0">
                <a:solidFill>
                  <a:srgbClr val="D60093"/>
                </a:solidFill>
              </a:rPr>
              <a:t>Die neue politisch-spirituelle Elite des Seins </a:t>
            </a:r>
            <a:r>
              <a:rPr lang="de-CH" sz="2400" b="1" dirty="0">
                <a:solidFill>
                  <a:srgbClr val="FF0000"/>
                </a:solidFill>
              </a:rPr>
              <a:t>muss das </a:t>
            </a:r>
            <a:r>
              <a:rPr lang="de-CH" sz="2400" b="1" u="sng" dirty="0">
                <a:solidFill>
                  <a:srgbClr val="FF0000"/>
                </a:solidFill>
              </a:rPr>
              <a:t>luziferisch-materielle Denken und Handeln </a:t>
            </a:r>
            <a:r>
              <a:rPr lang="de-CH" sz="2400" b="1" dirty="0">
                <a:solidFill>
                  <a:srgbClr val="FF0000"/>
                </a:solidFill>
              </a:rPr>
              <a:t>der Banken-Elite </a:t>
            </a:r>
            <a:r>
              <a:rPr lang="de-CH" sz="2400" b="1" u="sng" dirty="0">
                <a:solidFill>
                  <a:srgbClr val="FF0000"/>
                </a:solidFill>
              </a:rPr>
              <a:t>umschulen</a:t>
            </a:r>
            <a:r>
              <a:rPr lang="de-CH" sz="2400" b="1" dirty="0">
                <a:solidFill>
                  <a:srgbClr val="FF0000"/>
                </a:solidFill>
              </a:rPr>
              <a:t> und aus den politischen, administrativen, erzieherischen Einrichtungen wie den Medienanstalten, Informations-Unternehmen, Religionen </a:t>
            </a:r>
            <a:r>
              <a:rPr lang="de-CH" sz="2400" b="1" u="sng" dirty="0">
                <a:solidFill>
                  <a:srgbClr val="FF0000"/>
                </a:solidFill>
              </a:rPr>
              <a:t>entfernen</a:t>
            </a:r>
            <a:r>
              <a:rPr lang="de-CH" sz="2400" b="1" dirty="0">
                <a:solidFill>
                  <a:srgbClr val="FF0000"/>
                </a:solidFill>
              </a:rPr>
              <a:t>, </a:t>
            </a:r>
            <a:r>
              <a:rPr lang="de-CH" sz="2400" b="1" dirty="0">
                <a:solidFill>
                  <a:srgbClr val="CC0099"/>
                </a:solidFill>
              </a:rPr>
              <a:t>wenn sie erfolgreich die Erde ins Goldene Zeitalter führen will um die Staaten-Verfassungen umsetzen zu können! </a:t>
            </a:r>
          </a:p>
        </p:txBody>
      </p:sp>
      <p:sp>
        <p:nvSpPr>
          <p:cNvPr id="8" name="Textfeld 7">
            <a:extLst>
              <a:ext uri="{FF2B5EF4-FFF2-40B4-BE49-F238E27FC236}">
                <a16:creationId xmlns:a16="http://schemas.microsoft.com/office/drawing/2014/main" id="{BC8472F7-BDD5-499D-BE3A-224164E79856}"/>
              </a:ext>
            </a:extLst>
          </p:cNvPr>
          <p:cNvSpPr txBox="1"/>
          <p:nvPr/>
        </p:nvSpPr>
        <p:spPr>
          <a:xfrm>
            <a:off x="1032387" y="6459794"/>
            <a:ext cx="2408903" cy="369332"/>
          </a:xfrm>
          <a:prstGeom prst="rect">
            <a:avLst/>
          </a:prstGeom>
          <a:noFill/>
        </p:spPr>
        <p:txBody>
          <a:bodyPr wrap="square" rtlCol="0">
            <a:spAutoFit/>
          </a:bodyPr>
          <a:lstStyle/>
          <a:p>
            <a:r>
              <a:rPr lang="de-CH" dirty="0"/>
              <a:t>WEG-SOLIDEO 2019</a:t>
            </a:r>
          </a:p>
        </p:txBody>
      </p:sp>
    </p:spTree>
    <p:extLst>
      <p:ext uri="{BB962C8B-B14F-4D97-AF65-F5344CB8AC3E}">
        <p14:creationId xmlns:p14="http://schemas.microsoft.com/office/powerpoint/2010/main" val="22454659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12111" y="196821"/>
            <a:ext cx="10069975" cy="461665"/>
          </a:xfrm>
          <a:prstGeom prst="rect">
            <a:avLst/>
          </a:prstGeom>
        </p:spPr>
        <p:txBody>
          <a:bodyPr wrap="square">
            <a:spAutoFit/>
          </a:bodyPr>
          <a:lstStyle/>
          <a:p>
            <a:r>
              <a:rPr lang="de-DE" sz="2400" b="1" i="1" dirty="0">
                <a:solidFill>
                  <a:srgbClr val="00B050"/>
                </a:solidFill>
                <a:effectLst>
                  <a:outerShdw blurRad="38100" dist="38100" dir="2700000" algn="tl">
                    <a:srgbClr val="C0C0C0"/>
                  </a:outerShdw>
                </a:effectLst>
                <a:latin typeface="+mj-lt"/>
                <a:ea typeface="+mj-ea"/>
                <a:cs typeface="+mj-cs"/>
              </a:rPr>
              <a:t>Sozial-Diktatur</a:t>
            </a:r>
            <a:r>
              <a:rPr lang="de-DE" sz="2400" b="1" i="1" dirty="0">
                <a:effectLst>
                  <a:outerShdw blurRad="38100" dist="38100" dir="2700000" algn="tl">
                    <a:srgbClr val="C0C0C0"/>
                  </a:outerShdw>
                </a:effectLst>
                <a:latin typeface="+mj-lt"/>
                <a:ea typeface="+mj-ea"/>
                <a:cs typeface="+mj-cs"/>
              </a:rPr>
              <a:t>  -  Diese Wahl gibt es nur jetzt   -    </a:t>
            </a:r>
            <a:r>
              <a:rPr lang="de-DE" sz="2400" b="1" i="1" dirty="0">
                <a:solidFill>
                  <a:srgbClr val="CC0099"/>
                </a:solidFill>
                <a:effectLst>
                  <a:outerShdw blurRad="38100" dist="38100" dir="2700000" algn="tl">
                    <a:srgbClr val="C0C0C0"/>
                  </a:outerShdw>
                </a:effectLst>
                <a:latin typeface="+mj-lt"/>
                <a:ea typeface="+mj-ea"/>
                <a:cs typeface="+mj-cs"/>
              </a:rPr>
              <a:t>KREDITIE</a:t>
            </a:r>
            <a:endParaRPr lang="de-CH" sz="2400" b="1" i="1" dirty="0">
              <a:solidFill>
                <a:srgbClr val="CC0099"/>
              </a:solidFill>
              <a:effectLst>
                <a:outerShdw blurRad="38100" dist="38100" dir="2700000" algn="tl">
                  <a:srgbClr val="C0C0C0"/>
                </a:outerShdw>
              </a:effectLst>
              <a:latin typeface="+mj-lt"/>
              <a:ea typeface="+mj-ea"/>
              <a:cs typeface="+mj-cs"/>
            </a:endParaRPr>
          </a:p>
        </p:txBody>
      </p:sp>
      <p:sp>
        <p:nvSpPr>
          <p:cNvPr id="3" name="Rechteck 2">
            <a:extLst>
              <a:ext uri="{FF2B5EF4-FFF2-40B4-BE49-F238E27FC236}">
                <a16:creationId xmlns:a16="http://schemas.microsoft.com/office/drawing/2014/main" id="{A6DA03B0-5B29-47AA-9631-C20AF4FDCE39}"/>
              </a:ext>
            </a:extLst>
          </p:cNvPr>
          <p:cNvSpPr/>
          <p:nvPr/>
        </p:nvSpPr>
        <p:spPr>
          <a:xfrm>
            <a:off x="1022555" y="1757707"/>
            <a:ext cx="5916864" cy="4524315"/>
          </a:xfrm>
          <a:prstGeom prst="rect">
            <a:avLst/>
          </a:prstGeom>
        </p:spPr>
        <p:txBody>
          <a:bodyPr wrap="square">
            <a:spAutoFit/>
          </a:bodyPr>
          <a:lstStyle/>
          <a:p>
            <a:pPr marL="342900" indent="-342900">
              <a:buFont typeface="+mj-lt"/>
              <a:buAutoNum type="arabicPeriod"/>
            </a:pPr>
            <a:r>
              <a:rPr lang="de-CH" b="1" dirty="0">
                <a:solidFill>
                  <a:srgbClr val="FF0000"/>
                </a:solidFill>
                <a:latin typeface="Times New Roman" panose="02020603050405020304" pitchFamily="18" charset="0"/>
              </a:rPr>
              <a:t>Radikale Bewusstseins-Veränderung der Menschen, </a:t>
            </a:r>
          </a:p>
          <a:p>
            <a:pPr marL="342900" indent="-342900">
              <a:buFont typeface="+mj-lt"/>
              <a:buAutoNum type="arabicPeriod"/>
            </a:pPr>
            <a:r>
              <a:rPr lang="de-CH" b="1" dirty="0">
                <a:solidFill>
                  <a:srgbClr val="FF0000"/>
                </a:solidFill>
                <a:latin typeface="Times New Roman" panose="02020603050405020304" pitchFamily="18" charset="0"/>
              </a:rPr>
              <a:t>Ersetzen der Nationen durch UNO-Weltregierung,</a:t>
            </a:r>
          </a:p>
          <a:p>
            <a:pPr marL="342900" indent="-342900">
              <a:buFont typeface="+mj-lt"/>
              <a:buAutoNum type="arabicPeriod"/>
            </a:pPr>
            <a:r>
              <a:rPr lang="de-CH" b="1" dirty="0">
                <a:solidFill>
                  <a:srgbClr val="FF0000"/>
                </a:solidFill>
                <a:latin typeface="Times New Roman" panose="02020603050405020304" pitchFamily="18" charset="0"/>
              </a:rPr>
              <a:t>Zerstören von Individualismus,</a:t>
            </a:r>
          </a:p>
          <a:p>
            <a:pPr marL="342900" indent="-342900">
              <a:buFont typeface="+mj-lt"/>
              <a:buAutoNum type="arabicPeriod"/>
            </a:pPr>
            <a:r>
              <a:rPr lang="de-CH" b="1" dirty="0">
                <a:solidFill>
                  <a:srgbClr val="FF0000"/>
                </a:solidFill>
                <a:latin typeface="Times New Roman" panose="02020603050405020304" pitchFamily="18" charset="0"/>
              </a:rPr>
              <a:t>Zerstören von Nationalbewusstsein, </a:t>
            </a:r>
          </a:p>
          <a:p>
            <a:pPr marL="342900" indent="-342900">
              <a:buFont typeface="+mj-lt"/>
              <a:buAutoNum type="arabicPeriod"/>
            </a:pPr>
            <a:r>
              <a:rPr lang="de-CH" b="1" dirty="0">
                <a:solidFill>
                  <a:srgbClr val="FF0000"/>
                </a:solidFill>
                <a:latin typeface="Times New Roman" panose="02020603050405020304" pitchFamily="18" charset="0"/>
              </a:rPr>
              <a:t>Zerstören von religiösen Dogmen,</a:t>
            </a:r>
          </a:p>
          <a:p>
            <a:pPr marL="342900" indent="-342900">
              <a:buFont typeface="+mj-lt"/>
              <a:buAutoNum type="arabicPeriod"/>
            </a:pPr>
            <a:r>
              <a:rPr lang="de-CH" b="1" dirty="0">
                <a:solidFill>
                  <a:srgbClr val="FF0000"/>
                </a:solidFill>
                <a:latin typeface="Times New Roman" panose="02020603050405020304" pitchFamily="18" charset="0"/>
              </a:rPr>
              <a:t>Zerstören der Loyalität zur Familie, </a:t>
            </a:r>
          </a:p>
          <a:p>
            <a:pPr marL="342900" indent="-342900">
              <a:buFont typeface="+mj-lt"/>
              <a:buAutoNum type="arabicPeriod"/>
            </a:pPr>
            <a:r>
              <a:rPr lang="de-CH" b="1" dirty="0">
                <a:solidFill>
                  <a:srgbClr val="FF0000"/>
                </a:solidFill>
                <a:latin typeface="Times New Roman" panose="02020603050405020304" pitchFamily="18" charset="0"/>
              </a:rPr>
              <a:t>Europa soll wie die USA aus willensschwachen,  prinzipienlosen, gefügigen Menschen bestehen, die unbeständig, pietätlos, hemmungslos, willensschwach, unbeständig, treulos, ohne Objektivität sind.</a:t>
            </a:r>
          </a:p>
          <a:p>
            <a:pPr marL="342900" indent="-342900">
              <a:buFont typeface="+mj-lt"/>
              <a:buAutoNum type="arabicPeriod"/>
            </a:pPr>
            <a:r>
              <a:rPr lang="de-CH" b="1" dirty="0">
                <a:solidFill>
                  <a:srgbClr val="FF0000"/>
                </a:solidFill>
                <a:latin typeface="Times New Roman" panose="02020603050405020304" pitchFamily="18" charset="0"/>
              </a:rPr>
              <a:t>Das ist nur mit einer Multi-Kulti-Mischrasse machbar. </a:t>
            </a:r>
          </a:p>
          <a:p>
            <a:pPr marL="342900" indent="-342900">
              <a:buFont typeface="+mj-lt"/>
              <a:buAutoNum type="arabicPeriod"/>
            </a:pPr>
            <a:r>
              <a:rPr lang="de-CH" b="1" dirty="0">
                <a:solidFill>
                  <a:srgbClr val="FF0000"/>
                </a:solidFill>
                <a:latin typeface="Times New Roman" panose="02020603050405020304" pitchFamily="18" charset="0"/>
              </a:rPr>
              <a:t>Vielfalt der Rassen soll Vielfalt der Persönlichkeit sein.</a:t>
            </a:r>
          </a:p>
          <a:p>
            <a:pPr marL="342900" indent="-342900">
              <a:buFont typeface="+mj-lt"/>
              <a:buAutoNum type="arabicPeriod"/>
            </a:pPr>
            <a:r>
              <a:rPr lang="de-CH" b="1" dirty="0">
                <a:solidFill>
                  <a:srgbClr val="FF0000"/>
                </a:solidFill>
                <a:latin typeface="Times New Roman" panose="02020603050405020304" pitchFamily="18" charset="0"/>
              </a:rPr>
              <a:t>Zerstörung der Verhältnisse in Politik, Gesellschaft, Moral, Familie, Religion. </a:t>
            </a:r>
          </a:p>
          <a:p>
            <a:pPr marL="342900" indent="-342900">
              <a:buFont typeface="+mj-lt"/>
              <a:buAutoNum type="arabicPeriod"/>
            </a:pPr>
            <a:r>
              <a:rPr lang="de-CH" b="1" dirty="0">
                <a:solidFill>
                  <a:srgbClr val="FF0000"/>
                </a:solidFill>
                <a:latin typeface="Times New Roman" panose="02020603050405020304" pitchFamily="18" charset="0"/>
              </a:rPr>
              <a:t>Förderung von Ehebruch, Hurerei, Homosexualität.</a:t>
            </a:r>
          </a:p>
          <a:p>
            <a:pPr marL="342900" indent="-342900">
              <a:buFont typeface="+mj-lt"/>
              <a:buAutoNum type="arabicPeriod"/>
            </a:pPr>
            <a:r>
              <a:rPr lang="de-CH" b="1" dirty="0">
                <a:solidFill>
                  <a:srgbClr val="FF0000"/>
                </a:solidFill>
                <a:latin typeface="Times New Roman" panose="02020603050405020304" pitchFamily="18" charset="0"/>
              </a:rPr>
              <a:t>Pornowelle zur Zerstörung der Familie generell. </a:t>
            </a:r>
            <a:endParaRPr lang="de-CH" b="1" dirty="0">
              <a:solidFill>
                <a:srgbClr val="FF0000"/>
              </a:solidFill>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37185" y="890611"/>
            <a:ext cx="4630996" cy="830997"/>
          </a:xfrm>
          <a:prstGeom prst="rect">
            <a:avLst/>
          </a:prstGeom>
          <a:noFill/>
        </p:spPr>
        <p:txBody>
          <a:bodyPr wrap="square" rtlCol="0">
            <a:spAutoFit/>
          </a:bodyPr>
          <a:lstStyle/>
          <a:p>
            <a:r>
              <a:rPr lang="de-CH" sz="2400" b="1" dirty="0"/>
              <a:t>Luziferisch-Illuminaten</a:t>
            </a:r>
          </a:p>
          <a:p>
            <a:r>
              <a:rPr lang="de-CH" sz="2400" b="1" dirty="0"/>
              <a:t>Neue Weltordnung «NL-WO»</a:t>
            </a:r>
          </a:p>
        </p:txBody>
      </p:sp>
      <p:sp>
        <p:nvSpPr>
          <p:cNvPr id="11" name="Rechteck 10">
            <a:extLst>
              <a:ext uri="{FF2B5EF4-FFF2-40B4-BE49-F238E27FC236}">
                <a16:creationId xmlns:a16="http://schemas.microsoft.com/office/drawing/2014/main" id="{C4C7A770-A67D-42FD-9BA8-4039F4C3CC54}"/>
              </a:ext>
            </a:extLst>
          </p:cNvPr>
          <p:cNvSpPr/>
          <p:nvPr/>
        </p:nvSpPr>
        <p:spPr>
          <a:xfrm>
            <a:off x="7360186" y="902468"/>
            <a:ext cx="3824748" cy="830997"/>
          </a:xfrm>
          <a:prstGeom prst="rect">
            <a:avLst/>
          </a:prstGeom>
        </p:spPr>
        <p:txBody>
          <a:bodyPr wrap="square">
            <a:spAutoFit/>
          </a:bodyPr>
          <a:lstStyle/>
          <a:p>
            <a:r>
              <a:rPr lang="de-CH" sz="2400" b="1" dirty="0">
                <a:solidFill>
                  <a:schemeClr val="accent2"/>
                </a:solidFill>
              </a:rPr>
              <a:t>Christlich-Spirituelle Weltordnung  «CS-WO»</a:t>
            </a:r>
            <a:endParaRPr lang="de-CH" sz="2400" dirty="0">
              <a:solidFill>
                <a:schemeClr val="accent2"/>
              </a:solidFill>
            </a:endParaRPr>
          </a:p>
        </p:txBody>
      </p:sp>
      <p:sp>
        <p:nvSpPr>
          <p:cNvPr id="5" name="Rechteck 4">
            <a:extLst>
              <a:ext uri="{FF2B5EF4-FFF2-40B4-BE49-F238E27FC236}">
                <a16:creationId xmlns:a16="http://schemas.microsoft.com/office/drawing/2014/main" id="{A226A732-3A6B-476D-AB83-569FE3829485}"/>
              </a:ext>
            </a:extLst>
          </p:cNvPr>
          <p:cNvSpPr/>
          <p:nvPr/>
        </p:nvSpPr>
        <p:spPr>
          <a:xfrm>
            <a:off x="7077206" y="1763410"/>
            <a:ext cx="4972832" cy="4524315"/>
          </a:xfrm>
          <a:prstGeom prst="rect">
            <a:avLst/>
          </a:prstGeom>
        </p:spPr>
        <p:txBody>
          <a:bodyPr wrap="square">
            <a:spAutoFit/>
          </a:bodyPr>
          <a:lstStyle/>
          <a:p>
            <a:pPr marL="342900" indent="-342900">
              <a:buFont typeface="+mj-lt"/>
              <a:buAutoNum type="arabicPeriod"/>
            </a:pPr>
            <a:r>
              <a:rPr lang="de-CH" b="1" dirty="0">
                <a:solidFill>
                  <a:srgbClr val="0070C0"/>
                </a:solidFill>
                <a:latin typeface="Times New Roman" panose="02020603050405020304" pitchFamily="18" charset="0"/>
              </a:rPr>
              <a:t>Schutz der Einmaligkeit jedes Menschen, </a:t>
            </a:r>
          </a:p>
          <a:p>
            <a:pPr marL="342900" indent="-342900">
              <a:buFont typeface="+mj-lt"/>
              <a:buAutoNum type="arabicPeriod"/>
            </a:pPr>
            <a:r>
              <a:rPr lang="de-CH" b="1" dirty="0">
                <a:solidFill>
                  <a:srgbClr val="0070C0"/>
                </a:solidFill>
                <a:latin typeface="Times New Roman" panose="02020603050405020304" pitchFamily="18" charset="0"/>
              </a:rPr>
              <a:t>Erhalten der Nationen durch neue CH-UNO,</a:t>
            </a:r>
          </a:p>
          <a:p>
            <a:pPr marL="342900" indent="-342900">
              <a:buFont typeface="+mj-lt"/>
              <a:buAutoNum type="arabicPeriod"/>
            </a:pPr>
            <a:r>
              <a:rPr lang="de-CH" b="1" dirty="0">
                <a:solidFill>
                  <a:srgbClr val="0070C0"/>
                </a:solidFill>
                <a:latin typeface="Times New Roman" panose="02020603050405020304" pitchFamily="18" charset="0"/>
              </a:rPr>
              <a:t>Erhalten von Individualismus,</a:t>
            </a:r>
          </a:p>
          <a:p>
            <a:pPr marL="342900" indent="-342900">
              <a:buFont typeface="+mj-lt"/>
              <a:buAutoNum type="arabicPeriod"/>
            </a:pPr>
            <a:r>
              <a:rPr lang="de-CH" b="1" dirty="0">
                <a:solidFill>
                  <a:srgbClr val="0070C0"/>
                </a:solidFill>
                <a:latin typeface="Times New Roman" panose="02020603050405020304" pitchFamily="18" charset="0"/>
              </a:rPr>
              <a:t>Erhalten von Nationalbewusstsein, </a:t>
            </a:r>
          </a:p>
          <a:p>
            <a:pPr marL="342900" indent="-342900">
              <a:buFont typeface="+mj-lt"/>
              <a:buAutoNum type="arabicPeriod"/>
            </a:pPr>
            <a:r>
              <a:rPr lang="de-CH" b="1" dirty="0">
                <a:solidFill>
                  <a:srgbClr val="0070C0"/>
                </a:solidFill>
                <a:latin typeface="Times New Roman" panose="02020603050405020304" pitchFamily="18" charset="0"/>
              </a:rPr>
              <a:t>Erhalten von spirituellem Wissen,</a:t>
            </a:r>
          </a:p>
          <a:p>
            <a:pPr marL="342900" indent="-342900">
              <a:buFont typeface="+mj-lt"/>
              <a:buAutoNum type="arabicPeriod"/>
            </a:pPr>
            <a:r>
              <a:rPr lang="de-CH" b="1" dirty="0">
                <a:solidFill>
                  <a:srgbClr val="0070C0"/>
                </a:solidFill>
                <a:latin typeface="Times New Roman" panose="02020603050405020304" pitchFamily="18" charset="0"/>
              </a:rPr>
              <a:t>Europa soll aus freundlichen, ruhigen, gelassenen, toleranten, geduldigen, treuen, gewissenhaften Menschen bestehen, die alles aus Liebe zum Nächsten tun und allen den freien Willen lassen. </a:t>
            </a:r>
          </a:p>
          <a:p>
            <a:pPr marL="342900" indent="-342900">
              <a:buFont typeface="+mj-lt"/>
              <a:buAutoNum type="arabicPeriod"/>
            </a:pPr>
            <a:r>
              <a:rPr lang="de-CH" b="1" dirty="0">
                <a:solidFill>
                  <a:srgbClr val="0070C0"/>
                </a:solidFill>
                <a:latin typeface="Times New Roman" panose="02020603050405020304" pitchFamily="18" charset="0"/>
              </a:rPr>
              <a:t>Das ist nur mit einem familiären Zugehörigkeits-Bewusstsein machbar. </a:t>
            </a:r>
          </a:p>
          <a:p>
            <a:pPr marL="342900" indent="-342900">
              <a:buFont typeface="+mj-lt"/>
              <a:buAutoNum type="arabicPeriod"/>
            </a:pPr>
            <a:r>
              <a:rPr lang="de-CH" b="1" dirty="0">
                <a:solidFill>
                  <a:srgbClr val="0070C0"/>
                </a:solidFill>
                <a:latin typeface="Times New Roman" panose="02020603050405020304" pitchFamily="18" charset="0"/>
              </a:rPr>
              <a:t>Die neue </a:t>
            </a:r>
            <a:r>
              <a:rPr lang="de-CH" b="1" dirty="0" err="1">
                <a:solidFill>
                  <a:srgbClr val="0070C0"/>
                </a:solidFill>
                <a:latin typeface="Times New Roman" panose="02020603050405020304" pitchFamily="18" charset="0"/>
              </a:rPr>
              <a:t>HuMan</a:t>
            </a:r>
            <a:r>
              <a:rPr lang="de-CH" b="1" dirty="0">
                <a:solidFill>
                  <a:srgbClr val="0070C0"/>
                </a:solidFill>
                <a:latin typeface="Times New Roman" panose="02020603050405020304" pitchFamily="18" charset="0"/>
              </a:rPr>
              <a:t>-Politik fördert diese Verhältnisse in Gesellschaft, Moral, Familie.</a:t>
            </a:r>
          </a:p>
          <a:p>
            <a:pPr marL="342900" indent="-342900">
              <a:buFont typeface="+mj-lt"/>
              <a:buAutoNum type="arabicPeriod"/>
            </a:pPr>
            <a:r>
              <a:rPr lang="de-CH" b="1" dirty="0" err="1">
                <a:solidFill>
                  <a:srgbClr val="0070C0"/>
                </a:solidFill>
                <a:latin typeface="Times New Roman" panose="02020603050405020304" pitchFamily="18" charset="0"/>
              </a:rPr>
              <a:t>HuMan</a:t>
            </a:r>
            <a:r>
              <a:rPr lang="de-CH" b="1" dirty="0">
                <a:solidFill>
                  <a:srgbClr val="0070C0"/>
                </a:solidFill>
                <a:latin typeface="Times New Roman" panose="02020603050405020304" pitchFamily="18" charset="0"/>
              </a:rPr>
              <a:t>-Politik fördert keine Hurerei, keine Homosexualität und keine Porno-Industrie. </a:t>
            </a:r>
          </a:p>
        </p:txBody>
      </p:sp>
    </p:spTree>
    <p:extLst>
      <p:ext uri="{BB962C8B-B14F-4D97-AF65-F5344CB8AC3E}">
        <p14:creationId xmlns:p14="http://schemas.microsoft.com/office/powerpoint/2010/main" val="37012754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816056" y="4805859"/>
            <a:ext cx="10953713" cy="430887"/>
          </a:xfrm>
          <a:prstGeom prst="rect">
            <a:avLst/>
          </a:prstGeom>
        </p:spPr>
        <p:txBody>
          <a:bodyPr wrap="square">
            <a:spAutoFit/>
          </a:bodyPr>
          <a:lstStyle/>
          <a:p>
            <a:r>
              <a:rPr lang="de-DE" sz="2200" b="1" i="1" dirty="0">
                <a:effectLst>
                  <a:outerShdw blurRad="38100" dist="38100" dir="2700000" algn="tl">
                    <a:srgbClr val="C0C0C0"/>
                  </a:outerShdw>
                </a:effectLst>
              </a:rPr>
              <a:t>Bei weltweiter Verschuldung in 250 Billionen haben wir die </a:t>
            </a:r>
            <a:r>
              <a:rPr lang="de-DE" sz="2200" b="1" i="1" dirty="0" err="1">
                <a:effectLst>
                  <a:outerShdw blurRad="38100" dist="38100" dir="2700000" algn="tl">
                    <a:srgbClr val="C0C0C0"/>
                  </a:outerShdw>
                </a:effectLst>
              </a:rPr>
              <a:t>grösste</a:t>
            </a:r>
            <a:r>
              <a:rPr lang="de-DE" sz="2200" b="1" i="1" dirty="0">
                <a:effectLst>
                  <a:outerShdw blurRad="38100" dist="38100" dir="2700000" algn="tl">
                    <a:srgbClr val="C0C0C0"/>
                  </a:outerShdw>
                </a:effectLst>
              </a:rPr>
              <a:t> aller Blasen</a:t>
            </a:r>
            <a:endParaRPr lang="de-CH" sz="2200" dirty="0"/>
          </a:p>
        </p:txBody>
      </p:sp>
      <p:sp>
        <p:nvSpPr>
          <p:cNvPr id="4" name="Rechteck 3">
            <a:extLst>
              <a:ext uri="{FF2B5EF4-FFF2-40B4-BE49-F238E27FC236}">
                <a16:creationId xmlns:a16="http://schemas.microsoft.com/office/drawing/2014/main" id="{1483320C-7B79-4358-9A0F-10C7678D0B46}"/>
              </a:ext>
            </a:extLst>
          </p:cNvPr>
          <p:cNvSpPr/>
          <p:nvPr/>
        </p:nvSpPr>
        <p:spPr>
          <a:xfrm>
            <a:off x="8073246" y="1130617"/>
            <a:ext cx="3416320" cy="553998"/>
          </a:xfrm>
          <a:prstGeom prst="rect">
            <a:avLst/>
          </a:prstGeom>
        </p:spPr>
        <p:txBody>
          <a:bodyPr wrap="non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https://youtu.be/Ggs_Uq6XsFA</a:t>
            </a:r>
            <a:endParaRPr lang="de-CH" dirty="0">
              <a:solidFill>
                <a:schemeClr val="accent2"/>
              </a:solidFill>
            </a:endParaRPr>
          </a:p>
          <a:p>
            <a:pPr algn="r"/>
            <a:r>
              <a:rPr lang="de-CH" sz="1200" dirty="0">
                <a:solidFill>
                  <a:srgbClr val="FF0000"/>
                </a:solidFill>
              </a:rPr>
              <a:t>Zusammenschnitt aller Untergangs-Propheten </a:t>
            </a:r>
          </a:p>
        </p:txBody>
      </p:sp>
      <p:sp>
        <p:nvSpPr>
          <p:cNvPr id="5" name="Textfeld 4">
            <a:extLst>
              <a:ext uri="{FF2B5EF4-FFF2-40B4-BE49-F238E27FC236}">
                <a16:creationId xmlns:a16="http://schemas.microsoft.com/office/drawing/2014/main" id="{CA208CE9-15C3-4800-BB8A-5FF12FEB2EB8}"/>
              </a:ext>
            </a:extLst>
          </p:cNvPr>
          <p:cNvSpPr txBox="1"/>
          <p:nvPr/>
        </p:nvSpPr>
        <p:spPr>
          <a:xfrm>
            <a:off x="7918451" y="1924737"/>
            <a:ext cx="4095371" cy="2677656"/>
          </a:xfrm>
          <a:prstGeom prst="rect">
            <a:avLst/>
          </a:prstGeom>
          <a:noFill/>
        </p:spPr>
        <p:txBody>
          <a:bodyPr wrap="square" rtlCol="0">
            <a:spAutoFit/>
          </a:bodyPr>
          <a:lstStyle/>
          <a:p>
            <a:r>
              <a:rPr lang="de-CH" sz="1400" b="1" dirty="0">
                <a:solidFill>
                  <a:srgbClr val="FF0000"/>
                </a:solidFill>
              </a:rPr>
              <a:t>Die Ökonomen-Experten sind:</a:t>
            </a:r>
            <a:r>
              <a:rPr lang="de-CH" sz="1400" b="1" dirty="0"/>
              <a:t> </a:t>
            </a:r>
          </a:p>
          <a:p>
            <a:endParaRPr lang="de-CH" sz="1400" b="1" dirty="0"/>
          </a:p>
          <a:p>
            <a:r>
              <a:rPr lang="de-CH" sz="1400" b="1" dirty="0"/>
              <a:t>Ernst Wolf – Philosoph und Geschichte</a:t>
            </a:r>
          </a:p>
          <a:p>
            <a:r>
              <a:rPr lang="de-CH" sz="1400" b="1" dirty="0"/>
              <a:t>Dirk Müller . Finanzexperte und Börsianer</a:t>
            </a:r>
          </a:p>
          <a:p>
            <a:r>
              <a:rPr lang="de-CH" sz="1400" b="1" dirty="0"/>
              <a:t>Prof. Dr. Christian Kreiss, Hochschule Aalen</a:t>
            </a:r>
          </a:p>
          <a:p>
            <a:r>
              <a:rPr lang="de-CH" sz="1400" b="1" dirty="0"/>
              <a:t>Dr. Markus Krall, Diplom-Volkswirt, Autor</a:t>
            </a:r>
          </a:p>
          <a:p>
            <a:r>
              <a:rPr lang="de-CH" sz="1400" b="1" dirty="0"/>
              <a:t>Prof. Dr. Max Otte, Privatinvestor GmbH</a:t>
            </a:r>
          </a:p>
          <a:p>
            <a:r>
              <a:rPr lang="de-CH" sz="1400" b="1" dirty="0"/>
              <a:t>Robert Halver, Banker und Kaufmann</a:t>
            </a:r>
          </a:p>
          <a:p>
            <a:r>
              <a:rPr lang="de-CH" sz="1400" b="1" dirty="0"/>
              <a:t>Marc Friedrich und Matthias Wenk, </a:t>
            </a:r>
          </a:p>
          <a:p>
            <a:r>
              <a:rPr lang="de-CH" sz="1400" b="1" dirty="0"/>
              <a:t>Prof. Dr. Hans-Werner Sinn, Ökonom</a:t>
            </a:r>
          </a:p>
          <a:p>
            <a:r>
              <a:rPr lang="de-CH" sz="1400" b="1" dirty="0"/>
              <a:t> </a:t>
            </a:r>
          </a:p>
          <a:p>
            <a:endParaRPr lang="de-CH" sz="1400" b="1" u="sng" dirty="0">
              <a:solidFill>
                <a:srgbClr val="D60093"/>
              </a:solidFill>
            </a:endParaRPr>
          </a:p>
        </p:txBody>
      </p:sp>
      <p:pic>
        <p:nvPicPr>
          <p:cNvPr id="2" name="Grafik 1">
            <a:extLst>
              <a:ext uri="{FF2B5EF4-FFF2-40B4-BE49-F238E27FC236}">
                <a16:creationId xmlns:a16="http://schemas.microsoft.com/office/drawing/2014/main" id="{E37E8A67-0262-4F22-BB14-5441455F977C}"/>
              </a:ext>
            </a:extLst>
          </p:cNvPr>
          <p:cNvPicPr>
            <a:picLocks noChangeAspect="1"/>
          </p:cNvPicPr>
          <p:nvPr/>
        </p:nvPicPr>
        <p:blipFill>
          <a:blip r:embed="rId5"/>
          <a:stretch>
            <a:fillRect/>
          </a:stretch>
        </p:blipFill>
        <p:spPr>
          <a:xfrm>
            <a:off x="770995" y="1092564"/>
            <a:ext cx="7102646" cy="3491599"/>
          </a:xfrm>
          <a:prstGeom prst="rect">
            <a:avLst/>
          </a:prstGeom>
        </p:spPr>
      </p:pic>
      <p:sp>
        <p:nvSpPr>
          <p:cNvPr id="10" name="Textfeld 9">
            <a:extLst>
              <a:ext uri="{FF2B5EF4-FFF2-40B4-BE49-F238E27FC236}">
                <a16:creationId xmlns:a16="http://schemas.microsoft.com/office/drawing/2014/main" id="{529051A7-4814-4D91-9B75-6D26945799F2}"/>
              </a:ext>
            </a:extLst>
          </p:cNvPr>
          <p:cNvSpPr txBox="1"/>
          <p:nvPr/>
        </p:nvSpPr>
        <p:spPr>
          <a:xfrm>
            <a:off x="815805" y="5361811"/>
            <a:ext cx="10953713" cy="830997"/>
          </a:xfrm>
          <a:prstGeom prst="rect">
            <a:avLst/>
          </a:prstGeom>
          <a:solidFill>
            <a:srgbClr val="FFFF00"/>
          </a:solidFill>
        </p:spPr>
        <p:txBody>
          <a:bodyPr wrap="square" rtlCol="0">
            <a:spAutoFit/>
          </a:bodyPr>
          <a:lstStyle/>
          <a:p>
            <a:pPr marL="342900" indent="-342900">
              <a:buFont typeface="Arial" panose="020B0604020202020204" pitchFamily="34" charset="0"/>
              <a:buChar char="•"/>
            </a:pPr>
            <a:r>
              <a:rPr lang="de-CH" sz="2400" dirty="0"/>
              <a:t>Die </a:t>
            </a:r>
            <a:r>
              <a:rPr lang="de-CH" sz="2400" b="1" dirty="0">
                <a:solidFill>
                  <a:srgbClr val="D60093"/>
                </a:solidFill>
              </a:rPr>
              <a:t>Lösung</a:t>
            </a:r>
            <a:r>
              <a:rPr lang="de-CH" sz="2400" dirty="0"/>
              <a:t> nach HMB: </a:t>
            </a:r>
            <a:r>
              <a:rPr lang="de-CH" sz="2400" b="1" dirty="0">
                <a:solidFill>
                  <a:schemeClr val="accent2"/>
                </a:solidFill>
              </a:rPr>
              <a:t>Gesetzlicher Gewinnschutz </a:t>
            </a:r>
            <a:r>
              <a:rPr lang="de-CH" sz="2400" dirty="0"/>
              <a:t>weltweit! = </a:t>
            </a:r>
          </a:p>
          <a:p>
            <a:pPr marL="342900" indent="-342900">
              <a:buFont typeface="Arial" panose="020B0604020202020204" pitchFamily="34" charset="0"/>
              <a:buChar char="•"/>
            </a:pPr>
            <a:r>
              <a:rPr lang="de-CH" sz="2400" dirty="0"/>
              <a:t>Ende des </a:t>
            </a:r>
            <a:r>
              <a:rPr lang="de-CH" sz="2400" b="1" dirty="0">
                <a:solidFill>
                  <a:srgbClr val="FF0000"/>
                </a:solidFill>
              </a:rPr>
              <a:t>Kapitalismus</a:t>
            </a:r>
            <a:r>
              <a:rPr lang="de-CH" sz="2400" dirty="0"/>
              <a:t>, neu </a:t>
            </a:r>
            <a:r>
              <a:rPr lang="de-CH" sz="2400" b="1" dirty="0" err="1">
                <a:solidFill>
                  <a:schemeClr val="accent2"/>
                </a:solidFill>
              </a:rPr>
              <a:t>Kreditismus</a:t>
            </a:r>
            <a:r>
              <a:rPr lang="de-CH" sz="2400" dirty="0"/>
              <a:t>.</a:t>
            </a: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9102258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Gmünd</a:t>
            </a:r>
            <a:r>
              <a:rPr lang="en-US" altLang="de-DE" dirty="0">
                <a:solidFill>
                  <a:srgbClr val="000000"/>
                </a:solidFill>
                <a:latin typeface="Arial"/>
              </a:rPr>
              <a:t>, .2014 , </a:t>
            </a:r>
            <a:r>
              <a:rPr lang="en-US" altLang="de-DE" dirty="0" err="1">
                <a:solidFill>
                  <a:srgbClr val="000000"/>
                </a:solidFill>
                <a:latin typeface="Arial"/>
              </a:rPr>
              <a:t>Folie</a:t>
            </a:r>
            <a:r>
              <a:rPr lang="en-US" altLang="de-DE" dirty="0">
                <a:solidFill>
                  <a:srgbClr val="000000"/>
                </a:solidFill>
                <a:latin typeface="Arial"/>
              </a:rPr>
              <a:t>  </a:t>
            </a:r>
            <a:fld id="{357A72BA-94F3-4F56-AFD0-F619D32058AA}" type="slidenum">
              <a:rPr lang="en-US" altLang="de-DE">
                <a:solidFill>
                  <a:srgbClr val="000000"/>
                </a:solidFill>
                <a:latin typeface="Arial"/>
              </a:rPr>
              <a:pPr fontAlgn="base">
                <a:spcBef>
                  <a:spcPct val="0"/>
                </a:spcBef>
                <a:spcAft>
                  <a:spcPct val="0"/>
                </a:spcAft>
                <a:defRPr/>
              </a:pPr>
              <a:t>106</a:t>
            </a:fld>
            <a:r>
              <a:rPr lang="en-US" altLang="de-DE" dirty="0">
                <a:solidFill>
                  <a:srgbClr val="000000"/>
                </a:solidFill>
                <a:latin typeface="Arial"/>
              </a:rPr>
              <a:t>/ 87</a:t>
            </a:r>
          </a:p>
        </p:txBody>
      </p:sp>
      <p:sp>
        <p:nvSpPr>
          <p:cNvPr id="59395" name="Rectangle 2"/>
          <p:cNvSpPr>
            <a:spLocks noChangeArrowheads="1"/>
          </p:cNvSpPr>
          <p:nvPr/>
        </p:nvSpPr>
        <p:spPr bwMode="auto">
          <a:xfrm>
            <a:off x="2640014" y="5229226"/>
            <a:ext cx="3743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ClrTx/>
              <a:buNone/>
            </a:pPr>
            <a:endParaRPr lang="de-DE" altLang="de-DE" sz="4000">
              <a:solidFill>
                <a:srgbClr val="3333CC"/>
              </a:solidFill>
              <a:cs typeface="Arial" charset="0"/>
            </a:endParaRPr>
          </a:p>
        </p:txBody>
      </p:sp>
      <p:sp>
        <p:nvSpPr>
          <p:cNvPr id="59396" name="Rectangle 3"/>
          <p:cNvSpPr>
            <a:spLocks noGrp="1" noChangeArrowheads="1"/>
          </p:cNvSpPr>
          <p:nvPr>
            <p:ph type="subTitle" idx="1"/>
          </p:nvPr>
        </p:nvSpPr>
        <p:spPr>
          <a:xfrm>
            <a:off x="1425677" y="188914"/>
            <a:ext cx="10677833" cy="549275"/>
          </a:xfrm>
        </p:spPr>
        <p:txBody>
          <a:bodyPr/>
          <a:lstStyle/>
          <a:p>
            <a:pPr>
              <a:lnSpc>
                <a:spcPct val="90000"/>
              </a:lnSpc>
            </a:pPr>
            <a:r>
              <a:rPr lang="de-CH" altLang="de-DE" sz="2800" dirty="0"/>
              <a:t>Wie reduzieren Sparer die Geldmenge von 1000 Mia.?</a:t>
            </a:r>
          </a:p>
        </p:txBody>
      </p:sp>
      <p:pic>
        <p:nvPicPr>
          <p:cNvPr id="18944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657" y="393287"/>
            <a:ext cx="873451" cy="72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5"/>
          <p:cNvSpPr txBox="1">
            <a:spLocks noChangeArrowheads="1"/>
          </p:cNvSpPr>
          <p:nvPr/>
        </p:nvSpPr>
        <p:spPr bwMode="auto">
          <a:xfrm>
            <a:off x="2424113" y="765175"/>
            <a:ext cx="7848600" cy="5213350"/>
          </a:xfrm>
          <a:prstGeom prst="rect">
            <a:avLst/>
          </a:prstGeom>
          <a:noFill/>
          <a:ln w="19050">
            <a:noFill/>
            <a:miter lim="800000"/>
            <a:headEnd/>
            <a:tailEnd/>
          </a:ln>
        </p:spPr>
        <p:txBody>
          <a:bodyPr>
            <a:spAutoFit/>
          </a:bodyPr>
          <a:lstStyle/>
          <a:p>
            <a:pPr marL="342900" indent="-342900" fontAlgn="base">
              <a:spcBef>
                <a:spcPct val="50000"/>
              </a:spcBef>
              <a:spcAft>
                <a:spcPct val="0"/>
              </a:spcAft>
              <a:defRPr/>
            </a:pPr>
            <a:r>
              <a:rPr lang="de-CH" sz="800" b="1" dirty="0">
                <a:solidFill>
                  <a:srgbClr val="CC0000"/>
                </a:solidFill>
                <a:latin typeface="Arial" charset="0"/>
                <a:cs typeface="Arial" charset="0"/>
              </a:rPr>
              <a:t>(</a:t>
            </a:r>
          </a:p>
          <a:p>
            <a:pPr marL="342900" indent="-342900" fontAlgn="base">
              <a:spcBef>
                <a:spcPct val="50000"/>
              </a:spcBef>
              <a:spcAft>
                <a:spcPct val="0"/>
              </a:spcAft>
              <a:defRPr/>
            </a:pPr>
            <a:r>
              <a:rPr lang="de-CH" sz="2000" b="1" i="1" dirty="0">
                <a:solidFill>
                  <a:srgbClr val="000000"/>
                </a:solidFill>
                <a:latin typeface="Arial" charset="0"/>
                <a:cs typeface="Arial" charset="0"/>
              </a:rPr>
              <a:t>Aus der Nationalbank – Statistik 04.2013 ist zu entnehmen: </a:t>
            </a:r>
          </a:p>
          <a:p>
            <a:pPr marL="342900" indent="-342900" fontAlgn="base">
              <a:spcBef>
                <a:spcPct val="50000"/>
              </a:spcBef>
              <a:spcAft>
                <a:spcPct val="0"/>
              </a:spcAft>
              <a:defRPr/>
            </a:pPr>
            <a:r>
              <a:rPr lang="de-CH" sz="2000" b="1" dirty="0">
                <a:solidFill>
                  <a:srgbClr val="000000"/>
                </a:solidFill>
                <a:latin typeface="Arial" charset="0"/>
                <a:cs typeface="Arial" charset="0"/>
              </a:rPr>
              <a:t>Alle Löhne in der Schweiz machen aus: </a:t>
            </a:r>
          </a:p>
          <a:p>
            <a:pPr marL="342900" indent="-342900" fontAlgn="base">
              <a:spcBef>
                <a:spcPct val="50000"/>
              </a:spcBef>
              <a:spcAft>
                <a:spcPct val="0"/>
              </a:spcAft>
              <a:defRPr/>
            </a:pPr>
            <a:r>
              <a:rPr lang="de-CH" sz="2000" b="1" dirty="0">
                <a:solidFill>
                  <a:srgbClr val="000000"/>
                </a:solidFill>
                <a:latin typeface="Arial" charset="0"/>
                <a:cs typeface="Arial" charset="0"/>
              </a:rPr>
              <a:t>2012	Lohnsumme			=	Fr.     280 Mia.   </a:t>
            </a:r>
            <a:endParaRPr lang="de-CH" sz="2000" b="1" dirty="0">
              <a:solidFill>
                <a:srgbClr val="0000FF"/>
              </a:solidFill>
              <a:latin typeface="Arial" charset="0"/>
              <a:cs typeface="Arial" charset="0"/>
            </a:endParaRPr>
          </a:p>
          <a:p>
            <a:pPr marL="342900" indent="-342900" fontAlgn="base">
              <a:spcBef>
                <a:spcPct val="50000"/>
              </a:spcBef>
              <a:spcAft>
                <a:spcPct val="0"/>
              </a:spcAft>
              <a:defRPr/>
            </a:pPr>
            <a:r>
              <a:rPr lang="de-CH" sz="2000" b="1" dirty="0">
                <a:solidFill>
                  <a:srgbClr val="0000FF"/>
                </a:solidFill>
                <a:latin typeface="Arial" charset="0"/>
                <a:cs typeface="Arial" charset="0"/>
              </a:rPr>
              <a:t>		Daraus 15%  AHV + 3. Säule	= 	Fr.       42 Mia. </a:t>
            </a:r>
          </a:p>
          <a:p>
            <a:pPr marL="342900" indent="-342900" fontAlgn="base">
              <a:spcBef>
                <a:spcPct val="50000"/>
              </a:spcBef>
              <a:spcAft>
                <a:spcPct val="0"/>
              </a:spcAft>
              <a:defRPr/>
            </a:pPr>
            <a:r>
              <a:rPr lang="de-CH" sz="2000" b="1" dirty="0">
                <a:solidFill>
                  <a:srgbClr val="000000"/>
                </a:solidFill>
                <a:latin typeface="Arial" charset="0"/>
                <a:cs typeface="Arial" charset="0"/>
              </a:rPr>
              <a:t>	</a:t>
            </a:r>
            <a:r>
              <a:rPr lang="de-CH" sz="2000" b="1" dirty="0">
                <a:solidFill>
                  <a:srgbClr val="CC0000"/>
                </a:solidFill>
                <a:latin typeface="Arial" charset="0"/>
                <a:cs typeface="Arial" charset="0"/>
              </a:rPr>
              <a:t>Dieses </a:t>
            </a:r>
            <a:r>
              <a:rPr lang="de-CH" sz="2000" b="1" dirty="0">
                <a:solidFill>
                  <a:srgbClr val="2D2DB9">
                    <a:lumMod val="75000"/>
                  </a:srgbClr>
                </a:solidFill>
                <a:latin typeface="Arial" charset="0"/>
                <a:cs typeface="Arial" charset="0"/>
              </a:rPr>
              <a:t>Geld</a:t>
            </a:r>
            <a:r>
              <a:rPr lang="de-CH" sz="2000" b="1" dirty="0">
                <a:solidFill>
                  <a:srgbClr val="CC0000"/>
                </a:solidFill>
                <a:latin typeface="Arial" charset="0"/>
                <a:cs typeface="Arial" charset="0"/>
              </a:rPr>
              <a:t> tragen die Versicherungen zu den Börsen und entziehen es dem Wirtschaftskreislauf  jährlich aufs neue. </a:t>
            </a:r>
          </a:p>
          <a:p>
            <a:pPr marL="342900" indent="-342900" fontAlgn="base">
              <a:spcBef>
                <a:spcPct val="50000"/>
              </a:spcBef>
              <a:spcAft>
                <a:spcPct val="0"/>
              </a:spcAft>
              <a:defRPr/>
            </a:pPr>
            <a:endParaRPr lang="de-CH" sz="1000" b="1" dirty="0">
              <a:solidFill>
                <a:srgbClr val="CC0000"/>
              </a:solidFill>
              <a:latin typeface="Arial" charset="0"/>
              <a:cs typeface="Arial" charset="0"/>
            </a:endParaRPr>
          </a:p>
          <a:p>
            <a:pPr marL="342900" indent="-342900" fontAlgn="base">
              <a:spcBef>
                <a:spcPct val="50000"/>
              </a:spcBef>
              <a:spcAft>
                <a:spcPct val="0"/>
              </a:spcAft>
              <a:defRPr/>
            </a:pPr>
            <a:r>
              <a:rPr lang="de-CH" sz="2000" b="1" dirty="0">
                <a:solidFill>
                  <a:srgbClr val="0000FF"/>
                </a:solidFill>
                <a:latin typeface="Arial" charset="0"/>
                <a:cs typeface="Arial" charset="0"/>
              </a:rPr>
              <a:t>Die freiwillige Spartätigkeit liegt bei ca. 20% 	 =  Fr.	56 Mia. </a:t>
            </a:r>
          </a:p>
          <a:p>
            <a:pPr marL="342900" indent="-342900" fontAlgn="base">
              <a:spcBef>
                <a:spcPct val="50000"/>
              </a:spcBef>
              <a:spcAft>
                <a:spcPct val="0"/>
              </a:spcAft>
              <a:defRPr/>
            </a:pPr>
            <a:r>
              <a:rPr lang="de-CH" sz="2000" b="1" dirty="0">
                <a:solidFill>
                  <a:srgbClr val="0000FF"/>
                </a:solidFill>
                <a:latin typeface="Arial" charset="0"/>
                <a:cs typeface="Arial" charset="0"/>
              </a:rPr>
              <a:t>Zinsen aus den Schulden bei 4% von 913 Mia. =  Fr.   37 Mia.</a:t>
            </a:r>
          </a:p>
          <a:p>
            <a:pPr marL="342900" indent="-342900" fontAlgn="base">
              <a:spcBef>
                <a:spcPct val="50000"/>
              </a:spcBef>
              <a:spcAft>
                <a:spcPct val="0"/>
              </a:spcAft>
              <a:defRPr/>
            </a:pPr>
            <a:r>
              <a:rPr lang="de-CH" sz="2000" b="1" dirty="0">
                <a:solidFill>
                  <a:srgbClr val="CC0000"/>
                </a:solidFill>
                <a:latin typeface="Arial" charset="0"/>
                <a:cs typeface="Arial" charset="0"/>
              </a:rPr>
              <a:t>Diese Total </a:t>
            </a:r>
            <a:r>
              <a:rPr lang="de-CH" sz="2000" b="1" dirty="0">
                <a:solidFill>
                  <a:srgbClr val="0000FF"/>
                </a:solidFill>
                <a:latin typeface="Arial" charset="0"/>
                <a:cs typeface="Arial" charset="0"/>
              </a:rPr>
              <a:t>135 Mia.</a:t>
            </a:r>
            <a:r>
              <a:rPr lang="de-CH" sz="2000" b="1" dirty="0">
                <a:solidFill>
                  <a:srgbClr val="CC0000"/>
                </a:solidFill>
                <a:latin typeface="Arial" charset="0"/>
                <a:cs typeface="Arial" charset="0"/>
              </a:rPr>
              <a:t> fliessen zu den Banken und von dort meist in ausländische Staats-Projekte oder zu Grosskonzernen.  </a:t>
            </a:r>
          </a:p>
          <a:p>
            <a:pPr marL="342900" indent="-342900" fontAlgn="base">
              <a:spcBef>
                <a:spcPct val="50000"/>
              </a:spcBef>
              <a:spcAft>
                <a:spcPct val="0"/>
              </a:spcAft>
              <a:defRPr/>
            </a:pPr>
            <a:endParaRPr lang="de-CH" sz="1400" b="1" dirty="0">
              <a:solidFill>
                <a:srgbClr val="CC0000"/>
              </a:solidFill>
              <a:latin typeface="Arial" charset="0"/>
              <a:cs typeface="Arial" charset="0"/>
            </a:endParaRPr>
          </a:p>
        </p:txBody>
      </p:sp>
      <p:sp>
        <p:nvSpPr>
          <p:cNvPr id="59399" name="Line 6"/>
          <p:cNvSpPr>
            <a:spLocks noChangeShapeType="1"/>
          </p:cNvSpPr>
          <p:nvPr/>
        </p:nvSpPr>
        <p:spPr bwMode="auto">
          <a:xfrm>
            <a:off x="2495551" y="3721100"/>
            <a:ext cx="75612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59400" name="Line 7"/>
          <p:cNvSpPr>
            <a:spLocks noChangeShapeType="1"/>
          </p:cNvSpPr>
          <p:nvPr/>
        </p:nvSpPr>
        <p:spPr bwMode="auto">
          <a:xfrm>
            <a:off x="2495550" y="1893888"/>
            <a:ext cx="7272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59401" name="Line 8"/>
          <p:cNvSpPr>
            <a:spLocks noChangeShapeType="1"/>
          </p:cNvSpPr>
          <p:nvPr/>
        </p:nvSpPr>
        <p:spPr bwMode="auto">
          <a:xfrm>
            <a:off x="2495551" y="5546725"/>
            <a:ext cx="75612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28682" name="Rechteck 9"/>
          <p:cNvSpPr>
            <a:spLocks noChangeArrowheads="1"/>
          </p:cNvSpPr>
          <p:nvPr/>
        </p:nvSpPr>
        <p:spPr bwMode="auto">
          <a:xfrm>
            <a:off x="2195111" y="5678489"/>
            <a:ext cx="8395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sz="2800" dirty="0">
                <a:solidFill>
                  <a:srgbClr val="CC0000"/>
                </a:solidFill>
                <a:cs typeface="Arial" charset="0"/>
              </a:rPr>
              <a:t> Der Geldumlauf im Volke ist  nur 2.5 x pro Jahr </a:t>
            </a:r>
            <a:endParaRPr lang="de-CH" altLang="de-DE" sz="2800" b="0" dirty="0">
              <a:solidFill>
                <a:srgbClr val="000000"/>
              </a:solidFill>
              <a:latin typeface="Times New Roman" pitchFamily="18"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9444"/>
                                        </p:tgtEl>
                                        <p:attrNameLst>
                                          <p:attrName>style.visibility</p:attrName>
                                        </p:attrNameLst>
                                      </p:cBhvr>
                                      <p:to>
                                        <p:strVal val="visible"/>
                                      </p:to>
                                    </p:set>
                                    <p:anim calcmode="lin" valueType="num">
                                      <p:cBhvr>
                                        <p:cTn id="7" dur="1000" fill="hold"/>
                                        <p:tgtEl>
                                          <p:spTgt spid="189444"/>
                                        </p:tgtEl>
                                        <p:attrNameLst>
                                          <p:attrName>ppt_w</p:attrName>
                                        </p:attrNameLst>
                                      </p:cBhvr>
                                      <p:tavLst>
                                        <p:tav tm="0">
                                          <p:val>
                                            <p:fltVal val="0"/>
                                          </p:val>
                                        </p:tav>
                                        <p:tav tm="100000">
                                          <p:val>
                                            <p:strVal val="#ppt_w"/>
                                          </p:val>
                                        </p:tav>
                                      </p:tavLst>
                                    </p:anim>
                                    <p:anim calcmode="lin" valueType="num">
                                      <p:cBhvr>
                                        <p:cTn id="8" dur="1000" fill="hold"/>
                                        <p:tgtEl>
                                          <p:spTgt spid="189444"/>
                                        </p:tgtEl>
                                        <p:attrNameLst>
                                          <p:attrName>ppt_h</p:attrName>
                                        </p:attrNameLst>
                                      </p:cBhvr>
                                      <p:tavLst>
                                        <p:tav tm="0">
                                          <p:val>
                                            <p:fltVal val="0"/>
                                          </p:val>
                                        </p:tav>
                                        <p:tav tm="100000">
                                          <p:val>
                                            <p:strVal val="#ppt_h"/>
                                          </p:val>
                                        </p:tav>
                                      </p:tavLst>
                                    </p:anim>
                                    <p:anim calcmode="lin" valueType="num">
                                      <p:cBhvr>
                                        <p:cTn id="9"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89445">
                                            <p:txEl>
                                              <p:pRg st="7" end="7"/>
                                            </p:txEl>
                                          </p:spTgt>
                                        </p:tgtEl>
                                        <p:attrNameLst>
                                          <p:attrName>style.visibility</p:attrName>
                                        </p:attrNameLst>
                                      </p:cBhvr>
                                      <p:to>
                                        <p:strVal val="visible"/>
                                      </p:to>
                                    </p:set>
                                    <p:anim calcmode="lin" valueType="num">
                                      <p:cBhvr additive="base">
                                        <p:cTn id="15" dur="500" fill="hold"/>
                                        <p:tgtEl>
                                          <p:spTgt spid="189445">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9445">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9445">
                                            <p:txEl>
                                              <p:pRg st="8" end="8"/>
                                            </p:txEl>
                                          </p:spTgt>
                                        </p:tgtEl>
                                        <p:attrNameLst>
                                          <p:attrName>style.visibility</p:attrName>
                                        </p:attrNameLst>
                                      </p:cBhvr>
                                      <p:to>
                                        <p:strVal val="visible"/>
                                      </p:to>
                                    </p:set>
                                    <p:anim calcmode="lin" valueType="num">
                                      <p:cBhvr additive="base">
                                        <p:cTn id="19" dur="500" fill="hold"/>
                                        <p:tgtEl>
                                          <p:spTgt spid="18944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9445">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9445">
                                            <p:txEl>
                                              <p:pRg st="9" end="9"/>
                                            </p:txEl>
                                          </p:spTgt>
                                        </p:tgtEl>
                                        <p:attrNameLst>
                                          <p:attrName>style.visibility</p:attrName>
                                        </p:attrNameLst>
                                      </p:cBhvr>
                                      <p:to>
                                        <p:strVal val="visible"/>
                                      </p:to>
                                    </p:set>
                                    <p:anim calcmode="lin" valueType="num">
                                      <p:cBhvr additive="base">
                                        <p:cTn id="23" dur="500" fill="hold"/>
                                        <p:tgtEl>
                                          <p:spTgt spid="189445">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944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8682"/>
                                        </p:tgtEl>
                                        <p:attrNameLst>
                                          <p:attrName>style.visibility</p:attrName>
                                        </p:attrNameLst>
                                      </p:cBhvr>
                                      <p:to>
                                        <p:strVal val="visible"/>
                                      </p:to>
                                    </p:set>
                                    <p:animEffect transition="in" filter="blinds(horizontal)">
                                      <p:cBhvr>
                                        <p:cTn id="29"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3"/>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EUROWEG Vortrag der HuMan-</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Bewegung</a:t>
            </a: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Gmünd</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.2014 ,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fld id="{0775E074-7091-4AF2-A25F-52C343D95F92}" type="slidenum">
              <a:rPr kumimoji="0" lang="en-US" altLang="de-DE" sz="9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107</a:t>
            </a:fld>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87</a:t>
            </a:r>
          </a:p>
        </p:txBody>
      </p:sp>
      <p:sp>
        <p:nvSpPr>
          <p:cNvPr id="48130" name="Rectangle 2"/>
          <p:cNvSpPr>
            <a:spLocks noGrp="1" noChangeArrowheads="1"/>
          </p:cNvSpPr>
          <p:nvPr>
            <p:ph type="title"/>
          </p:nvPr>
        </p:nvSpPr>
        <p:spPr/>
        <p:txBody>
          <a:bodyPr/>
          <a:lstStyle/>
          <a:p>
            <a:pPr>
              <a:defRPr/>
            </a:pPr>
            <a:r>
              <a:rPr lang="de-DE" altLang="de-DE" dirty="0"/>
              <a:t>DIE SPARER SIND DAS  2. PROBLEM   </a:t>
            </a:r>
            <a:r>
              <a:rPr lang="de-DE" altLang="de-DE" sz="2000" dirty="0"/>
              <a:t>(Heiner Flassbeck)</a:t>
            </a:r>
          </a:p>
        </p:txBody>
      </p:sp>
      <p:pic>
        <p:nvPicPr>
          <p:cNvPr id="4813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94" y="387907"/>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AutoShape 7">
            <a:hlinkClick r:id="" action="ppaction://hlinkshowjump?jump=firstslide" highlightClick="1"/>
          </p:cNvPr>
          <p:cNvSpPr>
            <a:spLocks noChangeArrowheads="1"/>
          </p:cNvSpPr>
          <p:nvPr/>
        </p:nvSpPr>
        <p:spPr bwMode="auto">
          <a:xfrm>
            <a:off x="6019800" y="6470650"/>
            <a:ext cx="304800" cy="304800"/>
          </a:xfrm>
          <a:prstGeom prst="actionButtonHome">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5" name="AutoShape 10">
            <a:hlinkClick r:id="" action="ppaction://hlinkshowjump?jump=nextslide" highlightClick="1"/>
          </p:cNvPr>
          <p:cNvSpPr>
            <a:spLocks noChangeArrowheads="1"/>
          </p:cNvSpPr>
          <p:nvPr/>
        </p:nvSpPr>
        <p:spPr bwMode="auto">
          <a:xfrm>
            <a:off x="6400800" y="6470650"/>
            <a:ext cx="304800" cy="304800"/>
          </a:xfrm>
          <a:prstGeom prst="actionButtonForwardNext">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6" name="AutoShape 11">
            <a:hlinkClick r:id="" action="ppaction://hlinkshowjump?jump=previousslide" highlightClick="1"/>
          </p:cNvPr>
          <p:cNvSpPr>
            <a:spLocks noChangeArrowheads="1"/>
          </p:cNvSpPr>
          <p:nvPr/>
        </p:nvSpPr>
        <p:spPr bwMode="auto">
          <a:xfrm>
            <a:off x="5638800" y="6470650"/>
            <a:ext cx="304800" cy="304800"/>
          </a:xfrm>
          <a:prstGeom prst="actionButtonBackPrevious">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7" name="Text Box 12"/>
          <p:cNvSpPr txBox="1">
            <a:spLocks noChangeArrowheads="1"/>
          </p:cNvSpPr>
          <p:nvPr/>
        </p:nvSpPr>
        <p:spPr bwMode="auto">
          <a:xfrm>
            <a:off x="1066802" y="833718"/>
            <a:ext cx="10739716" cy="584775"/>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
                <a:srgbClr val="FF4545"/>
              </a:buClr>
              <a:buSzTx/>
              <a:buFont typeface="Wingdings" pitchFamily="2" charset="2"/>
              <a:buNone/>
              <a:tabLst/>
              <a:defRPr/>
            </a:pPr>
            <a:r>
              <a:rPr kumimoji="0" lang="de-DE" sz="2400" b="1" i="0" u="none" strike="noStrike" kern="1200" cap="none" spc="0" normalizeH="0" baseline="0" noProof="0" dirty="0">
                <a:ln>
                  <a:noFill/>
                </a:ln>
                <a:solidFill>
                  <a:srgbClr val="000000"/>
                </a:solidFill>
                <a:effectLst/>
                <a:uLnTx/>
                <a:uFillTx/>
                <a:latin typeface="Arial" charset="0"/>
                <a:ea typeface="+mn-ea"/>
                <a:cs typeface="+mn-cs"/>
              </a:rPr>
              <a:t>Spartätigkeit der Deutschen und Schweizer pro Jahr = 10 % vom BIP</a:t>
            </a:r>
            <a:r>
              <a:rPr kumimoji="0" lang="de-DE" sz="3200" b="1" i="0" u="none" strike="noStrike" kern="1200" cap="none" spc="0" normalizeH="0" baseline="0" noProof="0" dirty="0">
                <a:ln>
                  <a:noFill/>
                </a:ln>
                <a:solidFill>
                  <a:srgbClr val="000000"/>
                </a:solidFill>
                <a:effectLst/>
                <a:uLnTx/>
                <a:uFillTx/>
                <a:latin typeface="Arial" charset="0"/>
                <a:ea typeface="+mn-ea"/>
                <a:cs typeface="+mn-cs"/>
              </a:rPr>
              <a:t> </a:t>
            </a:r>
            <a:endParaRPr kumimoji="0" lang="de-DE" altLang="de-DE" sz="32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 name="Rechteck 1">
            <a:extLst>
              <a:ext uri="{FF2B5EF4-FFF2-40B4-BE49-F238E27FC236}">
                <a16:creationId xmlns:a16="http://schemas.microsoft.com/office/drawing/2014/main" id="{C497E2DF-CF5D-4571-94AA-B33DAFB0E773}"/>
              </a:ext>
            </a:extLst>
          </p:cNvPr>
          <p:cNvSpPr/>
          <p:nvPr/>
        </p:nvSpPr>
        <p:spPr>
          <a:xfrm>
            <a:off x="954910" y="5469743"/>
            <a:ext cx="1103986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Durch den Gewinnverfall (Lohndumping und Deflation) mussten die Banken  den NULL-Zins geben,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damit nicht der gesamte Staat mangels Geld </a:t>
            </a:r>
            <a:r>
              <a:rPr kumimoji="0" lang="de-DE" sz="1800" b="1" i="0" u="none" strike="noStrike" kern="1200" cap="none" spc="0" normalizeH="0" baseline="0" noProof="0" dirty="0">
                <a:ln>
                  <a:noFill/>
                </a:ln>
                <a:solidFill>
                  <a:srgbClr val="FF0000"/>
                </a:solidFill>
                <a:effectLst/>
                <a:uLnTx/>
                <a:uFillTx/>
                <a:latin typeface="Arial"/>
                <a:ea typeface="+mn-ea"/>
                <a:cs typeface="+mn-cs"/>
              </a:rPr>
              <a:t>pleite</a:t>
            </a:r>
            <a:r>
              <a:rPr kumimoji="0" lang="de-DE" sz="1800" b="1" i="0" u="none" strike="noStrike" kern="1200" cap="none" spc="0" normalizeH="0" baseline="0" noProof="0" dirty="0">
                <a:ln>
                  <a:noFill/>
                </a:ln>
                <a:solidFill>
                  <a:srgbClr val="000000"/>
                </a:solidFill>
                <a:effectLst/>
                <a:uLnTx/>
                <a:uFillTx/>
                <a:latin typeface="Arial"/>
                <a:ea typeface="+mn-ea"/>
                <a:cs typeface="+mn-cs"/>
              </a:rPr>
              <a:t> geht!     </a:t>
            </a:r>
            <a:r>
              <a:rPr kumimoji="0" lang="de-DE" sz="1800" b="1" i="0" u="none" strike="noStrike" kern="1200" cap="none" spc="0" normalizeH="0" baseline="0" noProof="0" dirty="0">
                <a:ln>
                  <a:noFill/>
                </a:ln>
                <a:solidFill>
                  <a:srgbClr val="3333CC"/>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https://youtu.be/Ggs_Uq6XsFA</a:t>
            </a:r>
            <a:r>
              <a:rPr kumimoji="0" lang="de-DE" sz="1800" b="1" i="0" u="none" strike="noStrike" kern="1200" cap="none" spc="0" normalizeH="0" baseline="0" noProof="0" dirty="0">
                <a:ln>
                  <a:noFill/>
                </a:ln>
                <a:solidFill>
                  <a:srgbClr val="3333CC"/>
                </a:solidFill>
                <a:effectLst/>
                <a:uLnTx/>
                <a:uFillTx/>
                <a:latin typeface="Arial"/>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0000"/>
                </a:solidFill>
                <a:effectLst/>
                <a:uLnTx/>
                <a:uFillTx/>
                <a:latin typeface="Arial"/>
                <a:ea typeface="+mn-ea"/>
                <a:cs typeface="+mn-cs"/>
              </a:rPr>
              <a:t>position omega | Mega-Finanzcrash ante portas (01.01.2019)</a:t>
            </a:r>
          </a:p>
        </p:txBody>
      </p:sp>
      <p:graphicFrame>
        <p:nvGraphicFramePr>
          <p:cNvPr id="3" name="Objekt 2">
            <a:extLst>
              <a:ext uri="{FF2B5EF4-FFF2-40B4-BE49-F238E27FC236}">
                <a16:creationId xmlns:a16="http://schemas.microsoft.com/office/drawing/2014/main" id="{A8D202FC-1223-4489-8053-0E662307DCF8}"/>
              </a:ext>
            </a:extLst>
          </p:cNvPr>
          <p:cNvGraphicFramePr>
            <a:graphicFrameLocks noChangeAspect="1"/>
          </p:cNvGraphicFramePr>
          <p:nvPr>
            <p:extLst>
              <p:ext uri="{D42A27DB-BD31-4B8C-83A1-F6EECF244321}">
                <p14:modId xmlns:p14="http://schemas.microsoft.com/office/powerpoint/2010/main" val="2777341560"/>
              </p:ext>
            </p:extLst>
          </p:nvPr>
        </p:nvGraphicFramePr>
        <p:xfrm>
          <a:off x="1466865" y="1428325"/>
          <a:ext cx="9976843" cy="3973673"/>
        </p:xfrm>
        <a:graphic>
          <a:graphicData uri="http://schemas.openxmlformats.org/presentationml/2006/ole">
            <mc:AlternateContent xmlns:mc="http://schemas.openxmlformats.org/markup-compatibility/2006">
              <mc:Choice xmlns:v="urn:schemas-microsoft-com:vml" Requires="v">
                <p:oleObj name="Worksheet" r:id="rId4" imgW="8725004" imgH="3474805" progId="Excel.Sheet.12">
                  <p:embed/>
                </p:oleObj>
              </mc:Choice>
              <mc:Fallback>
                <p:oleObj name="Worksheet" r:id="rId4" imgW="8725004" imgH="3474805" progId="Excel.Sheet.12">
                  <p:embed/>
                  <p:pic>
                    <p:nvPicPr>
                      <p:cNvPr id="3" name="Objekt 2">
                        <a:extLst>
                          <a:ext uri="{FF2B5EF4-FFF2-40B4-BE49-F238E27FC236}">
                            <a16:creationId xmlns:a16="http://schemas.microsoft.com/office/drawing/2014/main" id="{A8D202FC-1223-4489-8053-0E662307DCF8}"/>
                          </a:ext>
                        </a:extLst>
                      </p:cNvPr>
                      <p:cNvPicPr/>
                      <p:nvPr/>
                    </p:nvPicPr>
                    <p:blipFill>
                      <a:blip r:embed="rId5"/>
                      <a:stretch>
                        <a:fillRect/>
                      </a:stretch>
                    </p:blipFill>
                    <p:spPr>
                      <a:xfrm>
                        <a:off x="1466865" y="1428325"/>
                        <a:ext cx="9976843" cy="3973673"/>
                      </a:xfrm>
                      <a:prstGeom prst="rect">
                        <a:avLst/>
                      </a:prstGeom>
                    </p:spPr>
                  </p:pic>
                </p:oleObj>
              </mc:Fallback>
            </mc:AlternateContent>
          </a:graphicData>
        </a:graphic>
      </p:graphicFrame>
    </p:spTree>
    <p:extLst>
      <p:ext uri="{BB962C8B-B14F-4D97-AF65-F5344CB8AC3E}">
        <p14:creationId xmlns:p14="http://schemas.microsoft.com/office/powerpoint/2010/main" val="14582292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1000" fill="hold"/>
                                        <p:tgtEl>
                                          <p:spTgt spid="48132"/>
                                        </p:tgtEl>
                                        <p:attrNameLst>
                                          <p:attrName>ppt_w</p:attrName>
                                        </p:attrNameLst>
                                      </p:cBhvr>
                                      <p:tavLst>
                                        <p:tav tm="0">
                                          <p:val>
                                            <p:fltVal val="0"/>
                                          </p:val>
                                        </p:tav>
                                        <p:tav tm="100000">
                                          <p:val>
                                            <p:strVal val="#ppt_w"/>
                                          </p:val>
                                        </p:tav>
                                      </p:tavLst>
                                    </p:anim>
                                    <p:anim calcmode="lin" valueType="num">
                                      <p:cBhvr>
                                        <p:cTn id="8" dur="1000" fill="hold"/>
                                        <p:tgtEl>
                                          <p:spTgt spid="48132"/>
                                        </p:tgtEl>
                                        <p:attrNameLst>
                                          <p:attrName>ppt_h</p:attrName>
                                        </p:attrNameLst>
                                      </p:cBhvr>
                                      <p:tavLst>
                                        <p:tav tm="0">
                                          <p:val>
                                            <p:fltVal val="0"/>
                                          </p:val>
                                        </p:tav>
                                        <p:tav tm="100000">
                                          <p:val>
                                            <p:strVal val="#ppt_h"/>
                                          </p:val>
                                        </p:tav>
                                      </p:tavLst>
                                    </p:anim>
                                    <p:anim calcmode="lin" valueType="num">
                                      <p:cBhvr>
                                        <p:cTn id="9" dur="1000" fill="hold"/>
                                        <p:tgtEl>
                                          <p:spTgt spid="481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37675"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nur zu verschleppen</a:t>
            </a:r>
            <a:endParaRPr lang="de-CH" sz="2400" b="1" i="1" dirty="0">
              <a:effectLst>
                <a:outerShdw blurRad="38100" dist="38100" dir="2700000" algn="tl">
                  <a:srgbClr val="C0C0C0"/>
                </a:outerShdw>
              </a:effectLst>
              <a:latin typeface="+mj-lt"/>
              <a:ea typeface="+mj-ea"/>
              <a:cs typeface="+mj-cs"/>
            </a:endParaRPr>
          </a:p>
        </p:txBody>
      </p:sp>
      <p:pic>
        <p:nvPicPr>
          <p:cNvPr id="2" name="Grafik 1">
            <a:extLst>
              <a:ext uri="{FF2B5EF4-FFF2-40B4-BE49-F238E27FC236}">
                <a16:creationId xmlns:a16="http://schemas.microsoft.com/office/drawing/2014/main" id="{957E4B1D-E8D3-4A6E-85AA-1CBEB4908C9B}"/>
              </a:ext>
            </a:extLst>
          </p:cNvPr>
          <p:cNvPicPr>
            <a:picLocks noChangeAspect="1"/>
          </p:cNvPicPr>
          <p:nvPr/>
        </p:nvPicPr>
        <p:blipFill>
          <a:blip r:embed="rId4"/>
          <a:stretch>
            <a:fillRect/>
          </a:stretch>
        </p:blipFill>
        <p:spPr>
          <a:xfrm>
            <a:off x="4149218" y="1116302"/>
            <a:ext cx="7570452" cy="5063949"/>
          </a:xfrm>
          <a:prstGeom prst="rect">
            <a:avLst/>
          </a:prstGeom>
        </p:spPr>
      </p:pic>
      <p:sp>
        <p:nvSpPr>
          <p:cNvPr id="9" name="Textfeld 8">
            <a:extLst>
              <a:ext uri="{FF2B5EF4-FFF2-40B4-BE49-F238E27FC236}">
                <a16:creationId xmlns:a16="http://schemas.microsoft.com/office/drawing/2014/main" id="{2677174B-B5EB-42E7-9E47-CCCE84B383A8}"/>
              </a:ext>
            </a:extLst>
          </p:cNvPr>
          <p:cNvSpPr txBox="1"/>
          <p:nvPr/>
        </p:nvSpPr>
        <p:spPr>
          <a:xfrm>
            <a:off x="958259" y="1229033"/>
            <a:ext cx="3348270" cy="3447098"/>
          </a:xfrm>
          <a:prstGeom prst="rect">
            <a:avLst/>
          </a:prstGeom>
          <a:noFill/>
        </p:spPr>
        <p:txBody>
          <a:bodyPr wrap="square" rtlCol="0">
            <a:spAutoFit/>
          </a:bodyPr>
          <a:lstStyle/>
          <a:p>
            <a:r>
              <a:rPr lang="de-CH" sz="2000" b="1" dirty="0"/>
              <a:t>2’420’000’000’000 € hat die EZB und die FED tat das Selbe in USA. </a:t>
            </a:r>
          </a:p>
          <a:p>
            <a:r>
              <a:rPr lang="de-CH" sz="2000" dirty="0"/>
              <a:t>in die Überlebens-Strategie der </a:t>
            </a:r>
            <a:r>
              <a:rPr lang="de-CH" sz="2000" b="1" dirty="0"/>
              <a:t>Märkte ?</a:t>
            </a:r>
            <a:r>
              <a:rPr lang="de-CH" sz="2000" dirty="0"/>
              <a:t> gepumpt bis Okt. 2018.</a:t>
            </a:r>
          </a:p>
          <a:p>
            <a:r>
              <a:rPr lang="de-CH" sz="2000" dirty="0"/>
              <a:t>USA hat die Zinsen auf über 2% angehoben 2018 und die EU muss folgen, daher Inflation von 2.5%.</a:t>
            </a:r>
          </a:p>
          <a:p>
            <a:r>
              <a:rPr lang="de-CH" dirty="0"/>
              <a:t> </a:t>
            </a:r>
          </a:p>
        </p:txBody>
      </p:sp>
    </p:spTree>
    <p:extLst>
      <p:ext uri="{BB962C8B-B14F-4D97-AF65-F5344CB8AC3E}">
        <p14:creationId xmlns:p14="http://schemas.microsoft.com/office/powerpoint/2010/main" val="30776258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37675"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nur zu verschleppen</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078637" y="5705054"/>
            <a:ext cx="10762843" cy="769441"/>
          </a:xfrm>
          <a:prstGeom prst="rect">
            <a:avLst/>
          </a:prstGeom>
        </p:spPr>
        <p:txBody>
          <a:bodyPr wrap="square">
            <a:spAutoFit/>
          </a:bodyPr>
          <a:lstStyle/>
          <a:p>
            <a:r>
              <a:rPr lang="de-DE" sz="2200" b="1" i="1" dirty="0">
                <a:effectLst>
                  <a:outerShdw blurRad="38100" dist="38100" dir="2700000" algn="tl">
                    <a:srgbClr val="C0C0C0"/>
                  </a:outerShdw>
                </a:effectLst>
              </a:rPr>
              <a:t>Mit dem billigen Geld ab 2012 haben die Notenbanken lediglich die Aktienmärkte oben gehalten, aber das Geld kam nicht in den Konsum.</a:t>
            </a:r>
            <a:endParaRPr lang="de-CH" sz="2200" dirty="0"/>
          </a:p>
        </p:txBody>
      </p:sp>
      <p:pic>
        <p:nvPicPr>
          <p:cNvPr id="2" name="Grafik 1">
            <a:extLst>
              <a:ext uri="{FF2B5EF4-FFF2-40B4-BE49-F238E27FC236}">
                <a16:creationId xmlns:a16="http://schemas.microsoft.com/office/drawing/2014/main" id="{0F3A7AC0-A907-49DC-80BA-D3C721794A72}"/>
              </a:ext>
            </a:extLst>
          </p:cNvPr>
          <p:cNvPicPr>
            <a:picLocks noChangeAspect="1"/>
          </p:cNvPicPr>
          <p:nvPr/>
        </p:nvPicPr>
        <p:blipFill>
          <a:blip r:embed="rId4"/>
          <a:stretch>
            <a:fillRect/>
          </a:stretch>
        </p:blipFill>
        <p:spPr>
          <a:xfrm>
            <a:off x="2830743" y="949392"/>
            <a:ext cx="6264183" cy="4656223"/>
          </a:xfrm>
          <a:prstGeom prst="rect">
            <a:avLst/>
          </a:prstGeom>
        </p:spPr>
      </p:pic>
      <p:sp>
        <p:nvSpPr>
          <p:cNvPr id="3" name="Textfeld 2">
            <a:extLst>
              <a:ext uri="{FF2B5EF4-FFF2-40B4-BE49-F238E27FC236}">
                <a16:creationId xmlns:a16="http://schemas.microsoft.com/office/drawing/2014/main" id="{1C6D6418-302B-4B8A-8DCF-EA80461AE350}"/>
              </a:ext>
            </a:extLst>
          </p:cNvPr>
          <p:cNvSpPr txBox="1"/>
          <p:nvPr/>
        </p:nvSpPr>
        <p:spPr>
          <a:xfrm>
            <a:off x="9232086" y="1996440"/>
            <a:ext cx="2487474" cy="1446550"/>
          </a:xfrm>
          <a:prstGeom prst="rect">
            <a:avLst/>
          </a:prstGeom>
          <a:noFill/>
        </p:spPr>
        <p:txBody>
          <a:bodyPr wrap="square" rtlCol="0">
            <a:spAutoFit/>
          </a:bodyPr>
          <a:lstStyle/>
          <a:p>
            <a:r>
              <a:rPr lang="de-CH" sz="2200" b="1" dirty="0">
                <a:solidFill>
                  <a:srgbClr val="FF0000"/>
                </a:solidFill>
              </a:rPr>
              <a:t>Die Differenz = Roter Pfeil wurde  Kredit-Finanziert!</a:t>
            </a:r>
          </a:p>
        </p:txBody>
      </p:sp>
    </p:spTree>
    <p:extLst>
      <p:ext uri="{BB962C8B-B14F-4D97-AF65-F5344CB8AC3E}">
        <p14:creationId xmlns:p14="http://schemas.microsoft.com/office/powerpoint/2010/main" val="25717551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2" name="Textfeld 1">
            <a:extLst>
              <a:ext uri="{FF2B5EF4-FFF2-40B4-BE49-F238E27FC236}">
                <a16:creationId xmlns:a16="http://schemas.microsoft.com/office/drawing/2014/main" id="{D86886F1-7863-49CD-AC1C-4AF41A4A558F}"/>
              </a:ext>
            </a:extLst>
          </p:cNvPr>
          <p:cNvSpPr txBox="1"/>
          <p:nvPr/>
        </p:nvSpPr>
        <p:spPr>
          <a:xfrm>
            <a:off x="1245526" y="190730"/>
            <a:ext cx="9039376" cy="430887"/>
          </a:xfrm>
          <a:prstGeom prst="rect">
            <a:avLst/>
          </a:prstGeom>
          <a:noFill/>
        </p:spPr>
        <p:txBody>
          <a:bodyPr wrap="square" rtlCol="0">
            <a:spAutoFit/>
          </a:bodyPr>
          <a:lstStyle/>
          <a:p>
            <a:r>
              <a:rPr lang="de-CH" sz="2200" b="1" dirty="0"/>
              <a:t>Grundlegendes von Geld und Gelt – Kampf Materie gegen Geist</a:t>
            </a:r>
          </a:p>
        </p:txBody>
      </p:sp>
      <p:pic>
        <p:nvPicPr>
          <p:cNvPr id="5" name="Grafik 4">
            <a:extLst>
              <a:ext uri="{FF2B5EF4-FFF2-40B4-BE49-F238E27FC236}">
                <a16:creationId xmlns:a16="http://schemas.microsoft.com/office/drawing/2014/main" id="{AFF4005F-1163-43E7-9F67-73000C6E519C}"/>
              </a:ext>
            </a:extLst>
          </p:cNvPr>
          <p:cNvPicPr>
            <a:picLocks noChangeAspect="1"/>
          </p:cNvPicPr>
          <p:nvPr/>
        </p:nvPicPr>
        <p:blipFill>
          <a:blip r:embed="rId5"/>
          <a:stretch>
            <a:fillRect/>
          </a:stretch>
        </p:blipFill>
        <p:spPr>
          <a:xfrm>
            <a:off x="1399567" y="2217533"/>
            <a:ext cx="9858459" cy="550834"/>
          </a:xfrm>
          <a:prstGeom prst="rect">
            <a:avLst/>
          </a:prstGeom>
          <a:solidFill>
            <a:srgbClr val="FFC000"/>
          </a:solidFill>
        </p:spPr>
      </p:pic>
      <p:graphicFrame>
        <p:nvGraphicFramePr>
          <p:cNvPr id="9" name="Objekt 8">
            <a:extLst>
              <a:ext uri="{FF2B5EF4-FFF2-40B4-BE49-F238E27FC236}">
                <a16:creationId xmlns:a16="http://schemas.microsoft.com/office/drawing/2014/main" id="{ABB6545B-19E4-48B4-BF60-ED331943CA7C}"/>
              </a:ext>
            </a:extLst>
          </p:cNvPr>
          <p:cNvGraphicFramePr>
            <a:graphicFrameLocks noChangeAspect="1"/>
          </p:cNvGraphicFramePr>
          <p:nvPr/>
        </p:nvGraphicFramePr>
        <p:xfrm>
          <a:off x="3092389" y="1159633"/>
          <a:ext cx="5312751" cy="484609"/>
        </p:xfrm>
        <a:graphic>
          <a:graphicData uri="http://schemas.openxmlformats.org/presentationml/2006/ole">
            <mc:AlternateContent xmlns:mc="http://schemas.openxmlformats.org/markup-compatibility/2006">
              <mc:Choice xmlns:v="urn:schemas-microsoft-com:vml" Requires="v">
                <p:oleObj name="Worksheet" r:id="rId6" imgW="2819320" imgH="257414" progId="Excel.Sheet.12">
                  <p:embed/>
                </p:oleObj>
              </mc:Choice>
              <mc:Fallback>
                <p:oleObj name="Worksheet" r:id="rId6" imgW="2819320" imgH="257414" progId="Excel.Sheet.12">
                  <p:embed/>
                  <p:pic>
                    <p:nvPicPr>
                      <p:cNvPr id="9" name="Objekt 8">
                        <a:extLst>
                          <a:ext uri="{FF2B5EF4-FFF2-40B4-BE49-F238E27FC236}">
                            <a16:creationId xmlns:a16="http://schemas.microsoft.com/office/drawing/2014/main" id="{ABB6545B-19E4-48B4-BF60-ED331943CA7C}"/>
                          </a:ext>
                        </a:extLst>
                      </p:cNvPr>
                      <p:cNvPicPr/>
                      <p:nvPr/>
                    </p:nvPicPr>
                    <p:blipFill>
                      <a:blip r:embed="rId7"/>
                      <a:stretch>
                        <a:fillRect/>
                      </a:stretch>
                    </p:blipFill>
                    <p:spPr>
                      <a:xfrm>
                        <a:off x="3092389" y="1159633"/>
                        <a:ext cx="5312751" cy="484609"/>
                      </a:xfrm>
                      <a:prstGeom prst="rect">
                        <a:avLst/>
                      </a:prstGeom>
                      <a:solidFill>
                        <a:schemeClr val="accent1">
                          <a:lumMod val="40000"/>
                          <a:lumOff val="60000"/>
                        </a:schemeClr>
                      </a:solidFill>
                    </p:spPr>
                  </p:pic>
                </p:oleObj>
              </mc:Fallback>
            </mc:AlternateContent>
          </a:graphicData>
        </a:graphic>
      </p:graphicFrame>
      <p:graphicFrame>
        <p:nvGraphicFramePr>
          <p:cNvPr id="10" name="Objekt 9">
            <a:extLst>
              <a:ext uri="{FF2B5EF4-FFF2-40B4-BE49-F238E27FC236}">
                <a16:creationId xmlns:a16="http://schemas.microsoft.com/office/drawing/2014/main" id="{1D97CFDD-BAE0-406E-94A6-758188351F14}"/>
              </a:ext>
            </a:extLst>
          </p:cNvPr>
          <p:cNvGraphicFramePr>
            <a:graphicFrameLocks noChangeAspect="1"/>
          </p:cNvGraphicFramePr>
          <p:nvPr/>
        </p:nvGraphicFramePr>
        <p:xfrm>
          <a:off x="1466139" y="3957230"/>
          <a:ext cx="9850610" cy="530881"/>
        </p:xfrm>
        <a:graphic>
          <a:graphicData uri="http://schemas.openxmlformats.org/presentationml/2006/ole">
            <mc:AlternateContent xmlns:mc="http://schemas.openxmlformats.org/markup-compatibility/2006">
              <mc:Choice xmlns:v="urn:schemas-microsoft-com:vml" Requires="v">
                <p:oleObj name="Worksheet" r:id="rId8" imgW="7410470" imgH="399997" progId="Excel.Sheet.12">
                  <p:embed/>
                </p:oleObj>
              </mc:Choice>
              <mc:Fallback>
                <p:oleObj name="Worksheet" r:id="rId8" imgW="7410470" imgH="399997" progId="Excel.Sheet.12">
                  <p:embed/>
                  <p:pic>
                    <p:nvPicPr>
                      <p:cNvPr id="10" name="Objekt 9">
                        <a:extLst>
                          <a:ext uri="{FF2B5EF4-FFF2-40B4-BE49-F238E27FC236}">
                            <a16:creationId xmlns:a16="http://schemas.microsoft.com/office/drawing/2014/main" id="{1D97CFDD-BAE0-406E-94A6-758188351F14}"/>
                          </a:ext>
                        </a:extLst>
                      </p:cNvPr>
                      <p:cNvPicPr/>
                      <p:nvPr/>
                    </p:nvPicPr>
                    <p:blipFill>
                      <a:blip r:embed="rId9"/>
                      <a:stretch>
                        <a:fillRect/>
                      </a:stretch>
                    </p:blipFill>
                    <p:spPr>
                      <a:xfrm>
                        <a:off x="1466139" y="3957230"/>
                        <a:ext cx="9850610" cy="530881"/>
                      </a:xfrm>
                      <a:prstGeom prst="rect">
                        <a:avLst/>
                      </a:prstGeom>
                      <a:solidFill>
                        <a:schemeClr val="accent6">
                          <a:lumMod val="20000"/>
                          <a:lumOff val="80000"/>
                        </a:schemeClr>
                      </a:solidFill>
                    </p:spPr>
                  </p:pic>
                </p:oleObj>
              </mc:Fallback>
            </mc:AlternateContent>
          </a:graphicData>
        </a:graphic>
      </p:graphicFrame>
      <p:sp>
        <p:nvSpPr>
          <p:cNvPr id="11" name="Textfeld 10">
            <a:extLst>
              <a:ext uri="{FF2B5EF4-FFF2-40B4-BE49-F238E27FC236}">
                <a16:creationId xmlns:a16="http://schemas.microsoft.com/office/drawing/2014/main" id="{9F7C85EB-C721-4B60-AF47-6D74F2F0D436}"/>
              </a:ext>
            </a:extLst>
          </p:cNvPr>
          <p:cNvSpPr txBox="1"/>
          <p:nvPr/>
        </p:nvSpPr>
        <p:spPr>
          <a:xfrm>
            <a:off x="1325460" y="2919369"/>
            <a:ext cx="10159068" cy="369332"/>
          </a:xfrm>
          <a:prstGeom prst="rect">
            <a:avLst/>
          </a:prstGeom>
          <a:noFill/>
        </p:spPr>
        <p:txBody>
          <a:bodyPr wrap="square" rtlCol="0">
            <a:spAutoFit/>
          </a:bodyPr>
          <a:lstStyle/>
          <a:p>
            <a:r>
              <a:rPr lang="de-CH" b="1" dirty="0" err="1">
                <a:solidFill>
                  <a:srgbClr val="C00000"/>
                </a:solidFill>
              </a:rPr>
              <a:t>Demodos</a:t>
            </a:r>
            <a:r>
              <a:rPr lang="de-CH" b="1" dirty="0">
                <a:solidFill>
                  <a:srgbClr val="C00000"/>
                </a:solidFill>
              </a:rPr>
              <a:t> und Newton: Dogma Nr. 1 der Kirchen: «Nur was ich anfassen kann, ist existent.»</a:t>
            </a:r>
          </a:p>
        </p:txBody>
      </p:sp>
      <p:sp>
        <p:nvSpPr>
          <p:cNvPr id="13" name="Textfeld 12">
            <a:extLst>
              <a:ext uri="{FF2B5EF4-FFF2-40B4-BE49-F238E27FC236}">
                <a16:creationId xmlns:a16="http://schemas.microsoft.com/office/drawing/2014/main" id="{67EE131C-F135-4B6A-8397-86976E43F947}"/>
              </a:ext>
            </a:extLst>
          </p:cNvPr>
          <p:cNvSpPr txBox="1"/>
          <p:nvPr/>
        </p:nvSpPr>
        <p:spPr>
          <a:xfrm>
            <a:off x="1392572" y="4563610"/>
            <a:ext cx="9806731" cy="1200329"/>
          </a:xfrm>
          <a:prstGeom prst="rect">
            <a:avLst/>
          </a:prstGeom>
          <a:noFill/>
        </p:spPr>
        <p:txBody>
          <a:bodyPr wrap="square" rtlCol="0">
            <a:spAutoFit/>
          </a:bodyPr>
          <a:lstStyle/>
          <a:p>
            <a:r>
              <a:rPr lang="de-CH" b="1" dirty="0">
                <a:solidFill>
                  <a:schemeClr val="accent2"/>
                </a:solidFill>
              </a:rPr>
              <a:t>Materie ist ohne Geist nicht möglich, es gibt eigentlich keine Materie, denn diese ist nur Schwingung und Geist. Das Nichts in den Atomen füllt 99.99% des Raumes aus. Doch dieser Zwischenraum im Atom ist: hohe Energie, ewig beständig, intelligent, reagiert auf Worte wie Liebe mit Adhäsion = Anziehung und Zusammenhalt.  </a:t>
            </a:r>
          </a:p>
        </p:txBody>
      </p:sp>
      <p:sp>
        <p:nvSpPr>
          <p:cNvPr id="14" name="Textfeld 13">
            <a:extLst>
              <a:ext uri="{FF2B5EF4-FFF2-40B4-BE49-F238E27FC236}">
                <a16:creationId xmlns:a16="http://schemas.microsoft.com/office/drawing/2014/main" id="{FF0AC0CF-E7C4-4423-8EB3-2759BE63C6BF}"/>
              </a:ext>
            </a:extLst>
          </p:cNvPr>
          <p:cNvSpPr txBox="1"/>
          <p:nvPr/>
        </p:nvSpPr>
        <p:spPr>
          <a:xfrm>
            <a:off x="3087148" y="1828800"/>
            <a:ext cx="3439487" cy="369332"/>
          </a:xfrm>
          <a:prstGeom prst="rect">
            <a:avLst/>
          </a:prstGeom>
          <a:noFill/>
        </p:spPr>
        <p:txBody>
          <a:bodyPr wrap="square" rtlCol="0">
            <a:spAutoFit/>
          </a:bodyPr>
          <a:lstStyle/>
          <a:p>
            <a:r>
              <a:rPr lang="de-CH" b="1" dirty="0">
                <a:solidFill>
                  <a:srgbClr val="C00000"/>
                </a:solidFill>
              </a:rPr>
              <a:t>Finanz-Elite = Monopolisten</a:t>
            </a:r>
          </a:p>
        </p:txBody>
      </p:sp>
      <p:sp>
        <p:nvSpPr>
          <p:cNvPr id="17" name="Textfeld 16">
            <a:extLst>
              <a:ext uri="{FF2B5EF4-FFF2-40B4-BE49-F238E27FC236}">
                <a16:creationId xmlns:a16="http://schemas.microsoft.com/office/drawing/2014/main" id="{7340122C-D5C9-4EF4-966A-6A80EAC5C493}"/>
              </a:ext>
            </a:extLst>
          </p:cNvPr>
          <p:cNvSpPr txBox="1"/>
          <p:nvPr/>
        </p:nvSpPr>
        <p:spPr>
          <a:xfrm>
            <a:off x="3103926" y="3548543"/>
            <a:ext cx="5872293" cy="369332"/>
          </a:xfrm>
          <a:prstGeom prst="rect">
            <a:avLst/>
          </a:prstGeom>
          <a:noFill/>
        </p:spPr>
        <p:txBody>
          <a:bodyPr wrap="square" rtlCol="0">
            <a:spAutoFit/>
          </a:bodyPr>
          <a:lstStyle/>
          <a:p>
            <a:r>
              <a:rPr lang="de-CH" b="1" dirty="0">
                <a:solidFill>
                  <a:schemeClr val="accent2"/>
                </a:solidFill>
              </a:rPr>
              <a:t>Alle Menschen im Waren- und Leistungen- Tausch !</a:t>
            </a:r>
          </a:p>
        </p:txBody>
      </p:sp>
      <p:sp>
        <p:nvSpPr>
          <p:cNvPr id="19" name="Rechteck 18">
            <a:extLst>
              <a:ext uri="{FF2B5EF4-FFF2-40B4-BE49-F238E27FC236}">
                <a16:creationId xmlns:a16="http://schemas.microsoft.com/office/drawing/2014/main" id="{F9F730E2-4D2B-4F9B-ABC2-D1F8E5A9746F}"/>
              </a:ext>
            </a:extLst>
          </p:cNvPr>
          <p:cNvSpPr/>
          <p:nvPr/>
        </p:nvSpPr>
        <p:spPr bwMode="auto">
          <a:xfrm>
            <a:off x="1451295" y="5847127"/>
            <a:ext cx="9815120" cy="469783"/>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rgbClr val="FFC000"/>
              </a:solidFill>
              <a:effectLst/>
              <a:latin typeface="Times New Roman" pitchFamily="18" charset="0"/>
            </a:endParaRPr>
          </a:p>
        </p:txBody>
      </p:sp>
      <p:sp>
        <p:nvSpPr>
          <p:cNvPr id="18" name="Textfeld 17">
            <a:extLst>
              <a:ext uri="{FF2B5EF4-FFF2-40B4-BE49-F238E27FC236}">
                <a16:creationId xmlns:a16="http://schemas.microsoft.com/office/drawing/2014/main" id="{7449DB64-ACC6-44B4-8A4A-01E677E0A403}"/>
              </a:ext>
            </a:extLst>
          </p:cNvPr>
          <p:cNvSpPr txBox="1"/>
          <p:nvPr/>
        </p:nvSpPr>
        <p:spPr>
          <a:xfrm>
            <a:off x="1484852" y="5872294"/>
            <a:ext cx="9748007" cy="430887"/>
          </a:xfrm>
          <a:prstGeom prst="rect">
            <a:avLst/>
          </a:prstGeom>
          <a:solidFill>
            <a:schemeClr val="accent5">
              <a:lumMod val="60000"/>
              <a:lumOff val="40000"/>
            </a:schemeClr>
          </a:solidFill>
        </p:spPr>
        <p:txBody>
          <a:bodyPr wrap="square" rtlCol="0">
            <a:spAutoFit/>
          </a:bodyPr>
          <a:lstStyle/>
          <a:p>
            <a:r>
              <a:rPr lang="de-CH" sz="2200" b="1" dirty="0"/>
              <a:t>Vom luziferischen- zum spirituellen Gelt-System = Systemwechsel 2021.</a:t>
            </a:r>
          </a:p>
        </p:txBody>
      </p:sp>
    </p:spTree>
    <p:extLst>
      <p:ext uri="{BB962C8B-B14F-4D97-AF65-F5344CB8AC3E}">
        <p14:creationId xmlns:p14="http://schemas.microsoft.com/office/powerpoint/2010/main" val="22259443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1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887767" y="5838224"/>
            <a:ext cx="10953713" cy="430887"/>
          </a:xfrm>
          <a:prstGeom prst="rect">
            <a:avLst/>
          </a:prstGeom>
        </p:spPr>
        <p:txBody>
          <a:bodyPr wrap="square">
            <a:spAutoFit/>
          </a:bodyPr>
          <a:lstStyle/>
          <a:p>
            <a:r>
              <a:rPr lang="de-DE" sz="2200" b="1" i="1" dirty="0">
                <a:effectLst>
                  <a:outerShdw blurRad="38100" dist="38100" dir="2700000" algn="tl">
                    <a:srgbClr val="C0C0C0"/>
                  </a:outerShdw>
                </a:effectLst>
              </a:rPr>
              <a:t>Nach dem Platzen der „</a:t>
            </a:r>
            <a:r>
              <a:rPr lang="de-DE" sz="2200" b="1" i="1" dirty="0">
                <a:solidFill>
                  <a:srgbClr val="FF0000"/>
                </a:solidFill>
                <a:effectLst>
                  <a:outerShdw blurRad="38100" dist="38100" dir="2700000" algn="tl">
                    <a:srgbClr val="C0C0C0"/>
                  </a:outerShdw>
                </a:effectLst>
              </a:rPr>
              <a:t>Finalen Blase</a:t>
            </a:r>
            <a:r>
              <a:rPr lang="de-DE" sz="2200" b="1" i="1" dirty="0">
                <a:effectLst>
                  <a:outerShdw blurRad="38100" dist="38100" dir="2700000" algn="tl">
                    <a:srgbClr val="C0C0C0"/>
                  </a:outerShdw>
                </a:effectLst>
              </a:rPr>
              <a:t>“ 2020 muss ein </a:t>
            </a:r>
            <a:r>
              <a:rPr lang="de-DE" sz="2200" b="1" i="1" u="sng" dirty="0">
                <a:solidFill>
                  <a:schemeClr val="accent2"/>
                </a:solidFill>
                <a:effectLst>
                  <a:outerShdw blurRad="38100" dist="38100" dir="2700000" algn="tl">
                    <a:srgbClr val="C0C0C0"/>
                  </a:outerShdw>
                </a:effectLst>
              </a:rPr>
              <a:t>Systemwechsel</a:t>
            </a:r>
            <a:r>
              <a:rPr lang="de-DE" sz="2200" b="1" i="1" dirty="0">
                <a:effectLst>
                  <a:outerShdw blurRad="38100" dist="38100" dir="2700000" algn="tl">
                    <a:srgbClr val="C0C0C0"/>
                  </a:outerShdw>
                </a:effectLst>
              </a:rPr>
              <a:t> kommen .</a:t>
            </a:r>
            <a:endParaRPr lang="de-CH" sz="2200" dirty="0"/>
          </a:p>
        </p:txBody>
      </p:sp>
      <p:pic>
        <p:nvPicPr>
          <p:cNvPr id="3" name="Grafik 2">
            <a:extLst>
              <a:ext uri="{FF2B5EF4-FFF2-40B4-BE49-F238E27FC236}">
                <a16:creationId xmlns:a16="http://schemas.microsoft.com/office/drawing/2014/main" id="{B0135DD5-C9D1-4E06-9D36-EBE5B06842B3}"/>
              </a:ext>
            </a:extLst>
          </p:cNvPr>
          <p:cNvPicPr>
            <a:picLocks noChangeAspect="1"/>
          </p:cNvPicPr>
          <p:nvPr/>
        </p:nvPicPr>
        <p:blipFill>
          <a:blip r:embed="rId4"/>
          <a:stretch>
            <a:fillRect/>
          </a:stretch>
        </p:blipFill>
        <p:spPr>
          <a:xfrm>
            <a:off x="1553586" y="815480"/>
            <a:ext cx="7479052" cy="5022744"/>
          </a:xfrm>
          <a:prstGeom prst="rect">
            <a:avLst/>
          </a:prstGeom>
        </p:spPr>
      </p:pic>
      <p:sp>
        <p:nvSpPr>
          <p:cNvPr id="4" name="Rechteck 3">
            <a:extLst>
              <a:ext uri="{FF2B5EF4-FFF2-40B4-BE49-F238E27FC236}">
                <a16:creationId xmlns:a16="http://schemas.microsoft.com/office/drawing/2014/main" id="{1483320C-7B79-4358-9A0F-10C7678D0B46}"/>
              </a:ext>
            </a:extLst>
          </p:cNvPr>
          <p:cNvSpPr/>
          <p:nvPr/>
        </p:nvSpPr>
        <p:spPr>
          <a:xfrm>
            <a:off x="8255174" y="1604792"/>
            <a:ext cx="3352264" cy="923330"/>
          </a:xfrm>
          <a:prstGeom prst="rect">
            <a:avLst/>
          </a:prstGeom>
        </p:spPr>
        <p:txBody>
          <a:bodyPr wrap="none">
            <a:spAutoFit/>
          </a:bodyPr>
          <a:lstStyle/>
          <a:p>
            <a:r>
              <a:rPr lang="de-CH" dirty="0">
                <a:solidFill>
                  <a:schemeClr val="accent2"/>
                </a:solidFill>
                <a:hlinkClick r:id="rId5">
                  <a:extLst>
                    <a:ext uri="{A12FA001-AC4F-418D-AE19-62706E023703}">
                      <ahyp:hlinkClr xmlns:ahyp="http://schemas.microsoft.com/office/drawing/2018/hyperlinkcolor" val="tx"/>
                    </a:ext>
                  </a:extLst>
                </a:hlinkClick>
              </a:rPr>
              <a:t>https://youtu.be/Ggs_Uq6XsFA</a:t>
            </a:r>
            <a:endParaRPr lang="de-CH" dirty="0">
              <a:solidFill>
                <a:schemeClr val="accent2"/>
              </a:solidFill>
            </a:endParaRPr>
          </a:p>
          <a:p>
            <a:pPr algn="r"/>
            <a:r>
              <a:rPr lang="de-CH" dirty="0">
                <a:solidFill>
                  <a:srgbClr val="FF0000"/>
                </a:solidFill>
              </a:rPr>
              <a:t>Zusammenschnitt aller </a:t>
            </a:r>
          </a:p>
          <a:p>
            <a:pPr algn="r"/>
            <a:r>
              <a:rPr lang="de-CH" dirty="0">
                <a:solidFill>
                  <a:srgbClr val="FF0000"/>
                </a:solidFill>
              </a:rPr>
              <a:t>Untergangs-Propheten </a:t>
            </a:r>
          </a:p>
        </p:txBody>
      </p:sp>
      <p:sp>
        <p:nvSpPr>
          <p:cNvPr id="5" name="Textfeld 4">
            <a:extLst>
              <a:ext uri="{FF2B5EF4-FFF2-40B4-BE49-F238E27FC236}">
                <a16:creationId xmlns:a16="http://schemas.microsoft.com/office/drawing/2014/main" id="{CA208CE9-15C3-4800-BB8A-5FF12FEB2EB8}"/>
              </a:ext>
            </a:extLst>
          </p:cNvPr>
          <p:cNvSpPr txBox="1"/>
          <p:nvPr/>
        </p:nvSpPr>
        <p:spPr>
          <a:xfrm>
            <a:off x="9387749" y="3275866"/>
            <a:ext cx="2357402" cy="1631216"/>
          </a:xfrm>
          <a:prstGeom prst="rect">
            <a:avLst/>
          </a:prstGeom>
          <a:noFill/>
        </p:spPr>
        <p:txBody>
          <a:bodyPr wrap="square" rtlCol="0">
            <a:spAutoFit/>
          </a:bodyPr>
          <a:lstStyle/>
          <a:p>
            <a:r>
              <a:rPr lang="de-CH" sz="2000" b="1" dirty="0">
                <a:solidFill>
                  <a:srgbClr val="FF0000"/>
                </a:solidFill>
              </a:rPr>
              <a:t>Systemwechsel</a:t>
            </a:r>
            <a:r>
              <a:rPr lang="de-CH" sz="2000" b="1" dirty="0"/>
              <a:t> heisst</a:t>
            </a:r>
          </a:p>
          <a:p>
            <a:r>
              <a:rPr lang="de-CH" sz="2000" b="1" dirty="0">
                <a:solidFill>
                  <a:schemeClr val="accent2"/>
                </a:solidFill>
              </a:rPr>
              <a:t>EUROWEG </a:t>
            </a:r>
          </a:p>
          <a:p>
            <a:r>
              <a:rPr lang="de-CH" sz="2000" b="1" dirty="0"/>
              <a:t>nach </a:t>
            </a:r>
          </a:p>
          <a:p>
            <a:r>
              <a:rPr lang="de-CH" sz="2000" b="1" u="sng" dirty="0" err="1">
                <a:solidFill>
                  <a:srgbClr val="D60093"/>
                </a:solidFill>
              </a:rPr>
              <a:t>HuMan</a:t>
            </a:r>
            <a:r>
              <a:rPr lang="de-CH" sz="2000" b="1" u="sng" dirty="0">
                <a:solidFill>
                  <a:srgbClr val="D60093"/>
                </a:solidFill>
              </a:rPr>
              <a:t>-Wirtschaft</a:t>
            </a:r>
          </a:p>
        </p:txBody>
      </p:sp>
    </p:spTree>
    <p:extLst>
      <p:ext uri="{BB962C8B-B14F-4D97-AF65-F5344CB8AC3E}">
        <p14:creationId xmlns:p14="http://schemas.microsoft.com/office/powerpoint/2010/main" val="36962796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00319" y="196821"/>
            <a:ext cx="1011166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kostet die Banken 1500 Mia. = 100% Eigenkapital</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460377" y="5642908"/>
            <a:ext cx="9441401" cy="769441"/>
          </a:xfrm>
          <a:prstGeom prst="rect">
            <a:avLst/>
          </a:prstGeom>
        </p:spPr>
        <p:txBody>
          <a:bodyPr wrap="square">
            <a:spAutoFit/>
          </a:bodyPr>
          <a:lstStyle/>
          <a:p>
            <a:r>
              <a:rPr lang="de-DE" sz="2200" b="1" i="1" dirty="0">
                <a:effectLst>
                  <a:outerShdw blurRad="38100" dist="38100" dir="2700000" algn="tl">
                    <a:srgbClr val="C0C0C0"/>
                  </a:outerShdw>
                </a:effectLst>
              </a:rPr>
              <a:t>5. + 6. Bedeutet:  in Europa sind das </a:t>
            </a:r>
            <a:r>
              <a:rPr lang="de-DE" sz="2200" b="1" i="1" dirty="0">
                <a:solidFill>
                  <a:srgbClr val="FF0000"/>
                </a:solidFill>
                <a:effectLst>
                  <a:outerShdw blurRad="38100" dist="38100" dir="2700000" algn="tl">
                    <a:srgbClr val="C0C0C0"/>
                  </a:outerShdw>
                </a:effectLst>
              </a:rPr>
              <a:t>1 Mio. </a:t>
            </a:r>
            <a:r>
              <a:rPr lang="de-DE" sz="2200" b="1" i="1" dirty="0" err="1">
                <a:solidFill>
                  <a:srgbClr val="FF0000"/>
                </a:solidFill>
                <a:effectLst>
                  <a:outerShdw blurRad="38100" dist="38100" dir="2700000" algn="tl">
                    <a:srgbClr val="C0C0C0"/>
                  </a:outerShdw>
                </a:effectLst>
              </a:rPr>
              <a:t>Zombi</a:t>
            </a:r>
            <a:r>
              <a:rPr lang="de-DE" sz="2200" b="1" i="1" dirty="0">
                <a:solidFill>
                  <a:srgbClr val="FF0000"/>
                </a:solidFill>
                <a:effectLst>
                  <a:outerShdw blurRad="38100" dist="38100" dir="2700000" algn="tl">
                    <a:srgbClr val="C0C0C0"/>
                  </a:outerShdw>
                </a:effectLst>
              </a:rPr>
              <a:t>-Unternehmen </a:t>
            </a:r>
            <a:r>
              <a:rPr lang="de-DE" sz="2200" b="1" i="1" dirty="0">
                <a:effectLst>
                  <a:outerShdw blurRad="38100" dist="38100" dir="2700000" algn="tl">
                    <a:srgbClr val="C0C0C0"/>
                  </a:outerShdw>
                </a:effectLst>
              </a:rPr>
              <a:t>mit </a:t>
            </a:r>
            <a:r>
              <a:rPr lang="de-DE" sz="2200" b="1" i="1" dirty="0">
                <a:solidFill>
                  <a:srgbClr val="FF0000"/>
                </a:solidFill>
                <a:effectLst>
                  <a:outerShdw blurRad="38100" dist="38100" dir="2700000" algn="tl">
                    <a:srgbClr val="C0C0C0"/>
                  </a:outerShdw>
                </a:effectLst>
              </a:rPr>
              <a:t>50 Mio. Arbeitsplätzen </a:t>
            </a:r>
            <a:r>
              <a:rPr lang="de-DE" sz="2200" b="1" i="1" dirty="0">
                <a:effectLst>
                  <a:outerShdw blurRad="38100" dist="38100" dir="2700000" algn="tl">
                    <a:srgbClr val="C0C0C0"/>
                  </a:outerShdw>
                </a:effectLst>
              </a:rPr>
              <a:t>die wegfallen und zu Arbeitslosen beitragen.</a:t>
            </a:r>
            <a:endParaRPr lang="de-CH" sz="2200" dirty="0"/>
          </a:p>
        </p:txBody>
      </p:sp>
      <p:sp>
        <p:nvSpPr>
          <p:cNvPr id="4" name="Textfeld 3">
            <a:extLst>
              <a:ext uri="{FF2B5EF4-FFF2-40B4-BE49-F238E27FC236}">
                <a16:creationId xmlns:a16="http://schemas.microsoft.com/office/drawing/2014/main" id="{4A702D67-268C-41D1-ADCC-98F23A5FFE3F}"/>
              </a:ext>
            </a:extLst>
          </p:cNvPr>
          <p:cNvSpPr txBox="1"/>
          <p:nvPr/>
        </p:nvSpPr>
        <p:spPr>
          <a:xfrm>
            <a:off x="9161754" y="2907108"/>
            <a:ext cx="2532622" cy="2246769"/>
          </a:xfrm>
          <a:prstGeom prst="rect">
            <a:avLst/>
          </a:prstGeom>
          <a:noFill/>
        </p:spPr>
        <p:txBody>
          <a:bodyPr wrap="square" rtlCol="0">
            <a:spAutoFit/>
          </a:bodyPr>
          <a:lstStyle/>
          <a:p>
            <a:r>
              <a:rPr lang="de-CH" sz="2000" b="1" dirty="0"/>
              <a:t>Sein Weg wäre noch mehr </a:t>
            </a:r>
            <a:r>
              <a:rPr lang="de-CH" sz="2000" b="1" dirty="0">
                <a:solidFill>
                  <a:srgbClr val="FF0000"/>
                </a:solidFill>
              </a:rPr>
              <a:t>Liberalisierung</a:t>
            </a:r>
            <a:r>
              <a:rPr lang="de-CH" sz="2000" b="1" dirty="0"/>
              <a:t>. </a:t>
            </a:r>
          </a:p>
          <a:p>
            <a:endParaRPr lang="de-CH" sz="2000" b="1" dirty="0"/>
          </a:p>
          <a:p>
            <a:r>
              <a:rPr lang="de-CH" sz="2000" b="1" dirty="0"/>
              <a:t>Unser </a:t>
            </a:r>
            <a:r>
              <a:rPr lang="de-CH" sz="2000" b="1" dirty="0">
                <a:solidFill>
                  <a:srgbClr val="D60093"/>
                </a:solidFill>
              </a:rPr>
              <a:t>WEG</a:t>
            </a:r>
            <a:r>
              <a:rPr lang="de-CH" sz="2000" b="1" dirty="0"/>
              <a:t> heisst </a:t>
            </a:r>
          </a:p>
          <a:p>
            <a:r>
              <a:rPr lang="de-CH" sz="2000" b="1" dirty="0" err="1">
                <a:solidFill>
                  <a:srgbClr val="D60093"/>
                </a:solidFill>
              </a:rPr>
              <a:t>HuMan</a:t>
            </a:r>
            <a:r>
              <a:rPr lang="de-CH" sz="2000" b="1" dirty="0">
                <a:solidFill>
                  <a:srgbClr val="D60093"/>
                </a:solidFill>
              </a:rPr>
              <a:t>-Wirtschaft </a:t>
            </a:r>
            <a:r>
              <a:rPr lang="de-CH" sz="2000" b="1" dirty="0"/>
              <a:t>mit Gewinnschutz</a:t>
            </a:r>
          </a:p>
        </p:txBody>
      </p:sp>
      <p:pic>
        <p:nvPicPr>
          <p:cNvPr id="5" name="Grafik 4">
            <a:extLst>
              <a:ext uri="{FF2B5EF4-FFF2-40B4-BE49-F238E27FC236}">
                <a16:creationId xmlns:a16="http://schemas.microsoft.com/office/drawing/2014/main" id="{3826ACCD-C633-4003-B385-255C13AD4FCB}"/>
              </a:ext>
            </a:extLst>
          </p:cNvPr>
          <p:cNvPicPr>
            <a:picLocks noChangeAspect="1"/>
          </p:cNvPicPr>
          <p:nvPr/>
        </p:nvPicPr>
        <p:blipFill>
          <a:blip r:embed="rId4"/>
          <a:stretch>
            <a:fillRect/>
          </a:stretch>
        </p:blipFill>
        <p:spPr>
          <a:xfrm>
            <a:off x="1429293" y="839531"/>
            <a:ext cx="7448365" cy="4852723"/>
          </a:xfrm>
          <a:prstGeom prst="rect">
            <a:avLst/>
          </a:prstGeom>
        </p:spPr>
      </p:pic>
    </p:spTree>
    <p:extLst>
      <p:ext uri="{BB962C8B-B14F-4D97-AF65-F5344CB8AC3E}">
        <p14:creationId xmlns:p14="http://schemas.microsoft.com/office/powerpoint/2010/main" val="22042827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609725" y="196821"/>
            <a:ext cx="1047466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Marktsättigung wird unkontrolliert betrieben bis zum nächsten Krieg</a:t>
            </a:r>
            <a:endParaRPr lang="de-CH" sz="2400" b="1" i="1" dirty="0">
              <a:effectLst>
                <a:outerShdw blurRad="38100" dist="38100" dir="2700000" algn="tl">
                  <a:srgbClr val="C0C0C0"/>
                </a:outerShdw>
              </a:effectLst>
              <a:latin typeface="+mj-lt"/>
              <a:ea typeface="+mj-ea"/>
              <a:cs typeface="+mj-cs"/>
            </a:endParaRPr>
          </a:p>
        </p:txBody>
      </p:sp>
      <p:sp>
        <p:nvSpPr>
          <p:cNvPr id="10" name="Rechteck 9">
            <a:extLst>
              <a:ext uri="{FF2B5EF4-FFF2-40B4-BE49-F238E27FC236}">
                <a16:creationId xmlns:a16="http://schemas.microsoft.com/office/drawing/2014/main" id="{A022A228-BFD0-426D-BF50-BF9E8F6DFEE7}"/>
              </a:ext>
            </a:extLst>
          </p:cNvPr>
          <p:cNvSpPr/>
          <p:nvPr/>
        </p:nvSpPr>
        <p:spPr>
          <a:xfrm>
            <a:off x="1018835" y="1205235"/>
            <a:ext cx="4323568" cy="1323439"/>
          </a:xfrm>
          <a:prstGeom prst="rect">
            <a:avLst/>
          </a:prstGeom>
        </p:spPr>
        <p:txBody>
          <a:bodyPr wrap="square">
            <a:spAutoFit/>
          </a:bodyPr>
          <a:lstStyle/>
          <a:p>
            <a:r>
              <a:rPr lang="de-DE" sz="2000" b="1" dirty="0">
                <a:solidFill>
                  <a:srgbClr val="FF0000"/>
                </a:solidFill>
              </a:rPr>
              <a:t>Bei EUROWEG sorgen die WEG-Begleiter dafür, dass in keinem Land eine Marktsättigung, sprich Überproduktion entsteht. </a:t>
            </a:r>
          </a:p>
        </p:txBody>
      </p:sp>
      <p:sp>
        <p:nvSpPr>
          <p:cNvPr id="11" name="Rechteck 10">
            <a:extLst>
              <a:ext uri="{FF2B5EF4-FFF2-40B4-BE49-F238E27FC236}">
                <a16:creationId xmlns:a16="http://schemas.microsoft.com/office/drawing/2014/main" id="{3D8BC76A-07EA-4940-A79D-3E36336E316F}"/>
              </a:ext>
            </a:extLst>
          </p:cNvPr>
          <p:cNvSpPr/>
          <p:nvPr/>
        </p:nvSpPr>
        <p:spPr>
          <a:xfrm>
            <a:off x="8620531" y="1103730"/>
            <a:ext cx="3087288" cy="1846659"/>
          </a:xfrm>
          <a:prstGeom prst="rect">
            <a:avLst/>
          </a:prstGeom>
        </p:spPr>
        <p:txBody>
          <a:bodyPr wrap="square">
            <a:spAutoFit/>
          </a:bodyPr>
          <a:lstStyle/>
          <a:p>
            <a:r>
              <a:rPr lang="de-DE" b="1" u="sng" dirty="0">
                <a:solidFill>
                  <a:schemeClr val="accent2">
                    <a:lumMod val="75000"/>
                  </a:schemeClr>
                </a:solidFill>
              </a:rPr>
              <a:t>Lehrmeinung</a:t>
            </a:r>
            <a:r>
              <a:rPr lang="de-DE" b="1" dirty="0">
                <a:solidFill>
                  <a:schemeClr val="accent2">
                    <a:lumMod val="75000"/>
                  </a:schemeClr>
                </a:solidFill>
              </a:rPr>
              <a:t>:</a:t>
            </a:r>
          </a:p>
          <a:p>
            <a:r>
              <a:rPr lang="de-DE" sz="2400" b="1" dirty="0">
                <a:solidFill>
                  <a:schemeClr val="accent2">
                    <a:lumMod val="75000"/>
                  </a:schemeClr>
                </a:solidFill>
              </a:rPr>
              <a:t>In gesättigten Märkten tendieren die Gewinne nach NULL!!</a:t>
            </a:r>
          </a:p>
        </p:txBody>
      </p:sp>
      <p:sp>
        <p:nvSpPr>
          <p:cNvPr id="12" name="Rechteck 11">
            <a:extLst>
              <a:ext uri="{FF2B5EF4-FFF2-40B4-BE49-F238E27FC236}">
                <a16:creationId xmlns:a16="http://schemas.microsoft.com/office/drawing/2014/main" id="{0BF4D740-BCA5-485B-9D3F-E70AEEE8AF45}"/>
              </a:ext>
            </a:extLst>
          </p:cNvPr>
          <p:cNvSpPr/>
          <p:nvPr/>
        </p:nvSpPr>
        <p:spPr>
          <a:xfrm>
            <a:off x="7110059" y="3272727"/>
            <a:ext cx="4412204" cy="1015663"/>
          </a:xfrm>
          <a:prstGeom prst="rect">
            <a:avLst/>
          </a:prstGeom>
        </p:spPr>
        <p:txBody>
          <a:bodyPr wrap="square">
            <a:spAutoFit/>
          </a:bodyPr>
          <a:lstStyle/>
          <a:p>
            <a:r>
              <a:rPr lang="de-DE" sz="2000" b="1" dirty="0">
                <a:solidFill>
                  <a:srgbClr val="00B050"/>
                </a:solidFill>
              </a:rPr>
              <a:t>Eine Wirtschaft mit Null Gewinnen bricht genauso  zusammen wie der </a:t>
            </a:r>
            <a:r>
              <a:rPr lang="de-DE" sz="2000" b="1" u="sng" dirty="0">
                <a:solidFill>
                  <a:srgbClr val="00B050"/>
                </a:solidFill>
              </a:rPr>
              <a:t>Kommunismus</a:t>
            </a:r>
            <a:r>
              <a:rPr lang="de-DE" sz="2000" b="1" dirty="0">
                <a:solidFill>
                  <a:srgbClr val="00B050"/>
                </a:solidFill>
              </a:rPr>
              <a:t>. </a:t>
            </a:r>
          </a:p>
        </p:txBody>
      </p:sp>
      <p:pic>
        <p:nvPicPr>
          <p:cNvPr id="2" name="Grafik 1">
            <a:extLst>
              <a:ext uri="{FF2B5EF4-FFF2-40B4-BE49-F238E27FC236}">
                <a16:creationId xmlns:a16="http://schemas.microsoft.com/office/drawing/2014/main" id="{9F52E939-61A4-4046-8D38-A47F61AE7072}"/>
              </a:ext>
            </a:extLst>
          </p:cNvPr>
          <p:cNvPicPr>
            <a:picLocks noChangeAspect="1"/>
          </p:cNvPicPr>
          <p:nvPr/>
        </p:nvPicPr>
        <p:blipFill>
          <a:blip r:embed="rId4"/>
          <a:stretch>
            <a:fillRect/>
          </a:stretch>
        </p:blipFill>
        <p:spPr>
          <a:xfrm>
            <a:off x="988372" y="2870060"/>
            <a:ext cx="5715495" cy="3238781"/>
          </a:xfrm>
          <a:prstGeom prst="rect">
            <a:avLst/>
          </a:prstGeom>
        </p:spPr>
      </p:pic>
      <p:pic>
        <p:nvPicPr>
          <p:cNvPr id="3074" name="Picture 2" descr="Bildergebnis fÃ¼r rudolf steiner">
            <a:extLst>
              <a:ext uri="{FF2B5EF4-FFF2-40B4-BE49-F238E27FC236}">
                <a16:creationId xmlns:a16="http://schemas.microsoft.com/office/drawing/2014/main" id="{3D9FDD1F-5FCE-401A-9BD9-B00AA0926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621" y="875918"/>
            <a:ext cx="2302285" cy="2302285"/>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E189C5C8-C0D1-47C7-938C-4D490C61C38E}"/>
              </a:ext>
            </a:extLst>
          </p:cNvPr>
          <p:cNvSpPr/>
          <p:nvPr/>
        </p:nvSpPr>
        <p:spPr>
          <a:xfrm>
            <a:off x="7110059" y="4382914"/>
            <a:ext cx="4597760" cy="2031325"/>
          </a:xfrm>
          <a:prstGeom prst="rect">
            <a:avLst/>
          </a:prstGeom>
        </p:spPr>
        <p:txBody>
          <a:bodyPr wrap="square">
            <a:spAutoFit/>
          </a:bodyPr>
          <a:lstStyle/>
          <a:p>
            <a:r>
              <a:rPr lang="de-DE" b="1" dirty="0">
                <a:solidFill>
                  <a:srgbClr val="FF0000"/>
                </a:solidFill>
              </a:rPr>
              <a:t>EUROWEG und </a:t>
            </a:r>
            <a:r>
              <a:rPr lang="de-DE" b="1" dirty="0" err="1">
                <a:solidFill>
                  <a:srgbClr val="FF0000"/>
                </a:solidFill>
              </a:rPr>
              <a:t>HuMan</a:t>
            </a:r>
            <a:r>
              <a:rPr lang="de-DE" b="1" dirty="0">
                <a:solidFill>
                  <a:srgbClr val="FF0000"/>
                </a:solidFill>
              </a:rPr>
              <a:t>-Wirtschaft sind eine Wirtschafts-Theorie für gesättigte Märkte. Sie proklamiert daher </a:t>
            </a:r>
            <a:r>
              <a:rPr lang="de-DE" b="1" u="sng" dirty="0">
                <a:solidFill>
                  <a:srgbClr val="FF0000"/>
                </a:solidFill>
              </a:rPr>
              <a:t>den gesetzlichen Gewinnschutz</a:t>
            </a:r>
            <a:r>
              <a:rPr lang="de-DE" b="1" dirty="0">
                <a:solidFill>
                  <a:srgbClr val="FF0000"/>
                </a:solidFill>
              </a:rPr>
              <a:t>, damit das Ende des </a:t>
            </a:r>
            <a:r>
              <a:rPr lang="de-DE" b="1" u="sng" dirty="0">
                <a:solidFill>
                  <a:srgbClr val="FF0000"/>
                </a:solidFill>
              </a:rPr>
              <a:t>Konkurrenzdenkens</a:t>
            </a:r>
            <a:r>
              <a:rPr lang="de-DE" b="1" dirty="0">
                <a:solidFill>
                  <a:srgbClr val="FF0000"/>
                </a:solidFill>
              </a:rPr>
              <a:t>. </a:t>
            </a:r>
            <a:br>
              <a:rPr lang="de-DE" b="1" dirty="0">
                <a:solidFill>
                  <a:srgbClr val="FF0000"/>
                </a:solidFill>
              </a:rPr>
            </a:br>
            <a:r>
              <a:rPr lang="de-DE" b="1" dirty="0">
                <a:solidFill>
                  <a:srgbClr val="D60093"/>
                </a:solidFill>
              </a:rPr>
              <a:t>Was wir neu Einführen ist die </a:t>
            </a:r>
            <a:r>
              <a:rPr lang="de-DE" b="1" u="sng" dirty="0">
                <a:solidFill>
                  <a:srgbClr val="D60093"/>
                </a:solidFill>
              </a:rPr>
              <a:t>Solidar-Gemeinschaft</a:t>
            </a:r>
            <a:r>
              <a:rPr lang="de-DE" b="1" dirty="0">
                <a:solidFill>
                  <a:srgbClr val="D60093"/>
                </a:solidFill>
              </a:rPr>
              <a:t> aller Staaten. </a:t>
            </a:r>
            <a:endParaRPr lang="de-CH" dirty="0">
              <a:solidFill>
                <a:srgbClr val="D60093"/>
              </a:solidFill>
            </a:endParaRPr>
          </a:p>
        </p:txBody>
      </p:sp>
      <p:sp>
        <p:nvSpPr>
          <p:cNvPr id="5" name="Textfeld 4">
            <a:extLst>
              <a:ext uri="{FF2B5EF4-FFF2-40B4-BE49-F238E27FC236}">
                <a16:creationId xmlns:a16="http://schemas.microsoft.com/office/drawing/2014/main" id="{12411590-7096-4F54-B95A-D4A6C2790381}"/>
              </a:ext>
            </a:extLst>
          </p:cNvPr>
          <p:cNvSpPr txBox="1"/>
          <p:nvPr/>
        </p:nvSpPr>
        <p:spPr>
          <a:xfrm>
            <a:off x="1018835" y="6108841"/>
            <a:ext cx="5715495" cy="369332"/>
          </a:xfrm>
          <a:prstGeom prst="rect">
            <a:avLst/>
          </a:prstGeom>
          <a:noFill/>
        </p:spPr>
        <p:txBody>
          <a:bodyPr wrap="square" rtlCol="0">
            <a:spAutoFit/>
          </a:bodyPr>
          <a:lstStyle/>
          <a:p>
            <a:r>
              <a:rPr lang="de-CH" dirty="0"/>
              <a:t>Aus Vortrag 2018 von Prof. Dr. Christian Kreiss. </a:t>
            </a:r>
          </a:p>
        </p:txBody>
      </p:sp>
    </p:spTree>
    <p:extLst>
      <p:ext uri="{BB962C8B-B14F-4D97-AF65-F5344CB8AC3E}">
        <p14:creationId xmlns:p14="http://schemas.microsoft.com/office/powerpoint/2010/main" val="4881164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113</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Finanzbranche als die Schlechteste aller Branchen</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EAFA09FD-793F-429F-BEA3-23332932F544}"/>
              </a:ext>
            </a:extLst>
          </p:cNvPr>
          <p:cNvPicPr>
            <a:picLocks noChangeAspect="1"/>
          </p:cNvPicPr>
          <p:nvPr/>
        </p:nvPicPr>
        <p:blipFill>
          <a:blip r:embed="rId3"/>
          <a:stretch>
            <a:fillRect/>
          </a:stretch>
        </p:blipFill>
        <p:spPr>
          <a:xfrm>
            <a:off x="871302" y="1111049"/>
            <a:ext cx="10886487" cy="4815441"/>
          </a:xfrm>
          <a:prstGeom prst="rect">
            <a:avLst/>
          </a:prstGeom>
        </p:spPr>
      </p:pic>
    </p:spTree>
    <p:extLst>
      <p:ext uri="{BB962C8B-B14F-4D97-AF65-F5344CB8AC3E}">
        <p14:creationId xmlns:p14="http://schemas.microsoft.com/office/powerpoint/2010/main" val="4078065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Wir ziehen den Stecker durch Konkurs-Anmeldung der Schweiz! </a:t>
            </a:r>
            <a:endParaRPr lang="de-CH" sz="2400" b="1" i="1" dirty="0">
              <a:effectLst>
                <a:outerShdw blurRad="38100" dist="38100" dir="2700000" algn="tl">
                  <a:srgbClr val="C0C0C0"/>
                </a:outerShdw>
              </a:effectLst>
              <a:latin typeface="+mj-lt"/>
              <a:ea typeface="+mj-ea"/>
              <a:cs typeface="+mj-cs"/>
            </a:endParaRP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Textfeld 2">
            <a:extLst>
              <a:ext uri="{FF2B5EF4-FFF2-40B4-BE49-F238E27FC236}">
                <a16:creationId xmlns:a16="http://schemas.microsoft.com/office/drawing/2014/main" id="{2AADBAE6-2B43-4618-B145-406D4043721D}"/>
              </a:ext>
            </a:extLst>
          </p:cNvPr>
          <p:cNvSpPr txBox="1"/>
          <p:nvPr/>
        </p:nvSpPr>
        <p:spPr>
          <a:xfrm>
            <a:off x="1219201" y="1051412"/>
            <a:ext cx="10156056" cy="4893647"/>
          </a:xfrm>
          <a:prstGeom prst="rect">
            <a:avLst/>
          </a:prstGeom>
          <a:noFill/>
        </p:spPr>
        <p:txBody>
          <a:bodyPr wrap="square" rtlCol="0">
            <a:spAutoFit/>
          </a:bodyPr>
          <a:lstStyle/>
          <a:p>
            <a:pPr marL="342900" indent="-342900">
              <a:buFont typeface="Arial" panose="020B0604020202020204" pitchFamily="34" charset="0"/>
              <a:buChar char="•"/>
            </a:pPr>
            <a:r>
              <a:rPr lang="de-CH" sz="2400" b="1" u="sng" dirty="0"/>
              <a:t>Kernaussage</a:t>
            </a:r>
            <a:r>
              <a:rPr lang="de-CH" sz="2400" b="1" dirty="0">
                <a:solidFill>
                  <a:schemeClr val="accent2"/>
                </a:solidFill>
              </a:rPr>
              <a:t>: </a:t>
            </a:r>
            <a:br>
              <a:rPr lang="de-CH" sz="2400" b="1" dirty="0">
                <a:solidFill>
                  <a:schemeClr val="accent2"/>
                </a:solidFill>
              </a:rPr>
            </a:br>
            <a:r>
              <a:rPr lang="de-CH" sz="2400" b="1" dirty="0">
                <a:solidFill>
                  <a:schemeClr val="accent2"/>
                </a:solidFill>
              </a:rPr>
              <a:t>Aus der Null-Zins-Nummer kommen wir nie mehr heraus. Sie hat in den letzten 10 Jahren die Geldmenge mindestens verfünffacht. </a:t>
            </a:r>
          </a:p>
          <a:p>
            <a:pPr marL="342900" indent="-342900">
              <a:buFont typeface="Arial" panose="020B0604020202020204" pitchFamily="34" charset="0"/>
              <a:buChar char="•"/>
            </a:pPr>
            <a:r>
              <a:rPr lang="de-CH" sz="2400" b="1" dirty="0">
                <a:solidFill>
                  <a:srgbClr val="FF0000"/>
                </a:solidFill>
              </a:rPr>
              <a:t>Wenn wir den Zins erhöhen würden, wären alle Staaten Südeuropas und viele andere auch sofort Bankrott.</a:t>
            </a:r>
          </a:p>
          <a:p>
            <a:endParaRPr lang="de-CH" sz="2400" b="1" dirty="0">
              <a:solidFill>
                <a:schemeClr val="accent2"/>
              </a:solidFill>
            </a:endParaRPr>
          </a:p>
          <a:p>
            <a:pPr marL="342900" indent="-342900">
              <a:buFont typeface="Arial" panose="020B0604020202020204" pitchFamily="34" charset="0"/>
              <a:buChar char="•"/>
            </a:pPr>
            <a:r>
              <a:rPr lang="de-CH" sz="2400" b="1" dirty="0">
                <a:solidFill>
                  <a:srgbClr val="00B050"/>
                </a:solidFill>
              </a:rPr>
              <a:t>Doch wäre der kollektive Staats-Bankrott nicht die Lösung?</a:t>
            </a:r>
          </a:p>
          <a:p>
            <a:endParaRPr lang="de-CH" sz="2400" b="1" dirty="0">
              <a:solidFill>
                <a:schemeClr val="accent2"/>
              </a:solidFill>
            </a:endParaRPr>
          </a:p>
          <a:p>
            <a:pPr marL="342900" indent="-342900">
              <a:buFont typeface="Arial" panose="020B0604020202020204" pitchFamily="34" charset="0"/>
              <a:buChar char="•"/>
            </a:pPr>
            <a:r>
              <a:rPr lang="de-CH" sz="2400" b="1" dirty="0">
                <a:solidFill>
                  <a:schemeClr val="accent2"/>
                </a:solidFill>
              </a:rPr>
              <a:t>Ja aber nur, wenn man weiss, welches bessere System danach kommen wird. </a:t>
            </a:r>
          </a:p>
          <a:p>
            <a:endParaRPr lang="de-CH" sz="2400" b="1" dirty="0">
              <a:solidFill>
                <a:schemeClr val="accent2"/>
              </a:solidFill>
            </a:endParaRPr>
          </a:p>
          <a:p>
            <a:pPr marL="342900" indent="-342900">
              <a:buFont typeface="Arial" panose="020B0604020202020204" pitchFamily="34" charset="0"/>
              <a:buChar char="•"/>
            </a:pPr>
            <a:r>
              <a:rPr lang="de-CH" sz="2400" b="1" dirty="0">
                <a:solidFill>
                  <a:schemeClr val="accent2"/>
                </a:solidFill>
              </a:rPr>
              <a:t>Dass es die «</a:t>
            </a:r>
            <a:r>
              <a:rPr lang="de-CH" sz="2400" b="1" dirty="0" err="1">
                <a:solidFill>
                  <a:srgbClr val="CC0099"/>
                </a:solidFill>
              </a:rPr>
              <a:t>HuMan</a:t>
            </a:r>
            <a:r>
              <a:rPr lang="de-CH" sz="2400" b="1" dirty="0">
                <a:solidFill>
                  <a:srgbClr val="CC0099"/>
                </a:solidFill>
              </a:rPr>
              <a:t>-Wirtschaft</a:t>
            </a:r>
            <a:r>
              <a:rPr lang="de-CH" sz="2400" b="1" dirty="0">
                <a:solidFill>
                  <a:schemeClr val="accent2"/>
                </a:solidFill>
              </a:rPr>
              <a:t>» sein könnte, muss die Welt zuerst begreifen.      Unser System heisst «</a:t>
            </a:r>
            <a:r>
              <a:rPr lang="de-CH" sz="2400" b="1" dirty="0">
                <a:solidFill>
                  <a:srgbClr val="D60093"/>
                </a:solidFill>
              </a:rPr>
              <a:t>KREDITISMUS</a:t>
            </a:r>
            <a:r>
              <a:rPr lang="de-CH" sz="2400" b="1" dirty="0">
                <a:solidFill>
                  <a:schemeClr val="accent2"/>
                </a:solidFill>
              </a:rPr>
              <a:t>» </a:t>
            </a:r>
          </a:p>
        </p:txBody>
      </p:sp>
    </p:spTree>
    <p:extLst>
      <p:ext uri="{BB962C8B-B14F-4D97-AF65-F5344CB8AC3E}">
        <p14:creationId xmlns:p14="http://schemas.microsoft.com/office/powerpoint/2010/main" val="2342364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580228" y="1105667"/>
            <a:ext cx="9907480" cy="9890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Warum Bankencrash 2024?</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571348" y="2725445"/>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Die Banken verlieren seit 2014 jährlich 80% Ihrer Zinseinnahmen durch den </a:t>
            </a:r>
            <a:r>
              <a:rPr lang="de-CH" b="1" dirty="0" err="1"/>
              <a:t>Nullzins</a:t>
            </a:r>
            <a:r>
              <a:rPr lang="de-CH" b="1" dirty="0"/>
              <a:t> der EZB und FED. Dies führt nach Dr. Markus Krall und die 5 Schwarzen Schwäne 2020 zum Zusammenbruch der meisten Banken. (die vom Zins leben mussten)</a:t>
            </a:r>
          </a:p>
        </p:txBody>
      </p:sp>
      <p:sp>
        <p:nvSpPr>
          <p:cNvPr id="3" name="Textfeld 2">
            <a:extLst>
              <a:ext uri="{FF2B5EF4-FFF2-40B4-BE49-F238E27FC236}">
                <a16:creationId xmlns:a16="http://schemas.microsoft.com/office/drawing/2014/main" id="{8F886D3B-A1C4-4828-AF22-A7DDEF66E08C}"/>
              </a:ext>
            </a:extLst>
          </p:cNvPr>
          <p:cNvSpPr txBox="1"/>
          <p:nvPr/>
        </p:nvSpPr>
        <p:spPr>
          <a:xfrm>
            <a:off x="1571348" y="3896764"/>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Der Umstieg auf ein Buchungs-Gebühren-System wie bei EUROWEG wurde verpasst aus Ideologischen insbes. aus Macht-Gründen. Das kommt uns nun zu gute in der EUROWEG, sind wir doch mit nur 1% - 3% Umsatz-Gebühren konkurrenzlos</a:t>
            </a:r>
            <a:r>
              <a:rPr lang="de-CH" dirty="0"/>
              <a:t>. </a:t>
            </a:r>
          </a:p>
        </p:txBody>
      </p:sp>
      <p:sp>
        <p:nvSpPr>
          <p:cNvPr id="4" name="Textfeld 3">
            <a:extLst>
              <a:ext uri="{FF2B5EF4-FFF2-40B4-BE49-F238E27FC236}">
                <a16:creationId xmlns:a16="http://schemas.microsoft.com/office/drawing/2014/main" id="{864FD619-7D85-40C1-95C4-1BC45CAF7BFC}"/>
              </a:ext>
            </a:extLst>
          </p:cNvPr>
          <p:cNvSpPr txBox="1"/>
          <p:nvPr/>
        </p:nvSpPr>
        <p:spPr>
          <a:xfrm>
            <a:off x="1571348" y="5104659"/>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Um ein durchgehendes </a:t>
            </a:r>
            <a:r>
              <a:rPr lang="de-CH" b="1" dirty="0" err="1"/>
              <a:t>Provisionierungs</a:t>
            </a:r>
            <a:r>
              <a:rPr lang="de-CH" b="1" dirty="0"/>
              <a:t>-System bei jedem Waren-Transfer mit Integration des Staates zu erlangen, sind mehrere Massnahmen erforderlich, die in der EUROWEG Software seit 2016 bereits berücksichtigt und getestet sind. </a:t>
            </a:r>
          </a:p>
        </p:txBody>
      </p:sp>
      <p:sp>
        <p:nvSpPr>
          <p:cNvPr id="6" name="Rechteck 5">
            <a:extLst>
              <a:ext uri="{FF2B5EF4-FFF2-40B4-BE49-F238E27FC236}">
                <a16:creationId xmlns:a16="http://schemas.microsoft.com/office/drawing/2014/main" id="{B69B660B-19F2-44CB-8307-FF3D186DA93C}"/>
              </a:ext>
            </a:extLst>
          </p:cNvPr>
          <p:cNvSpPr/>
          <p:nvPr/>
        </p:nvSpPr>
        <p:spPr>
          <a:xfrm>
            <a:off x="1630845" y="196821"/>
            <a:ext cx="990747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618749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127463" y="1203319"/>
            <a:ext cx="10342489" cy="76752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Wie übernimmt man einen Staat?</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216241" y="2201654"/>
            <a:ext cx="9836458" cy="1015663"/>
          </a:xfrm>
          <a:prstGeom prst="rect">
            <a:avLst/>
          </a:prstGeom>
          <a:noFill/>
        </p:spPr>
        <p:txBody>
          <a:bodyPr wrap="square" rtlCol="0">
            <a:spAutoFit/>
          </a:bodyPr>
          <a:lstStyle/>
          <a:p>
            <a:pPr marL="285750" indent="-285750">
              <a:buFont typeface="Arial" panose="020B0604020202020204" pitchFamily="34" charset="0"/>
              <a:buChar char="•"/>
            </a:pPr>
            <a:r>
              <a:rPr lang="de-CH" sz="2000" b="1" dirty="0"/>
              <a:t>Die Partei, welche alle 43 verschiedenen Steuern auf drei reduziert, wird jede Wahl gewinnen!  </a:t>
            </a:r>
            <a:r>
              <a:rPr lang="de-CH" sz="2000" dirty="0"/>
              <a:t>(Zitat von Paul Kirchhof)</a:t>
            </a:r>
            <a:br>
              <a:rPr lang="de-CH" sz="2000" dirty="0"/>
            </a:br>
            <a:r>
              <a:rPr lang="de-CH" sz="2000" b="1" dirty="0">
                <a:solidFill>
                  <a:schemeClr val="accent2"/>
                </a:solidFill>
              </a:rPr>
              <a:t>= HuMan-Bewegung brauch nur eine einzige Waren-Transfer-Steuer von 12%. </a:t>
            </a:r>
          </a:p>
        </p:txBody>
      </p:sp>
      <p:sp>
        <p:nvSpPr>
          <p:cNvPr id="3" name="Textfeld 2">
            <a:extLst>
              <a:ext uri="{FF2B5EF4-FFF2-40B4-BE49-F238E27FC236}">
                <a16:creationId xmlns:a16="http://schemas.microsoft.com/office/drawing/2014/main" id="{8F886D3B-A1C4-4828-AF22-A7DDEF66E08C}"/>
              </a:ext>
            </a:extLst>
          </p:cNvPr>
          <p:cNvSpPr txBox="1"/>
          <p:nvPr/>
        </p:nvSpPr>
        <p:spPr>
          <a:xfrm>
            <a:off x="1198487" y="3301951"/>
            <a:ext cx="9836458" cy="1323439"/>
          </a:xfrm>
          <a:prstGeom prst="rect">
            <a:avLst/>
          </a:prstGeom>
          <a:noFill/>
        </p:spPr>
        <p:txBody>
          <a:bodyPr wrap="square" rtlCol="0">
            <a:spAutoFit/>
          </a:bodyPr>
          <a:lstStyle/>
          <a:p>
            <a:pPr marL="285750" indent="-285750">
              <a:buFont typeface="Arial" panose="020B0604020202020204" pitchFamily="34" charset="0"/>
              <a:buChar char="•"/>
            </a:pPr>
            <a:r>
              <a:rPr lang="de-CH" sz="2000" b="1" dirty="0"/>
              <a:t>Die Partei, die den Verfassungs-Artikel 2 umsetzt (Allgemeiner Wohlstand und Chancengleichheit), wird jede Wahl gewinnen!</a:t>
            </a:r>
            <a:r>
              <a:rPr lang="de-CH" sz="2000" dirty="0"/>
              <a:t> </a:t>
            </a:r>
            <a:br>
              <a:rPr lang="de-CH" sz="2000" dirty="0"/>
            </a:br>
            <a:r>
              <a:rPr lang="de-CH" sz="2000" b="1" dirty="0">
                <a:solidFill>
                  <a:schemeClr val="accent2"/>
                </a:solidFill>
              </a:rPr>
              <a:t>= </a:t>
            </a:r>
            <a:r>
              <a:rPr lang="de-CH" sz="2000" b="1" dirty="0" err="1">
                <a:solidFill>
                  <a:schemeClr val="accent2"/>
                </a:solidFill>
              </a:rPr>
              <a:t>HuMan</a:t>
            </a:r>
            <a:r>
              <a:rPr lang="de-CH" sz="2000" b="1" dirty="0">
                <a:solidFill>
                  <a:schemeClr val="accent2"/>
                </a:solidFill>
              </a:rPr>
              <a:t>-Bewegung kann ihn umsetzten durch Waren-Gedeckte dezentrale Gelt-Schöpfung und die neuen Blanko-Kredit-Bedingungen.</a:t>
            </a:r>
          </a:p>
        </p:txBody>
      </p:sp>
      <p:sp>
        <p:nvSpPr>
          <p:cNvPr id="4" name="Textfeld 3">
            <a:extLst>
              <a:ext uri="{FF2B5EF4-FFF2-40B4-BE49-F238E27FC236}">
                <a16:creationId xmlns:a16="http://schemas.microsoft.com/office/drawing/2014/main" id="{864FD619-7D85-40C1-95C4-1BC45CAF7BFC}"/>
              </a:ext>
            </a:extLst>
          </p:cNvPr>
          <p:cNvSpPr txBox="1"/>
          <p:nvPr/>
        </p:nvSpPr>
        <p:spPr>
          <a:xfrm>
            <a:off x="1216241" y="4847203"/>
            <a:ext cx="9836458" cy="1323439"/>
          </a:xfrm>
          <a:prstGeom prst="rect">
            <a:avLst/>
          </a:prstGeom>
          <a:noFill/>
        </p:spPr>
        <p:txBody>
          <a:bodyPr wrap="square" rtlCol="0">
            <a:spAutoFit/>
          </a:bodyPr>
          <a:lstStyle/>
          <a:p>
            <a:pPr marL="285750" indent="-285750">
              <a:buFont typeface="Arial" panose="020B0604020202020204" pitchFamily="34" charset="0"/>
              <a:buChar char="•"/>
            </a:pPr>
            <a:r>
              <a:rPr lang="de-CH" sz="2000" b="1" dirty="0"/>
              <a:t>Wer eine Alternative zur NWO-Welt-Diktatur des materiellen luziferischen Schuld-Geldes anbietet, wird jede Wahl gewinnen! </a:t>
            </a:r>
            <a:br>
              <a:rPr lang="de-CH" sz="2000" b="1" dirty="0"/>
            </a:br>
            <a:r>
              <a:rPr lang="de-CH" sz="2000" b="1" dirty="0">
                <a:solidFill>
                  <a:schemeClr val="accent2"/>
                </a:solidFill>
              </a:rPr>
              <a:t>= </a:t>
            </a:r>
            <a:r>
              <a:rPr lang="de-CH" sz="2000" b="1" dirty="0" err="1">
                <a:solidFill>
                  <a:schemeClr val="accent2"/>
                </a:solidFill>
              </a:rPr>
              <a:t>HuMan</a:t>
            </a:r>
            <a:r>
              <a:rPr lang="de-CH" sz="2000" b="1" dirty="0">
                <a:solidFill>
                  <a:schemeClr val="accent2"/>
                </a:solidFill>
              </a:rPr>
              <a:t>-Bewegung führt eine christliche - zeitlose - offene - dezentrale Solidar-Gemeinschaft auf Genossenschafts-Basis ein.  </a:t>
            </a:r>
          </a:p>
        </p:txBody>
      </p:sp>
      <p:sp>
        <p:nvSpPr>
          <p:cNvPr id="6" name="Rechteck 5">
            <a:extLst>
              <a:ext uri="{FF2B5EF4-FFF2-40B4-BE49-F238E27FC236}">
                <a16:creationId xmlns:a16="http://schemas.microsoft.com/office/drawing/2014/main" id="{B69B660B-19F2-44CB-8307-FF3D186DA93C}"/>
              </a:ext>
            </a:extLst>
          </p:cNvPr>
          <p:cNvSpPr/>
          <p:nvPr/>
        </p:nvSpPr>
        <p:spPr>
          <a:xfrm>
            <a:off x="1630845" y="196821"/>
            <a:ext cx="990747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Parlaments-Mehrheit in der Schweiz ist demokratische machbar </a:t>
            </a:r>
            <a:endParaRPr lang="de-CH" sz="2400" b="1" i="1" dirty="0">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23046319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580228" y="1105667"/>
            <a:ext cx="9907480" cy="9890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Lösung </a:t>
            </a: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der </a:t>
            </a:r>
            <a:r>
              <a:rPr lang="de-CH" sz="4800" kern="10" dirty="0" err="1">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HuMan</a:t>
            </a: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-Bewegung</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428473" y="2182520"/>
            <a:ext cx="10411102" cy="400110"/>
          </a:xfrm>
          <a:prstGeom prst="rect">
            <a:avLst/>
          </a:prstGeom>
          <a:noFill/>
        </p:spPr>
        <p:txBody>
          <a:bodyPr wrap="square" rtlCol="0">
            <a:spAutoFit/>
          </a:bodyPr>
          <a:lstStyle/>
          <a:p>
            <a:pPr marL="342900" indent="-342900">
              <a:buFont typeface="Arial" panose="020B0604020202020204" pitchFamily="34" charset="0"/>
              <a:buChar char="•"/>
            </a:pPr>
            <a:r>
              <a:rPr lang="de-CH" sz="2000" b="1" dirty="0"/>
              <a:t>Steuern sind neu auch in </a:t>
            </a:r>
            <a:r>
              <a:rPr lang="de-CH" sz="2000" b="1" u="sng" dirty="0">
                <a:solidFill>
                  <a:schemeClr val="accent2"/>
                </a:solidFill>
              </a:rPr>
              <a:t>Leistungs-Werten</a:t>
            </a:r>
            <a:r>
              <a:rPr lang="de-CH" sz="2000" b="1" dirty="0"/>
              <a:t> zu bezahlen. (Waren und Leistungen) </a:t>
            </a:r>
          </a:p>
        </p:txBody>
      </p:sp>
      <p:sp>
        <p:nvSpPr>
          <p:cNvPr id="3" name="Textfeld 2">
            <a:extLst>
              <a:ext uri="{FF2B5EF4-FFF2-40B4-BE49-F238E27FC236}">
                <a16:creationId xmlns:a16="http://schemas.microsoft.com/office/drawing/2014/main" id="{8F886D3B-A1C4-4828-AF22-A7DDEF66E08C}"/>
              </a:ext>
            </a:extLst>
          </p:cNvPr>
          <p:cNvSpPr txBox="1"/>
          <p:nvPr/>
        </p:nvSpPr>
        <p:spPr>
          <a:xfrm>
            <a:off x="1437998" y="2748153"/>
            <a:ext cx="9836458" cy="1015663"/>
          </a:xfrm>
          <a:prstGeom prst="rect">
            <a:avLst/>
          </a:prstGeom>
          <a:noFill/>
        </p:spPr>
        <p:txBody>
          <a:bodyPr wrap="square" rtlCol="0">
            <a:spAutoFit/>
          </a:bodyPr>
          <a:lstStyle/>
          <a:p>
            <a:pPr marL="342900" indent="-342900">
              <a:buFont typeface="Arial" panose="020B0604020202020204" pitchFamily="34" charset="0"/>
              <a:buChar char="•"/>
            </a:pPr>
            <a:r>
              <a:rPr lang="de-CH" b="1" dirty="0"/>
              <a:t>Um den Artikel 2 der Bundesverfassung einzuhalten, erhebt der CH-Staat einen gesetzlichen </a:t>
            </a:r>
            <a:r>
              <a:rPr lang="de-CH" sz="2200" b="1" u="sng" dirty="0">
                <a:solidFill>
                  <a:schemeClr val="accent2"/>
                </a:solidFill>
              </a:rPr>
              <a:t>Gewinnschutz</a:t>
            </a:r>
            <a:r>
              <a:rPr lang="de-CH" b="1" dirty="0"/>
              <a:t> auf alle sinnvollen Produkte und Leistungen. (7%) </a:t>
            </a:r>
          </a:p>
          <a:p>
            <a:pPr marL="342900" indent="-342900">
              <a:buFont typeface="Arial" panose="020B0604020202020204" pitchFamily="34" charset="0"/>
              <a:buChar char="•"/>
            </a:pPr>
            <a:r>
              <a:rPr lang="de-CH" b="1" dirty="0">
                <a:solidFill>
                  <a:srgbClr val="FF0000"/>
                </a:solidFill>
              </a:rPr>
              <a:t>Geld ist kein Mangel-Produkt mehr, sondern nur noch Waren-</a:t>
            </a:r>
            <a:r>
              <a:rPr lang="de-CH" sz="2000" b="1" u="sng" dirty="0">
                <a:solidFill>
                  <a:srgbClr val="FF0000"/>
                </a:solidFill>
              </a:rPr>
              <a:t>Buchhaltung</a:t>
            </a:r>
            <a:r>
              <a:rPr lang="de-CH" b="1" dirty="0">
                <a:solidFill>
                  <a:srgbClr val="FF0000"/>
                </a:solidFill>
              </a:rPr>
              <a:t>. </a:t>
            </a:r>
            <a:endParaRPr lang="de-CH" dirty="0">
              <a:solidFill>
                <a:srgbClr val="FF0000"/>
              </a:solidFill>
            </a:endParaRPr>
          </a:p>
        </p:txBody>
      </p:sp>
      <p:sp>
        <p:nvSpPr>
          <p:cNvPr id="4" name="Textfeld 3">
            <a:extLst>
              <a:ext uri="{FF2B5EF4-FFF2-40B4-BE49-F238E27FC236}">
                <a16:creationId xmlns:a16="http://schemas.microsoft.com/office/drawing/2014/main" id="{864FD619-7D85-40C1-95C4-1BC45CAF7BFC}"/>
              </a:ext>
            </a:extLst>
          </p:cNvPr>
          <p:cNvSpPr txBox="1"/>
          <p:nvPr/>
        </p:nvSpPr>
        <p:spPr>
          <a:xfrm>
            <a:off x="1445756" y="3851080"/>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Um die </a:t>
            </a:r>
            <a:r>
              <a:rPr lang="de-CH" b="1" u="sng" dirty="0">
                <a:solidFill>
                  <a:srgbClr val="FF0000"/>
                </a:solidFill>
              </a:rPr>
              <a:t>Bonität</a:t>
            </a:r>
            <a:r>
              <a:rPr lang="de-CH" b="1" dirty="0"/>
              <a:t> aller Wirtschaftsteilnehmer auf 100% zu erheben, und um den </a:t>
            </a:r>
            <a:r>
              <a:rPr lang="de-CH" b="1" u="sng" dirty="0">
                <a:solidFill>
                  <a:schemeClr val="accent2"/>
                </a:solidFill>
              </a:rPr>
              <a:t>Blanko-Waren-Kredit der EUROWEG </a:t>
            </a:r>
            <a:r>
              <a:rPr lang="de-CH" b="1" dirty="0"/>
              <a:t>Buchungs-Zentrale abzusichern, führt der Staat eine </a:t>
            </a:r>
            <a:r>
              <a:rPr lang="de-CH" b="1" u="sng" dirty="0">
                <a:solidFill>
                  <a:schemeClr val="accent2"/>
                </a:solidFill>
              </a:rPr>
              <a:t>Konkurs-Versicherung von 1% des BIP </a:t>
            </a:r>
            <a:r>
              <a:rPr lang="de-CH" b="1" dirty="0"/>
              <a:t>ein (aller Buchungs-Umsätze). </a:t>
            </a:r>
          </a:p>
        </p:txBody>
      </p:sp>
      <p:sp>
        <p:nvSpPr>
          <p:cNvPr id="6" name="Rechteck 5">
            <a:extLst>
              <a:ext uri="{FF2B5EF4-FFF2-40B4-BE49-F238E27FC236}">
                <a16:creationId xmlns:a16="http://schemas.microsoft.com/office/drawing/2014/main" id="{B69B660B-19F2-44CB-8307-FF3D186DA93C}"/>
              </a:ext>
            </a:extLst>
          </p:cNvPr>
          <p:cNvSpPr/>
          <p:nvPr/>
        </p:nvSpPr>
        <p:spPr>
          <a:xfrm>
            <a:off x="1438180"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Nach System-Crash und </a:t>
            </a:r>
            <a:r>
              <a:rPr lang="de-DE" sz="2400" b="1" i="1" dirty="0" err="1">
                <a:effectLst>
                  <a:outerShdw blurRad="38100" dist="38100" dir="2700000" algn="tl">
                    <a:srgbClr val="C0C0C0"/>
                  </a:outerShdw>
                </a:effectLst>
                <a:latin typeface="+mj-lt"/>
                <a:ea typeface="+mj-ea"/>
                <a:cs typeface="+mj-cs"/>
              </a:rPr>
              <a:t>HuMan</a:t>
            </a:r>
            <a:r>
              <a:rPr lang="de-DE" sz="2400" b="1" i="1" dirty="0">
                <a:effectLst>
                  <a:outerShdw blurRad="38100" dist="38100" dir="2700000" algn="tl">
                    <a:srgbClr val="C0C0C0"/>
                  </a:outerShdw>
                </a:effectLst>
                <a:latin typeface="+mj-lt"/>
                <a:ea typeface="+mj-ea"/>
                <a:cs typeface="+mj-cs"/>
              </a:rPr>
              <a:t>-Bewegung im CH-Parlament 2024!</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B820BE02-0ED7-471D-BE05-D896645A8754}"/>
              </a:ext>
            </a:extLst>
          </p:cNvPr>
          <p:cNvSpPr txBox="1"/>
          <p:nvPr/>
        </p:nvSpPr>
        <p:spPr>
          <a:xfrm>
            <a:off x="1437998" y="4963498"/>
            <a:ext cx="9230740" cy="1200329"/>
          </a:xfrm>
          <a:prstGeom prst="rect">
            <a:avLst/>
          </a:prstGeom>
          <a:noFill/>
        </p:spPr>
        <p:txBody>
          <a:bodyPr wrap="square" rtlCol="0">
            <a:spAutoFit/>
          </a:bodyPr>
          <a:lstStyle/>
          <a:p>
            <a:pPr marL="285750" indent="-285750">
              <a:buFont typeface="Arial" panose="020B0604020202020204" pitchFamily="34" charset="0"/>
              <a:buChar char="•"/>
            </a:pPr>
            <a:r>
              <a:rPr lang="de-CH" b="1" dirty="0"/>
              <a:t>Die Gelt-Schöpfung ist kein Monopol, sondern wird als </a:t>
            </a:r>
            <a:r>
              <a:rPr lang="de-CH" b="1" u="sng" dirty="0">
                <a:solidFill>
                  <a:schemeClr val="accent2"/>
                </a:solidFill>
              </a:rPr>
              <a:t>Waren-gedeckter-blanko-Kredit - genannt Elektronischer Wechsel </a:t>
            </a:r>
            <a:r>
              <a:rPr lang="de-CH" b="1" dirty="0"/>
              <a:t>- von Unternehmern mit den Kunden erstellt. Damit wird die Waren-gedeckte Gelt-Schöpfung gesetzlich verankert und zum staatlichen Zahlungsmittel ernannt. Geld-Mangel ist beseitigt!</a:t>
            </a:r>
          </a:p>
        </p:txBody>
      </p:sp>
    </p:spTree>
    <p:extLst>
      <p:ext uri="{BB962C8B-B14F-4D97-AF65-F5344CB8AC3E}">
        <p14:creationId xmlns:p14="http://schemas.microsoft.com/office/powerpoint/2010/main" val="40618469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B7397FD1-51D0-4341-993E-0241335D6995}"/>
              </a:ext>
            </a:extLst>
          </p:cNvPr>
          <p:cNvSpPr/>
          <p:nvPr/>
        </p:nvSpPr>
        <p:spPr>
          <a:xfrm>
            <a:off x="1253184" y="849076"/>
            <a:ext cx="10749780" cy="5200078"/>
          </a:xfrm>
          <a:prstGeom prst="rect">
            <a:avLst/>
          </a:prstGeom>
        </p:spPr>
        <p:txBody>
          <a:bodyPr wrap="square">
            <a:spAutoFit/>
          </a:bodyPr>
          <a:lstStyle/>
          <a:p>
            <a:pPr>
              <a:lnSpc>
                <a:spcPct val="107000"/>
              </a:lnSpc>
              <a:spcAft>
                <a:spcPts val="800"/>
              </a:spcAft>
            </a:pPr>
            <a:r>
              <a:rPr lang="de-CH" sz="1600" b="1" dirty="0">
                <a:effectLst/>
                <a:latin typeface="Calibri" panose="020F0502020204030204" pitchFamily="34" charset="0"/>
                <a:ea typeface="Calibri" panose="020F0502020204030204" pitchFamily="34" charset="0"/>
                <a:cs typeface="Times New Roman" panose="02020603050405020304" pitchFamily="18" charset="0"/>
              </a:rPr>
              <a:t>Liebe Mitbürger und Mitbürgerinnen.</a:t>
            </a:r>
            <a:endParaRPr lang="de-CH"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Heute am 31.12.2023 stehen wir an Anfang eines neuen Jahres. Die Finanzkrisen der letzten 15 Jahre und der </a:t>
            </a:r>
            <a:r>
              <a:rPr lang="de-CH" sz="1200" dirty="0" err="1">
                <a:latin typeface="Calibri" panose="020F0502020204030204" pitchFamily="34" charset="0"/>
                <a:ea typeface="Calibri" panose="020F0502020204030204" pitchFamily="34" charset="0"/>
                <a:cs typeface="Times New Roman" panose="02020603050405020304" pitchFamily="18" charset="0"/>
              </a:rPr>
              <a:t>Nullzins</a:t>
            </a:r>
            <a:r>
              <a:rPr lang="de-CH" sz="1200" dirty="0">
                <a:latin typeface="Calibri" panose="020F0502020204030204" pitchFamily="34" charset="0"/>
                <a:ea typeface="Calibri" panose="020F0502020204030204" pitchFamily="34" charset="0"/>
                <a:cs typeface="Times New Roman" panose="02020603050405020304" pitchFamily="18" charset="0"/>
              </a:rPr>
              <a:t> seit 2014 haben das baldige Ende des seit über 2-Tausend Jahre geltenden materiellen Tauschgeld-Systems mehr als deutlich aufgezeigt. Viele Banken und Firmen mussten wegen Geldmangel am Fälligkeitstermin einer Geld-Rückzahlungs-Verpflichtung Konkurs anmelden, also ihre Zahlungsunfähigkeit in einem Geldsystem bekunden, das wir aus falschen Überlegungen heraus immer im Mangel gehalten haben. Ich nenne es deshalb das alte Mangelgeld, weil die Mehrheit unserer Mitmenschen davon immer zu wenig hatten bei gleichzeitig riesigen Geldbergen auf der anderen Seite, jedoch bei einer extrem kleinen Minderheit. Die 20/80 Prozent Gesellschaft existiert nun schon viel zu lange und diese ungerechte Verteilung des Geldes steht im Gegensatz zu unserer Bundesverfassung, </a:t>
            </a:r>
            <a:r>
              <a:rPr lang="de-CH" sz="1200" b="1" dirty="0">
                <a:latin typeface="Calibri" panose="020F0502020204030204" pitchFamily="34" charset="0"/>
                <a:ea typeface="Calibri" panose="020F0502020204030204" pitchFamily="34" charset="0"/>
                <a:cs typeface="Times New Roman" panose="02020603050405020304" pitchFamily="18" charset="0"/>
              </a:rPr>
              <a:t>ist also System- und Verfassungsfeindlich</a:t>
            </a:r>
            <a:r>
              <a:rPr lang="de-CH" sz="1200" dirty="0">
                <a:latin typeface="Calibri" panose="020F0502020204030204" pitchFamily="34" charset="0"/>
                <a:ea typeface="Calibri" panose="020F0502020204030204" pitchFamily="34" charset="0"/>
                <a:cs typeface="Times New Roman" panose="02020603050405020304" pitchFamily="18" charset="0"/>
              </a:rPr>
              <a:t>. Doch was war zu tun? Wir waren stets ratlos und sahen keine Alternative, weshalb wir das Bankensystem auch als alternativlos bezeichnet haben. Dadurch konnte dieses Bankensystem aus der Luft gezauberte riesige Kredite an den Staat und an die Firmen und Bürger verkaufen, womit sie die Geldmenge im Buche auf das 30 fache unseres Bargeldes ausweiteten konnten. Diese früher mit über 5% Zinsen behafteten Schulden haben ein riesiges leistungsloses Einkommen denen beschert, die diese Buchgeldmenge aus dem Nichts zaubern konnten dank ihres Bankenmonopols. Wir, der Staat und Ihr, die Bürger und Unternehmer mussten eine Gegenleistung in Gütern erbringen, die eine gigantische Umverteilung von Unten nach oben bedeutete. Diese Umverteilung wurde immer ungerechter und immer weniger bezahlbar, weshalb die letzte Massnahme der Banken das Senken der Zinsen auf Null war. Damit ist jedoch auch das leistungslose Einkommen aller Sparer und Versicherungen ausgefallen und deren Geschäftsmodell unhaltbar geworden. Fragen wir uns doch nun mal, ob ein gewisser Anspruch auf leistungsloses Einkommen gerechtfertigt ist? Wir glauben ja, doch er muss gerecht entstanden sein und gerecht verteilt werden können. Das ist im neuen System, das wir nun einführen, so möglich dank neuen Gesetzen, die ich gleich aufzähle.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Doch was war unser Fehler der letzten tausend Jahre? Wir gingen immer und überall vom Mangel aus, Mangel an Rohstoffen, Mangel an Natur, Mangel an Energie, Mangel an Nahrung, daher auch Mangel an Geld als Naturgesetz. Dass das Universum und die göttliche Schöpfung eigentlich keinen Mangel kennt, war uns lange nicht bewusst. Daher haben wir uns mit falschen untauglichen Geld-Konzepten befasst und diese als Grundlage unseres wirtschaftlichen Handelns gemacht. Auch aus der Finanzkrise 2008 haben wir nicht die richtigen Lehren gezogen und die Weichen umgestellt, weil wir keine andere Richtung als die der Verschuldung als Grundlage der Geldschöpfung kannten. Hatten die Staaten im Durchschnitt damals 70-90% Schulden im Verhältnis zu Ihrem Brutto-Inlandprodukt, so ist dieses Schuldenverhältnis heute 11 Jahre später auf über 110-130% angestiegen. Bald werden es 200% sein. So kann und darf es nicht weitergehen. </a:t>
            </a:r>
          </a:p>
          <a:p>
            <a:pPr>
              <a:lnSpc>
                <a:spcPct val="107000"/>
              </a:lnSpc>
              <a:spcAft>
                <a:spcPts val="800"/>
              </a:spcAft>
            </a:pPr>
            <a:r>
              <a:rPr lang="de-CH" sz="1200" b="1" dirty="0">
                <a:latin typeface="Calibri" panose="020F0502020204030204" pitchFamily="34" charset="0"/>
                <a:ea typeface="Calibri" panose="020F0502020204030204" pitchFamily="34" charset="0"/>
                <a:cs typeface="Times New Roman" panose="02020603050405020304" pitchFamily="18" charset="0"/>
              </a:rPr>
              <a:t>Damit ist nun Schluss. Die Erkenntnis der Schöpfung ist nun die Grundlage des neuen Gelt- und Wirtschafts-Systems der </a:t>
            </a:r>
            <a:r>
              <a:rPr lang="de-CH" sz="1200" b="1" dirty="0" err="1">
                <a:latin typeface="Calibri" panose="020F0502020204030204" pitchFamily="34" charset="0"/>
                <a:ea typeface="Calibri" panose="020F0502020204030204" pitchFamily="34" charset="0"/>
                <a:cs typeface="Times New Roman" panose="02020603050405020304" pitchFamily="18" charset="0"/>
              </a:rPr>
              <a:t>HuMan</a:t>
            </a:r>
            <a:r>
              <a:rPr lang="de-CH" sz="1200" b="1" dirty="0">
                <a:latin typeface="Calibri" panose="020F0502020204030204" pitchFamily="34" charset="0"/>
                <a:ea typeface="Calibri" panose="020F0502020204030204" pitchFamily="34" charset="0"/>
                <a:cs typeface="Times New Roman" panose="02020603050405020304" pitchFamily="18" charset="0"/>
              </a:rPr>
              <a:t>-Wirtschaft, worin es keinen Geld-Mangel mehr gibt. </a:t>
            </a:r>
            <a:endParaRPr lang="de-CH"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AAAD2A74-4B83-4F23-BEC5-E3796E5BE931}"/>
              </a:ext>
            </a:extLst>
          </p:cNvPr>
          <p:cNvSpPr txBox="1"/>
          <p:nvPr/>
        </p:nvSpPr>
        <p:spPr>
          <a:xfrm>
            <a:off x="3027425" y="5941433"/>
            <a:ext cx="9495692" cy="369332"/>
          </a:xfrm>
          <a:prstGeom prst="rect">
            <a:avLst/>
          </a:prstGeom>
          <a:noFill/>
        </p:spPr>
        <p:txBody>
          <a:bodyPr wrap="square" rtlCol="0">
            <a:spAutoFit/>
          </a:bodyPr>
          <a:lstStyle/>
          <a:p>
            <a:r>
              <a:rPr lang="de-CH" b="1" dirty="0"/>
              <a:t>Schluss mit:   «</a:t>
            </a:r>
            <a:r>
              <a:rPr lang="de-CH" b="1" dirty="0">
                <a:solidFill>
                  <a:srgbClr val="00B050"/>
                </a:solidFill>
              </a:rPr>
              <a:t>Du hältst Sie dumm</a:t>
            </a:r>
            <a:r>
              <a:rPr lang="de-CH" b="1" dirty="0"/>
              <a:t>, </a:t>
            </a:r>
            <a:r>
              <a:rPr lang="de-CH" b="1" dirty="0">
                <a:solidFill>
                  <a:srgbClr val="FF0000"/>
                </a:solidFill>
              </a:rPr>
              <a:t>ich halt sie arm!»  </a:t>
            </a:r>
            <a:r>
              <a:rPr lang="de-CH" b="1" dirty="0"/>
              <a:t>(</a:t>
            </a:r>
            <a:r>
              <a:rPr lang="de-CH" b="1" dirty="0">
                <a:solidFill>
                  <a:srgbClr val="FF0000"/>
                </a:solidFill>
              </a:rPr>
              <a:t>König</a:t>
            </a:r>
            <a:r>
              <a:rPr lang="de-CH" b="1" dirty="0"/>
              <a:t> zum </a:t>
            </a:r>
            <a:r>
              <a:rPr lang="de-CH" b="1" dirty="0">
                <a:solidFill>
                  <a:srgbClr val="00B050"/>
                </a:solidFill>
              </a:rPr>
              <a:t>Papst</a:t>
            </a:r>
            <a:r>
              <a:rPr lang="de-CH" b="1" dirty="0"/>
              <a:t>) </a:t>
            </a:r>
          </a:p>
        </p:txBody>
      </p:sp>
    </p:spTree>
    <p:extLst>
      <p:ext uri="{BB962C8B-B14F-4D97-AF65-F5344CB8AC3E}">
        <p14:creationId xmlns:p14="http://schemas.microsoft.com/office/powerpoint/2010/main" val="3632652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119</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9152668" y="1008536"/>
            <a:ext cx="25161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Die N-Banken </a:t>
            </a:r>
          </a:p>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Geld-Schöpfung</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836655" y="3842291"/>
            <a:ext cx="22177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a:t>
            </a:r>
            <a:br>
              <a:rPr lang="de-CH" altLang="de-DE" sz="2000" dirty="0">
                <a:solidFill>
                  <a:srgbClr val="339933"/>
                </a:solidFill>
                <a:latin typeface="Times New Roman" pitchFamily="18" charset="0"/>
                <a:cs typeface="Arial" charset="0"/>
              </a:rPr>
            </a:br>
            <a:r>
              <a:rPr lang="de-CH" altLang="de-DE" sz="2000" dirty="0">
                <a:solidFill>
                  <a:srgbClr val="339933"/>
                </a:solidFill>
                <a:latin typeface="Times New Roman" pitchFamily="18" charset="0"/>
                <a:cs typeface="Arial" charset="0"/>
              </a:rPr>
              <a:t>Güter-Wirtschaft</a:t>
            </a:r>
          </a:p>
        </p:txBody>
      </p:sp>
      <p:graphicFrame>
        <p:nvGraphicFramePr>
          <p:cNvPr id="3" name="Objekt 2">
            <a:extLst>
              <a:ext uri="{FF2B5EF4-FFF2-40B4-BE49-F238E27FC236}">
                <a16:creationId xmlns:a16="http://schemas.microsoft.com/office/drawing/2014/main" id="{6E78C2DF-C566-4F77-9E61-0533CF849EE4}"/>
              </a:ext>
            </a:extLst>
          </p:cNvPr>
          <p:cNvGraphicFramePr>
            <a:graphicFrameLocks noChangeAspect="1"/>
          </p:cNvGraphicFramePr>
          <p:nvPr>
            <p:extLst>
              <p:ext uri="{D42A27DB-BD31-4B8C-83A1-F6EECF244321}">
                <p14:modId xmlns:p14="http://schemas.microsoft.com/office/powerpoint/2010/main" val="1225322648"/>
              </p:ext>
            </p:extLst>
          </p:nvPr>
        </p:nvGraphicFramePr>
        <p:xfrm>
          <a:off x="1384904" y="875907"/>
          <a:ext cx="8038982" cy="2472026"/>
        </p:xfrm>
        <a:graphic>
          <a:graphicData uri="http://schemas.openxmlformats.org/presentationml/2006/ole">
            <mc:AlternateContent xmlns:mc="http://schemas.openxmlformats.org/markup-compatibility/2006">
              <mc:Choice xmlns:v="urn:schemas-microsoft-com:vml" Requires="v">
                <p:oleObj name="Worksheet" r:id="rId3" imgW="6515124" imgH="2004195" progId="Excel.Sheet.12">
                  <p:embed/>
                </p:oleObj>
              </mc:Choice>
              <mc:Fallback>
                <p:oleObj name="Worksheet" r:id="rId3" imgW="6515124" imgH="2004195" progId="Excel.Sheet.12">
                  <p:embed/>
                  <p:pic>
                    <p:nvPicPr>
                      <p:cNvPr id="0" name=""/>
                      <p:cNvPicPr/>
                      <p:nvPr/>
                    </p:nvPicPr>
                    <p:blipFill>
                      <a:blip r:embed="rId4"/>
                      <a:stretch>
                        <a:fillRect/>
                      </a:stretch>
                    </p:blipFill>
                    <p:spPr>
                      <a:xfrm>
                        <a:off x="1384904" y="875907"/>
                        <a:ext cx="8038982" cy="2472026"/>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45CC86BC-9DB2-48DA-ADF6-818BDE5332EB}"/>
              </a:ext>
            </a:extLst>
          </p:cNvPr>
          <p:cNvGraphicFramePr>
            <a:graphicFrameLocks noChangeAspect="1"/>
          </p:cNvGraphicFramePr>
          <p:nvPr>
            <p:extLst>
              <p:ext uri="{D42A27DB-BD31-4B8C-83A1-F6EECF244321}">
                <p14:modId xmlns:p14="http://schemas.microsoft.com/office/powerpoint/2010/main" val="129304120"/>
              </p:ext>
            </p:extLst>
          </p:nvPr>
        </p:nvGraphicFramePr>
        <p:xfrm>
          <a:off x="2933816" y="3526969"/>
          <a:ext cx="8471067" cy="2703971"/>
        </p:xfrm>
        <a:graphic>
          <a:graphicData uri="http://schemas.openxmlformats.org/presentationml/2006/ole">
            <mc:AlternateContent xmlns:mc="http://schemas.openxmlformats.org/markup-compatibility/2006">
              <mc:Choice xmlns:v="urn:schemas-microsoft-com:vml" Requires="v">
                <p:oleObj name="Worksheet" r:id="rId5" imgW="6515124" imgH="2080366" progId="Excel.Sheet.12">
                  <p:embed/>
                </p:oleObj>
              </mc:Choice>
              <mc:Fallback>
                <p:oleObj name="Worksheet" r:id="rId5" imgW="6515124" imgH="2080366" progId="Excel.Sheet.12">
                  <p:embed/>
                  <p:pic>
                    <p:nvPicPr>
                      <p:cNvPr id="0" name=""/>
                      <p:cNvPicPr/>
                      <p:nvPr/>
                    </p:nvPicPr>
                    <p:blipFill>
                      <a:blip r:embed="rId6"/>
                      <a:stretch>
                        <a:fillRect/>
                      </a:stretch>
                    </p:blipFill>
                    <p:spPr>
                      <a:xfrm>
                        <a:off x="2933816" y="3526969"/>
                        <a:ext cx="8471067" cy="2703971"/>
                      </a:xfrm>
                      <a:prstGeom prst="rect">
                        <a:avLst/>
                      </a:prstGeom>
                    </p:spPr>
                  </p:pic>
                </p:oleObj>
              </mc:Fallback>
            </mc:AlternateContent>
          </a:graphicData>
        </a:graphic>
      </p:graphicFrame>
    </p:spTree>
    <p:extLst>
      <p:ext uri="{BB962C8B-B14F-4D97-AF65-F5344CB8AC3E}">
        <p14:creationId xmlns:p14="http://schemas.microsoft.com/office/powerpoint/2010/main" val="28096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4831" y="170015"/>
            <a:ext cx="1535836" cy="993609"/>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sp>
        <p:nvSpPr>
          <p:cNvPr id="5" name="Textfeld 4">
            <a:extLst>
              <a:ext uri="{FF2B5EF4-FFF2-40B4-BE49-F238E27FC236}">
                <a16:creationId xmlns:a16="http://schemas.microsoft.com/office/drawing/2014/main" id="{B72B2006-763A-4132-B009-7923EF6FD7A7}"/>
              </a:ext>
            </a:extLst>
          </p:cNvPr>
          <p:cNvSpPr txBox="1"/>
          <p:nvPr/>
        </p:nvSpPr>
        <p:spPr>
          <a:xfrm>
            <a:off x="1268692" y="1095802"/>
            <a:ext cx="10323672" cy="5447645"/>
          </a:xfrm>
          <a:prstGeom prst="rect">
            <a:avLst/>
          </a:prstGeom>
          <a:noFill/>
        </p:spPr>
        <p:txBody>
          <a:bodyPr wrap="square" rtlCol="0">
            <a:spAutoFit/>
          </a:bodyPr>
          <a:lstStyle/>
          <a:p>
            <a:r>
              <a:rPr lang="de-CH" sz="2000" b="1" dirty="0"/>
              <a:t>Die </a:t>
            </a:r>
            <a:r>
              <a:rPr lang="de-CH" sz="2800" b="1" dirty="0"/>
              <a:t>Nation</a:t>
            </a:r>
            <a:r>
              <a:rPr lang="de-CH" sz="2000" b="1" dirty="0"/>
              <a:t> oder der Staat ist</a:t>
            </a:r>
            <a:r>
              <a:rPr lang="de-CH" sz="2000" dirty="0"/>
              <a:t> eine Organisation zum </a:t>
            </a:r>
            <a:r>
              <a:rPr lang="de-CH" sz="2800" b="1" dirty="0"/>
              <a:t>Schutz</a:t>
            </a:r>
            <a:r>
              <a:rPr lang="de-CH" sz="2000" dirty="0"/>
              <a:t> der </a:t>
            </a:r>
            <a:r>
              <a:rPr lang="de-CH" sz="2000" b="1" dirty="0">
                <a:solidFill>
                  <a:srgbClr val="C00000"/>
                </a:solidFill>
              </a:rPr>
              <a:t>Bürger</a:t>
            </a:r>
            <a:r>
              <a:rPr lang="de-CH" sz="2000" dirty="0"/>
              <a:t>, also der </a:t>
            </a:r>
            <a:r>
              <a:rPr lang="de-CH" sz="2000" b="1" dirty="0">
                <a:solidFill>
                  <a:srgbClr val="C00000"/>
                </a:solidFill>
              </a:rPr>
              <a:t>Menschen</a:t>
            </a:r>
            <a:r>
              <a:rPr lang="de-CH" sz="2000" dirty="0"/>
              <a:t>. Diese haben/hatten einen Bürgerausweis. </a:t>
            </a:r>
            <a:br>
              <a:rPr lang="de-CH" sz="2000" dirty="0"/>
            </a:br>
            <a:r>
              <a:rPr lang="de-CH" sz="2000" dirty="0"/>
              <a:t>					 (Bürger der Schweizer Eidgenossenschaft)</a:t>
            </a:r>
          </a:p>
          <a:p>
            <a:endParaRPr lang="de-CH" sz="2000" dirty="0"/>
          </a:p>
          <a:p>
            <a:r>
              <a:rPr lang="de-CH" sz="2000" dirty="0"/>
              <a:t> </a:t>
            </a:r>
          </a:p>
          <a:p>
            <a:r>
              <a:rPr lang="de-CH" sz="2000" dirty="0"/>
              <a:t>Eine </a:t>
            </a:r>
            <a:r>
              <a:rPr lang="de-CH" sz="2000" b="1" dirty="0">
                <a:solidFill>
                  <a:schemeClr val="accent2"/>
                </a:solidFill>
              </a:rPr>
              <a:t>GmbH oder AG </a:t>
            </a:r>
            <a:r>
              <a:rPr lang="de-CH" sz="2000" dirty="0"/>
              <a:t>ist eine </a:t>
            </a:r>
            <a:r>
              <a:rPr lang="de-CH" sz="2000" b="1" dirty="0"/>
              <a:t>Organisation</a:t>
            </a:r>
            <a:r>
              <a:rPr lang="de-CH" sz="2000" dirty="0"/>
              <a:t> zur </a:t>
            </a:r>
            <a:r>
              <a:rPr lang="de-CH" sz="2000" b="1" dirty="0">
                <a:solidFill>
                  <a:schemeClr val="accent2"/>
                </a:solidFill>
              </a:rPr>
              <a:t>Profitmaximierung</a:t>
            </a:r>
            <a:r>
              <a:rPr lang="de-CH" sz="2000" dirty="0"/>
              <a:t> der Inhaber über deren Personal. </a:t>
            </a:r>
          </a:p>
          <a:p>
            <a:endParaRPr lang="de-CH" sz="2000" dirty="0"/>
          </a:p>
          <a:p>
            <a:r>
              <a:rPr lang="de-CH" sz="2000" dirty="0"/>
              <a:t>Alle </a:t>
            </a:r>
            <a:r>
              <a:rPr lang="de-CH" sz="2000" b="1" dirty="0"/>
              <a:t>Staaten</a:t>
            </a:r>
            <a:r>
              <a:rPr lang="de-CH" sz="2000" dirty="0"/>
              <a:t> und deren früheren </a:t>
            </a:r>
            <a:r>
              <a:rPr lang="de-CH" sz="2000" b="1" dirty="0"/>
              <a:t>Behörden</a:t>
            </a:r>
            <a:r>
              <a:rPr lang="de-CH" sz="2000" dirty="0"/>
              <a:t> sind heute seit 2002 Abteilungen dieses </a:t>
            </a:r>
            <a:r>
              <a:rPr lang="de-CH" sz="2000" b="1" dirty="0"/>
              <a:t>Konzerns</a:t>
            </a:r>
            <a:r>
              <a:rPr lang="de-CH" sz="2000" dirty="0"/>
              <a:t>, jedoch mit eigener Firmennummer und Eigenständig wie in einer </a:t>
            </a:r>
            <a:r>
              <a:rPr lang="de-CH" sz="2000" b="1" dirty="0"/>
              <a:t>Holding</a:t>
            </a:r>
            <a:r>
              <a:rPr lang="de-CH" sz="2000" dirty="0"/>
              <a:t> zusammengefasst. Daher haben die Leute heute alle einen </a:t>
            </a:r>
            <a:r>
              <a:rPr lang="de-CH" sz="2000" b="1" dirty="0"/>
              <a:t>Personalausweis</a:t>
            </a:r>
            <a:r>
              <a:rPr lang="de-CH" sz="2000" dirty="0"/>
              <a:t>. </a:t>
            </a:r>
            <a:br>
              <a:rPr lang="de-CH" sz="2000" dirty="0"/>
            </a:br>
            <a:r>
              <a:rPr lang="de-CH" sz="2000" dirty="0"/>
              <a:t>(Person = Personal der Firma Schweiz) Siehe auf ID bei : </a:t>
            </a:r>
            <a:r>
              <a:rPr lang="de-CH" sz="2000" b="1" dirty="0"/>
              <a:t>Nationalität</a:t>
            </a:r>
            <a:r>
              <a:rPr lang="de-CH" sz="2000" dirty="0"/>
              <a:t> = </a:t>
            </a:r>
            <a:r>
              <a:rPr lang="de-CH" sz="2000" b="1" dirty="0">
                <a:solidFill>
                  <a:schemeClr val="accent2"/>
                </a:solidFill>
              </a:rPr>
              <a:t>Schweiz</a:t>
            </a:r>
            <a:r>
              <a:rPr lang="de-CH" sz="2000" dirty="0"/>
              <a:t>!  </a:t>
            </a:r>
          </a:p>
          <a:p>
            <a:endParaRPr lang="de-CH" sz="2000" dirty="0"/>
          </a:p>
          <a:p>
            <a:r>
              <a:rPr lang="de-CH" sz="2000" dirty="0"/>
              <a:t>Die </a:t>
            </a:r>
            <a:r>
              <a:rPr lang="de-CH" sz="2000" b="1" dirty="0"/>
              <a:t>Schweiz</a:t>
            </a:r>
            <a:r>
              <a:rPr lang="de-CH" sz="2000" dirty="0"/>
              <a:t> ist eine </a:t>
            </a:r>
            <a:r>
              <a:rPr lang="de-CH" sz="2000" b="1" dirty="0"/>
              <a:t>Firma</a:t>
            </a:r>
            <a:r>
              <a:rPr lang="de-CH" sz="2000" dirty="0"/>
              <a:t> mit der DUNS Firmen Nr. 485642987,</a:t>
            </a:r>
          </a:p>
          <a:p>
            <a:endParaRPr lang="de-CH" sz="2000" dirty="0"/>
          </a:p>
          <a:p>
            <a:r>
              <a:rPr lang="de-CH" sz="2000" dirty="0"/>
              <a:t>Die Staatsanwaltschaft Bezirksgericht Zürich mit der Firmen-Duns Nr. 482704793,</a:t>
            </a:r>
          </a:p>
          <a:p>
            <a:endParaRPr lang="de-CH" sz="2000" b="1" dirty="0"/>
          </a:p>
        </p:txBody>
      </p:sp>
      <p:sp>
        <p:nvSpPr>
          <p:cNvPr id="2" name="Textfeld 1">
            <a:extLst>
              <a:ext uri="{FF2B5EF4-FFF2-40B4-BE49-F238E27FC236}">
                <a16:creationId xmlns:a16="http://schemas.microsoft.com/office/drawing/2014/main" id="{11246995-8FE5-4EAA-80E0-B797DF496ACD}"/>
              </a:ext>
            </a:extLst>
          </p:cNvPr>
          <p:cNvSpPr txBox="1"/>
          <p:nvPr/>
        </p:nvSpPr>
        <p:spPr>
          <a:xfrm>
            <a:off x="1268692" y="2238629"/>
            <a:ext cx="7137647" cy="369332"/>
          </a:xfrm>
          <a:prstGeom prst="rect">
            <a:avLst/>
          </a:prstGeom>
          <a:noFill/>
        </p:spPr>
        <p:txBody>
          <a:bodyPr wrap="square" rtlCol="0">
            <a:spAutoFit/>
          </a:bodyPr>
          <a:lstStyle/>
          <a:p>
            <a:r>
              <a:rPr lang="de-CH" dirty="0"/>
              <a:t>Film Arte: Goldhammer: </a:t>
            </a:r>
            <a:r>
              <a:rPr lang="de-CH" dirty="0">
                <a:hlinkClick r:id="rId5"/>
              </a:rPr>
              <a:t>https://youtu.be/oL0pDPvlExY</a:t>
            </a:r>
            <a:r>
              <a:rPr lang="de-CH" dirty="0"/>
              <a:t> </a:t>
            </a:r>
          </a:p>
        </p:txBody>
      </p:sp>
    </p:spTree>
    <p:extLst>
      <p:ext uri="{BB962C8B-B14F-4D97-AF65-F5344CB8AC3E}">
        <p14:creationId xmlns:p14="http://schemas.microsoft.com/office/powerpoint/2010/main" val="42460950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120</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Deckung einer Währung ist :  a)  b)  c)</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2F22C886-FC43-499A-B66F-0A7E8FD4553B}"/>
              </a:ext>
            </a:extLst>
          </p:cNvPr>
          <p:cNvSpPr txBox="1"/>
          <p:nvPr/>
        </p:nvSpPr>
        <p:spPr>
          <a:xfrm>
            <a:off x="1498464" y="1161742"/>
            <a:ext cx="2222090" cy="830997"/>
          </a:xfrm>
          <a:prstGeom prst="rect">
            <a:avLst/>
          </a:prstGeom>
          <a:noFill/>
        </p:spPr>
        <p:txBody>
          <a:bodyPr wrap="square" rtlCol="0">
            <a:spAutoFit/>
          </a:bodyPr>
          <a:lstStyle/>
          <a:p>
            <a:r>
              <a:rPr lang="de-CH" sz="2400" b="1" dirty="0"/>
              <a:t>CHF  bis 1980</a:t>
            </a:r>
          </a:p>
          <a:p>
            <a:pPr algn="ctr"/>
            <a:r>
              <a:rPr lang="de-CH" sz="2400" b="1" dirty="0"/>
              <a:t>Gold</a:t>
            </a:r>
          </a:p>
        </p:txBody>
      </p:sp>
      <p:sp>
        <p:nvSpPr>
          <p:cNvPr id="7" name="Textfeld 6">
            <a:extLst>
              <a:ext uri="{FF2B5EF4-FFF2-40B4-BE49-F238E27FC236}">
                <a16:creationId xmlns:a16="http://schemas.microsoft.com/office/drawing/2014/main" id="{6CAA9C12-8EFC-416D-9452-41818C3F9E03}"/>
              </a:ext>
            </a:extLst>
          </p:cNvPr>
          <p:cNvSpPr txBox="1"/>
          <p:nvPr/>
        </p:nvSpPr>
        <p:spPr>
          <a:xfrm>
            <a:off x="5580020" y="1147785"/>
            <a:ext cx="2109019" cy="830997"/>
          </a:xfrm>
          <a:prstGeom prst="rect">
            <a:avLst/>
          </a:prstGeom>
          <a:noFill/>
        </p:spPr>
        <p:txBody>
          <a:bodyPr wrap="square" rtlCol="0">
            <a:spAutoFit/>
          </a:bodyPr>
          <a:lstStyle/>
          <a:p>
            <a:r>
              <a:rPr lang="de-CH" sz="2400" b="1" dirty="0"/>
              <a:t>US-$ ab 1976</a:t>
            </a:r>
          </a:p>
          <a:p>
            <a:pPr algn="ctr"/>
            <a:r>
              <a:rPr lang="de-CH" sz="2400" b="1" dirty="0"/>
              <a:t>Öl / Petro-$</a:t>
            </a:r>
          </a:p>
        </p:txBody>
      </p:sp>
      <p:sp>
        <p:nvSpPr>
          <p:cNvPr id="8" name="Textfeld 7">
            <a:extLst>
              <a:ext uri="{FF2B5EF4-FFF2-40B4-BE49-F238E27FC236}">
                <a16:creationId xmlns:a16="http://schemas.microsoft.com/office/drawing/2014/main" id="{F93F3E19-E6CA-4EEE-9FC7-9DB1EC822E3B}"/>
              </a:ext>
            </a:extLst>
          </p:cNvPr>
          <p:cNvSpPr txBox="1"/>
          <p:nvPr/>
        </p:nvSpPr>
        <p:spPr>
          <a:xfrm>
            <a:off x="9314671" y="778453"/>
            <a:ext cx="2035278" cy="830997"/>
          </a:xfrm>
          <a:prstGeom prst="rect">
            <a:avLst/>
          </a:prstGeom>
          <a:noFill/>
        </p:spPr>
        <p:txBody>
          <a:bodyPr wrap="square" rtlCol="0">
            <a:spAutoFit/>
          </a:bodyPr>
          <a:lstStyle/>
          <a:p>
            <a:r>
              <a:rPr lang="de-CH" sz="2400" b="1" dirty="0"/>
              <a:t>EUROWEGW€ seit 2019</a:t>
            </a:r>
          </a:p>
        </p:txBody>
      </p:sp>
      <p:pic>
        <p:nvPicPr>
          <p:cNvPr id="5" name="Grafik 4">
            <a:extLst>
              <a:ext uri="{FF2B5EF4-FFF2-40B4-BE49-F238E27FC236}">
                <a16:creationId xmlns:a16="http://schemas.microsoft.com/office/drawing/2014/main" id="{0F39FD4F-AB6B-4D3A-A15D-262D106CC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69" y="2136689"/>
            <a:ext cx="3983141" cy="3089026"/>
          </a:xfrm>
          <a:prstGeom prst="rect">
            <a:avLst/>
          </a:prstGeom>
        </p:spPr>
      </p:pic>
      <p:pic>
        <p:nvPicPr>
          <p:cNvPr id="9" name="Grafik 8">
            <a:extLst>
              <a:ext uri="{FF2B5EF4-FFF2-40B4-BE49-F238E27FC236}">
                <a16:creationId xmlns:a16="http://schemas.microsoft.com/office/drawing/2014/main" id="{66D39659-3FF0-4BBE-9473-7D1C64DAF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540" y="2145566"/>
            <a:ext cx="3805618" cy="3124524"/>
          </a:xfrm>
          <a:prstGeom prst="rect">
            <a:avLst/>
          </a:prstGeom>
        </p:spPr>
      </p:pic>
      <p:pic>
        <p:nvPicPr>
          <p:cNvPr id="11" name="Grafik 10">
            <a:extLst>
              <a:ext uri="{FF2B5EF4-FFF2-40B4-BE49-F238E27FC236}">
                <a16:creationId xmlns:a16="http://schemas.microsoft.com/office/drawing/2014/main" id="{01017144-0F5B-45E3-9772-AE3DDC105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505" y="1609450"/>
            <a:ext cx="1567610" cy="3739298"/>
          </a:xfrm>
          <a:prstGeom prst="rect">
            <a:avLst/>
          </a:prstGeom>
        </p:spPr>
      </p:pic>
      <p:sp>
        <p:nvSpPr>
          <p:cNvPr id="12" name="Rechteck 11">
            <a:extLst>
              <a:ext uri="{FF2B5EF4-FFF2-40B4-BE49-F238E27FC236}">
                <a16:creationId xmlns:a16="http://schemas.microsoft.com/office/drawing/2014/main" id="{D529D80C-0CBE-4168-B5B7-CE1C32710AF2}"/>
              </a:ext>
            </a:extLst>
          </p:cNvPr>
          <p:cNvSpPr/>
          <p:nvPr/>
        </p:nvSpPr>
        <p:spPr>
          <a:xfrm>
            <a:off x="2394272" y="5544036"/>
            <a:ext cx="3608680" cy="646331"/>
          </a:xfrm>
          <a:prstGeom prst="rect">
            <a:avLst/>
          </a:prstGeom>
        </p:spPr>
        <p:txBody>
          <a:bodyPr wrap="none">
            <a:spAutoFit/>
          </a:bodyPr>
          <a:lstStyle/>
          <a:p>
            <a:r>
              <a:rPr lang="de-CH" b="1" dirty="0"/>
              <a:t>Materialistische Luziferische </a:t>
            </a:r>
          </a:p>
          <a:p>
            <a:r>
              <a:rPr lang="de-CH" b="1" dirty="0"/>
              <a:t>Geld-Deckung seit 2500 Jahren</a:t>
            </a:r>
            <a:endParaRPr lang="de-CH" dirty="0"/>
          </a:p>
        </p:txBody>
      </p:sp>
      <p:sp>
        <p:nvSpPr>
          <p:cNvPr id="13" name="Rechteck 12">
            <a:extLst>
              <a:ext uri="{FF2B5EF4-FFF2-40B4-BE49-F238E27FC236}">
                <a16:creationId xmlns:a16="http://schemas.microsoft.com/office/drawing/2014/main" id="{3ED899EA-1843-4623-8D98-7CDC62A2C216}"/>
              </a:ext>
            </a:extLst>
          </p:cNvPr>
          <p:cNvSpPr/>
          <p:nvPr/>
        </p:nvSpPr>
        <p:spPr>
          <a:xfrm>
            <a:off x="6835807" y="5518482"/>
            <a:ext cx="5400583" cy="923330"/>
          </a:xfrm>
          <a:prstGeom prst="rect">
            <a:avLst/>
          </a:prstGeom>
        </p:spPr>
        <p:txBody>
          <a:bodyPr wrap="square">
            <a:spAutoFit/>
          </a:bodyPr>
          <a:lstStyle/>
          <a:p>
            <a:r>
              <a:rPr lang="de-CH" b="1" dirty="0"/>
              <a:t>Transkonfessionelle spirituelle Geld-Deckung</a:t>
            </a:r>
            <a:br>
              <a:rPr lang="de-CH" b="1" dirty="0"/>
            </a:br>
            <a:r>
              <a:rPr lang="de-CH" b="1" dirty="0"/>
              <a:t> ab 2020 durch Kristall-Quellwasser = blaues Gold, sowie alle Produkte und Leistungen. </a:t>
            </a:r>
            <a:endParaRPr lang="de-CH" dirty="0"/>
          </a:p>
        </p:txBody>
      </p:sp>
    </p:spTree>
    <p:extLst>
      <p:ext uri="{BB962C8B-B14F-4D97-AF65-F5344CB8AC3E}">
        <p14:creationId xmlns:p14="http://schemas.microsoft.com/office/powerpoint/2010/main" val="8488450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121</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Diktatur des Geldes</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9709165" y="979706"/>
            <a:ext cx="2209014" cy="3139321"/>
          </a:xfrm>
          <a:prstGeom prst="rect">
            <a:avLst/>
          </a:prstGeom>
        </p:spPr>
        <p:txBody>
          <a:bodyPr wrap="square">
            <a:spAutoFit/>
          </a:bodyPr>
          <a:lstStyle/>
          <a:p>
            <a:r>
              <a:rPr lang="de-CH" b="1" dirty="0"/>
              <a:t>2017 waren die 80% Einnahmen des ganzen DE-Banken-Systems </a:t>
            </a:r>
          </a:p>
          <a:p>
            <a:r>
              <a:rPr lang="de-CH" b="1" dirty="0"/>
              <a:t>€ 85 Mia.an Zins- Einnahmen.</a:t>
            </a:r>
          </a:p>
          <a:p>
            <a:r>
              <a:rPr lang="de-CH" b="1" dirty="0"/>
              <a:t>100% wären dann € 105 Mia. Inkl. Spesen und Gebühren.</a:t>
            </a:r>
          </a:p>
          <a:p>
            <a:endParaRPr lang="de-CH" dirty="0"/>
          </a:p>
        </p:txBody>
      </p:sp>
      <p:pic>
        <p:nvPicPr>
          <p:cNvPr id="3" name="Grafik 2">
            <a:extLst>
              <a:ext uri="{FF2B5EF4-FFF2-40B4-BE49-F238E27FC236}">
                <a16:creationId xmlns:a16="http://schemas.microsoft.com/office/drawing/2014/main" id="{DE26717C-B743-4EEF-A022-6C8BAD67FBB6}"/>
              </a:ext>
            </a:extLst>
          </p:cNvPr>
          <p:cNvPicPr>
            <a:picLocks noChangeAspect="1"/>
          </p:cNvPicPr>
          <p:nvPr/>
        </p:nvPicPr>
        <p:blipFill>
          <a:blip r:embed="rId3"/>
          <a:stretch>
            <a:fillRect/>
          </a:stretch>
        </p:blipFill>
        <p:spPr>
          <a:xfrm>
            <a:off x="1336773" y="824841"/>
            <a:ext cx="8155757" cy="5560743"/>
          </a:xfrm>
          <a:prstGeom prst="rect">
            <a:avLst/>
          </a:prstGeom>
        </p:spPr>
      </p:pic>
      <p:sp>
        <p:nvSpPr>
          <p:cNvPr id="4" name="Textfeld 3">
            <a:extLst>
              <a:ext uri="{FF2B5EF4-FFF2-40B4-BE49-F238E27FC236}">
                <a16:creationId xmlns:a16="http://schemas.microsoft.com/office/drawing/2014/main" id="{4EEC223A-B33A-4A6D-BE4D-3D0068858653}"/>
              </a:ext>
            </a:extLst>
          </p:cNvPr>
          <p:cNvSpPr txBox="1"/>
          <p:nvPr/>
        </p:nvSpPr>
        <p:spPr>
          <a:xfrm>
            <a:off x="9783188" y="4376691"/>
            <a:ext cx="1935332" cy="1477328"/>
          </a:xfrm>
          <a:prstGeom prst="rect">
            <a:avLst/>
          </a:prstGeom>
          <a:noFill/>
        </p:spPr>
        <p:txBody>
          <a:bodyPr wrap="square" rtlCol="0">
            <a:spAutoFit/>
          </a:bodyPr>
          <a:lstStyle/>
          <a:p>
            <a:r>
              <a:rPr lang="de-CH" b="1" dirty="0">
                <a:solidFill>
                  <a:schemeClr val="accent2"/>
                </a:solidFill>
              </a:rPr>
              <a:t>EUROWEG mit 3% Buchungs-Gebühren hätte dann € 99 Mia. eingebracht.  </a:t>
            </a:r>
          </a:p>
        </p:txBody>
      </p:sp>
    </p:spTree>
    <p:extLst>
      <p:ext uri="{BB962C8B-B14F-4D97-AF65-F5344CB8AC3E}">
        <p14:creationId xmlns:p14="http://schemas.microsoft.com/office/powerpoint/2010/main" val="638380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122</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a:t>
            </a:r>
            <a:r>
              <a:rPr lang="de-DE" dirty="0" err="1"/>
              <a:t>Buchahltung</a:t>
            </a:r>
            <a:endParaRPr lang="de-DE" dirty="0"/>
          </a:p>
        </p:txBody>
      </p:sp>
      <p:graphicFrame>
        <p:nvGraphicFramePr>
          <p:cNvPr id="181251" name="Object 3"/>
          <p:cNvGraphicFramePr>
            <a:graphicFrameLocks noChangeAspect="1"/>
          </p:cNvGraphicFramePr>
          <p:nvPr/>
        </p:nvGraphicFramePr>
        <p:xfrm>
          <a:off x="1089025" y="908050"/>
          <a:ext cx="7388225" cy="5311775"/>
        </p:xfrm>
        <a:graphic>
          <a:graphicData uri="http://schemas.openxmlformats.org/presentationml/2006/ole">
            <mc:AlternateContent xmlns:mc="http://schemas.openxmlformats.org/markup-compatibility/2006">
              <mc:Choice xmlns:v="urn:schemas-microsoft-com:vml" Requires="v">
                <p:oleObj name="Picture" r:id="rId2" imgW="9788635" imgH="7040489" progId="Word.Picture.8">
                  <p:embed/>
                </p:oleObj>
              </mc:Choice>
              <mc:Fallback>
                <p:oleObj name="Picture" r:id="rId2" imgW="9788635" imgH="7040489" progId="Word.Picture.8">
                  <p:embed/>
                  <p:pic>
                    <p:nvPicPr>
                      <p:cNvPr id="181251" name="Object 3"/>
                      <p:cNvPicPr>
                        <a:picLocks noChangeAspect="1" noChangeArrowheads="1"/>
                      </p:cNvPicPr>
                      <p:nvPr/>
                    </p:nvPicPr>
                    <p:blipFill>
                      <a:blip r:embed="rId3">
                        <a:extLst>
                          <a:ext uri="{28A0092B-C50C-407E-A947-70E740481C1C}">
                            <a14:useLocalDpi xmlns:a14="http://schemas.microsoft.com/office/drawing/2010/main" val="0"/>
                          </a:ext>
                        </a:extLst>
                      </a:blip>
                      <a:srcRect t="2600" b="1486"/>
                      <a:stretch>
                        <a:fillRect/>
                      </a:stretch>
                    </p:blipFill>
                    <p:spPr bwMode="auto">
                      <a:xfrm>
                        <a:off x="1089025" y="908050"/>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6761164" y="908053"/>
            <a:ext cx="2516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7921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pic>
        <p:nvPicPr>
          <p:cNvPr id="2" name="Grafik 1">
            <a:extLst>
              <a:ext uri="{FF2B5EF4-FFF2-40B4-BE49-F238E27FC236}">
                <a16:creationId xmlns:a16="http://schemas.microsoft.com/office/drawing/2014/main" id="{2F086027-0B5E-440A-9AC5-A4E193A40376}"/>
              </a:ext>
            </a:extLst>
          </p:cNvPr>
          <p:cNvPicPr>
            <a:picLocks noChangeAspect="1"/>
          </p:cNvPicPr>
          <p:nvPr/>
        </p:nvPicPr>
        <p:blipFill>
          <a:blip r:embed="rId5"/>
          <a:stretch>
            <a:fillRect/>
          </a:stretch>
        </p:blipFill>
        <p:spPr>
          <a:xfrm>
            <a:off x="8337900" y="1716311"/>
            <a:ext cx="3292125" cy="4267570"/>
          </a:xfrm>
          <a:prstGeom prst="rect">
            <a:avLst/>
          </a:prstGeom>
        </p:spPr>
      </p:pic>
      <p:cxnSp>
        <p:nvCxnSpPr>
          <p:cNvPr id="4" name="Gerader Verbinder 3">
            <a:extLst>
              <a:ext uri="{FF2B5EF4-FFF2-40B4-BE49-F238E27FC236}">
                <a16:creationId xmlns:a16="http://schemas.microsoft.com/office/drawing/2014/main" id="{D5A4DF6F-635B-4074-9361-1D0C1C504DDF}"/>
              </a:ext>
            </a:extLst>
          </p:cNvPr>
          <p:cNvCxnSpPr/>
          <p:nvPr/>
        </p:nvCxnSpPr>
        <p:spPr bwMode="auto">
          <a:xfrm>
            <a:off x="4776186" y="1624614"/>
            <a:ext cx="6862439" cy="354219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p:nvPr/>
        </p:nvCxnSpPr>
        <p:spPr bwMode="auto">
          <a:xfrm flipV="1">
            <a:off x="4705165" y="1518082"/>
            <a:ext cx="6516210" cy="3764132"/>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26434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123</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p:txBody>
          <a:bodyPr/>
          <a:lstStyle/>
          <a:p>
            <a:pPr>
              <a:defRPr/>
            </a:pPr>
            <a:r>
              <a:rPr lang="de-DE" altLang="de-DE"/>
              <a:t>GELD : GELT - GEWINNE IM VERGLEICH</a:t>
            </a: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2955" name="Object 11">
            <a:extLst>
              <a:ext uri="{FF2B5EF4-FFF2-40B4-BE49-F238E27FC236}">
                <a16:creationId xmlns:a16="http://schemas.microsoft.com/office/drawing/2014/main" id="{A62BF346-33BB-4891-9678-44AA156A4707}"/>
              </a:ext>
            </a:extLst>
          </p:cNvPr>
          <p:cNvGraphicFramePr>
            <a:graphicFrameLocks noGrp="1" noChangeAspect="1"/>
          </p:cNvGraphicFramePr>
          <p:nvPr>
            <p:ph type="body" idx="1"/>
            <p:extLst>
              <p:ext uri="{D42A27DB-BD31-4B8C-83A1-F6EECF244321}">
                <p14:modId xmlns:p14="http://schemas.microsoft.com/office/powerpoint/2010/main" val="1062690263"/>
              </p:ext>
            </p:extLst>
          </p:nvPr>
        </p:nvGraphicFramePr>
        <p:xfrm>
          <a:off x="2924176" y="1157287"/>
          <a:ext cx="7239611" cy="5270083"/>
        </p:xfrm>
        <a:graphic>
          <a:graphicData uri="http://schemas.openxmlformats.org/presentationml/2006/ole">
            <mc:AlternateContent xmlns:mc="http://schemas.openxmlformats.org/markup-compatibility/2006">
              <mc:Choice xmlns:v="urn:schemas-microsoft-com:vml" Requires="v">
                <p:oleObj name="CorelPhotoPaint.Image.8" r:id="rId3" imgW="7619048" imgH="5546667" progId="CorelPhotoPaint.Image.8">
                  <p:embed/>
                </p:oleObj>
              </mc:Choice>
              <mc:Fallback>
                <p:oleObj name="CorelPhotoPaint.Image.8" r:id="rId3" imgW="7619048" imgH="5546667" progId="CorelPhotoPaint.Image.8">
                  <p:embed/>
                  <p:pic>
                    <p:nvPicPr>
                      <p:cNvPr id="82955" name="Object 11">
                        <a:extLst>
                          <a:ext uri="{FF2B5EF4-FFF2-40B4-BE49-F238E27FC236}">
                            <a16:creationId xmlns:a16="http://schemas.microsoft.com/office/drawing/2014/main" id="{A62BF346-33BB-4891-9678-44AA156A4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176" y="1157287"/>
                        <a:ext cx="7239611" cy="5270083"/>
                      </a:xfrm>
                      <a:prstGeom prst="rect">
                        <a:avLst/>
                      </a:prstGeom>
                      <a:noFill/>
                      <a:ln>
                        <a:noFill/>
                      </a:ln>
                    </p:spPr>
                  </p:pic>
                </p:oleObj>
              </mc:Fallback>
            </mc:AlternateContent>
          </a:graphicData>
        </a:graphic>
      </p:graphicFrame>
      <p:sp>
        <p:nvSpPr>
          <p:cNvPr id="45069" name="Text Box 12">
            <a:extLst>
              <a:ext uri="{FF2B5EF4-FFF2-40B4-BE49-F238E27FC236}">
                <a16:creationId xmlns:a16="http://schemas.microsoft.com/office/drawing/2014/main" id="{FB1391D0-E184-4AB1-8389-209655D1163F}"/>
              </a:ext>
            </a:extLst>
          </p:cNvPr>
          <p:cNvSpPr txBox="1">
            <a:spLocks noChangeArrowheads="1"/>
          </p:cNvSpPr>
          <p:nvPr/>
        </p:nvSpPr>
        <p:spPr bwMode="auto">
          <a:xfrm>
            <a:off x="3200400" y="812800"/>
            <a:ext cx="2540000" cy="338554"/>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50000"/>
              </a:spcBef>
              <a:spcAft>
                <a:spcPct val="0"/>
              </a:spcAft>
            </a:pPr>
            <a:r>
              <a:rPr lang="de-DE" altLang="de-DE" sz="1600" b="1" dirty="0">
                <a:solidFill>
                  <a:srgbClr val="FF0000"/>
                </a:solidFill>
              </a:rPr>
              <a:t>BANKENGELDKREDIT</a:t>
            </a:r>
            <a:endParaRPr lang="de-DE" altLang="de-DE" sz="1400" dirty="0">
              <a:solidFill>
                <a:srgbClr val="FF0000"/>
              </a:solidFill>
            </a:endParaRPr>
          </a:p>
        </p:txBody>
      </p:sp>
      <p:sp>
        <p:nvSpPr>
          <p:cNvPr id="45070" name="Text Box 13">
            <a:extLst>
              <a:ext uri="{FF2B5EF4-FFF2-40B4-BE49-F238E27FC236}">
                <a16:creationId xmlns:a16="http://schemas.microsoft.com/office/drawing/2014/main" id="{2046C4D7-F039-461B-BADC-FFD057B66871}"/>
              </a:ext>
            </a:extLst>
          </p:cNvPr>
          <p:cNvSpPr txBox="1">
            <a:spLocks noChangeArrowheads="1"/>
          </p:cNvSpPr>
          <p:nvPr/>
        </p:nvSpPr>
        <p:spPr bwMode="auto">
          <a:xfrm>
            <a:off x="6400801" y="825500"/>
            <a:ext cx="3543300" cy="338554"/>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de-DE" altLang="de-DE" sz="1600" b="1" dirty="0">
                <a:solidFill>
                  <a:schemeClr val="accent2"/>
                </a:solidFill>
                <a:latin typeface="Arial" panose="020B0604020202020204" pitchFamily="34" charset="0"/>
              </a:rPr>
              <a:t>EUROWEG-LEISTUNGS-ENT-GELT</a:t>
            </a:r>
            <a:endParaRPr lang="de-DE" altLang="de-DE" sz="1400" dirty="0">
              <a:solidFill>
                <a:schemeClr val="accent2"/>
              </a:solidFill>
              <a:latin typeface="Arial" panose="020B0604020202020204" pitchFamily="34" charset="0"/>
            </a:endParaRPr>
          </a:p>
        </p:txBody>
      </p:sp>
      <p:sp>
        <p:nvSpPr>
          <p:cNvPr id="2" name="Textfeld 1">
            <a:extLst>
              <a:ext uri="{FF2B5EF4-FFF2-40B4-BE49-F238E27FC236}">
                <a16:creationId xmlns:a16="http://schemas.microsoft.com/office/drawing/2014/main" id="{AE26828C-E969-4597-B3C7-CCA8639FDAD1}"/>
              </a:ext>
            </a:extLst>
          </p:cNvPr>
          <p:cNvSpPr txBox="1"/>
          <p:nvPr/>
        </p:nvSpPr>
        <p:spPr>
          <a:xfrm>
            <a:off x="771525" y="1847850"/>
            <a:ext cx="2228850" cy="4093428"/>
          </a:xfrm>
          <a:prstGeom prst="rect">
            <a:avLst/>
          </a:prstGeom>
          <a:noFill/>
        </p:spPr>
        <p:txBody>
          <a:bodyPr wrap="square" rtlCol="0">
            <a:spAutoFit/>
          </a:bodyPr>
          <a:lstStyle/>
          <a:p>
            <a:r>
              <a:rPr lang="de-CH" sz="2000" b="1" dirty="0"/>
              <a:t>Leider ist die </a:t>
            </a:r>
            <a:r>
              <a:rPr lang="de-CH" sz="2000" b="1" dirty="0">
                <a:solidFill>
                  <a:srgbClr val="FF0000"/>
                </a:solidFill>
              </a:rPr>
              <a:t>Noten-Umlauf-Geschwindigkeit nicht 10 bis 50, </a:t>
            </a:r>
            <a:br>
              <a:rPr lang="de-CH" sz="2000" b="1" dirty="0"/>
            </a:br>
            <a:r>
              <a:rPr lang="de-CH" sz="2000" b="1" dirty="0"/>
              <a:t>wie von Banken vorgegaukelt, sondern bei</a:t>
            </a:r>
            <a:br>
              <a:rPr lang="de-CH" sz="2000" b="1" dirty="0"/>
            </a:br>
            <a:r>
              <a:rPr lang="de-CH" sz="2000" b="1" dirty="0">
                <a:solidFill>
                  <a:srgbClr val="FF0000"/>
                </a:solidFill>
              </a:rPr>
              <a:t>nur 2.5 bis 3!!</a:t>
            </a:r>
          </a:p>
          <a:p>
            <a:endParaRPr lang="de-CH" sz="2000" b="1" dirty="0">
              <a:solidFill>
                <a:srgbClr val="FF0000"/>
              </a:solidFill>
            </a:endParaRPr>
          </a:p>
          <a:p>
            <a:r>
              <a:rPr lang="de-CH" sz="2000" b="1" dirty="0">
                <a:solidFill>
                  <a:srgbClr val="00B050"/>
                </a:solidFill>
              </a:rPr>
              <a:t>Danach liegt Geld auf einem Sparkonto bei Banken. </a:t>
            </a:r>
          </a:p>
        </p:txBody>
      </p:sp>
      <p:sp>
        <p:nvSpPr>
          <p:cNvPr id="4" name="Textfeld 3">
            <a:extLst>
              <a:ext uri="{FF2B5EF4-FFF2-40B4-BE49-F238E27FC236}">
                <a16:creationId xmlns:a16="http://schemas.microsoft.com/office/drawing/2014/main" id="{0D98EC30-1C57-4E2D-8861-C0B2C4B485C4}"/>
              </a:ext>
            </a:extLst>
          </p:cNvPr>
          <p:cNvSpPr txBox="1"/>
          <p:nvPr/>
        </p:nvSpPr>
        <p:spPr>
          <a:xfrm>
            <a:off x="10173811" y="2132365"/>
            <a:ext cx="1837214" cy="2554545"/>
          </a:xfrm>
          <a:prstGeom prst="rect">
            <a:avLst/>
          </a:prstGeom>
          <a:noFill/>
        </p:spPr>
        <p:txBody>
          <a:bodyPr wrap="square" rtlCol="0">
            <a:spAutoFit/>
          </a:bodyPr>
          <a:lstStyle/>
          <a:p>
            <a:r>
              <a:rPr lang="de-CH" sz="2000" b="1" dirty="0">
                <a:solidFill>
                  <a:schemeClr val="accent2"/>
                </a:solidFill>
              </a:rPr>
              <a:t>EUROWEG kennt kein Geld-Sparen und  keinen Geld-Umlauf, sondern nur Waren-Transfers.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82955"/>
                                        </p:tgtEl>
                                        <p:attrNameLst>
                                          <p:attrName>style.visibility</p:attrName>
                                        </p:attrNameLst>
                                      </p:cBhvr>
                                      <p:to>
                                        <p:strVal val="visible"/>
                                      </p:to>
                                    </p:set>
                                    <p:animEffect transition="in" filter="dissolve">
                                      <p:cBhvr>
                                        <p:cTn id="21" dur="500"/>
                                        <p:tgtEl>
                                          <p:spTgt spid="82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a:extLst>
              <a:ext uri="{FF2B5EF4-FFF2-40B4-BE49-F238E27FC236}">
                <a16:creationId xmlns:a16="http://schemas.microsoft.com/office/drawing/2014/main" id="{B48AE156-32AB-4C3E-8620-0934E4E35E6C}"/>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EUROWEG</a:t>
            </a:r>
          </a:p>
          <a:p>
            <a:pPr eaLnBrk="0" fontAlgn="base" hangingPunct="0">
              <a:spcBef>
                <a:spcPct val="0"/>
              </a:spcBef>
              <a:spcAft>
                <a:spcPct val="0"/>
              </a:spcAft>
            </a:pPr>
            <a:r>
              <a:rPr lang="en-US" altLang="de-DE" sz="900" dirty="0">
                <a:solidFill>
                  <a:srgbClr val="000000"/>
                </a:solidFill>
                <a:latin typeface="Arial" panose="020B0604020202020204" pitchFamily="34" charset="0"/>
              </a:rPr>
              <a:t>Bad </a:t>
            </a:r>
            <a:r>
              <a:rPr lang="en-US" altLang="de-DE" sz="900" dirty="0" err="1">
                <a:solidFill>
                  <a:srgbClr val="000000"/>
                </a:solidFill>
                <a:latin typeface="Arial" panose="020B0604020202020204" pitchFamily="34" charset="0"/>
              </a:rPr>
              <a:t>Füssing</a:t>
            </a:r>
            <a:r>
              <a:rPr lang="en-US" altLang="de-DE" sz="900" dirty="0">
                <a:solidFill>
                  <a:srgbClr val="000000"/>
                </a:solidFill>
                <a:latin typeface="Arial" panose="020B0604020202020204" pitchFamily="34" charset="0"/>
              </a:rPr>
              <a:t>, 13.12.2000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4BAB2F54-3274-44BA-9299-D795A7A56981}" type="slidenum">
              <a:rPr lang="en-US" altLang="de-DE" sz="900">
                <a:solidFill>
                  <a:srgbClr val="000000"/>
                </a:solidFill>
                <a:latin typeface="Arial" panose="020B0604020202020204" pitchFamily="34" charset="0"/>
              </a:rPr>
              <a:pPr eaLnBrk="0" fontAlgn="base" hangingPunct="0">
                <a:spcBef>
                  <a:spcPct val="0"/>
                </a:spcBef>
                <a:spcAft>
                  <a:spcPct val="0"/>
                </a:spcAft>
              </a:pPr>
              <a:t>124</a:t>
            </a:fld>
            <a:r>
              <a:rPr lang="en-US" altLang="de-DE" sz="900" dirty="0">
                <a:solidFill>
                  <a:srgbClr val="000000"/>
                </a:solidFill>
                <a:latin typeface="Arial" panose="020B0604020202020204" pitchFamily="34" charset="0"/>
              </a:rPr>
              <a:t>/ 20</a:t>
            </a:r>
          </a:p>
        </p:txBody>
      </p:sp>
      <p:sp>
        <p:nvSpPr>
          <p:cNvPr id="113666" name="Rectangle 2">
            <a:extLst>
              <a:ext uri="{FF2B5EF4-FFF2-40B4-BE49-F238E27FC236}">
                <a16:creationId xmlns:a16="http://schemas.microsoft.com/office/drawing/2014/main" id="{CF9A2EE8-8549-465D-818F-866626BA540D}"/>
              </a:ext>
            </a:extLst>
          </p:cNvPr>
          <p:cNvSpPr>
            <a:spLocks noGrp="1" noChangeArrowheads="1"/>
          </p:cNvSpPr>
          <p:nvPr>
            <p:ph type="title"/>
          </p:nvPr>
        </p:nvSpPr>
        <p:spPr/>
        <p:txBody>
          <a:bodyPr/>
          <a:lstStyle/>
          <a:p>
            <a:pPr>
              <a:defRPr/>
            </a:pPr>
            <a:r>
              <a:rPr lang="de-DE" altLang="de-DE" dirty="0"/>
              <a:t>DIE EUROWEG-Zentralen - ORGANISATION</a:t>
            </a:r>
          </a:p>
        </p:txBody>
      </p:sp>
      <p:pic>
        <p:nvPicPr>
          <p:cNvPr id="113667" name="Picture 3">
            <a:extLst>
              <a:ext uri="{FF2B5EF4-FFF2-40B4-BE49-F238E27FC236}">
                <a16:creationId xmlns:a16="http://schemas.microsoft.com/office/drawing/2014/main" id="{BF830F58-B65E-4233-BC7C-2794D13ED60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10" y="425450"/>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5" name="Picture 11">
            <a:extLst>
              <a:ext uri="{FF2B5EF4-FFF2-40B4-BE49-F238E27FC236}">
                <a16:creationId xmlns:a16="http://schemas.microsoft.com/office/drawing/2014/main" id="{0CD7BD29-427C-4A74-8AC5-11E4B9C11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5" y="919164"/>
            <a:ext cx="7302497" cy="5477277"/>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1" name="Rectangle 12">
            <a:extLst>
              <a:ext uri="{FF2B5EF4-FFF2-40B4-BE49-F238E27FC236}">
                <a16:creationId xmlns:a16="http://schemas.microsoft.com/office/drawing/2014/main" id="{CA549037-47F6-4B3D-9AEA-77CDE9508942}"/>
              </a:ext>
            </a:extLst>
          </p:cNvPr>
          <p:cNvSpPr>
            <a:spLocks noChangeArrowheads="1"/>
          </p:cNvSpPr>
          <p:nvPr/>
        </p:nvSpPr>
        <p:spPr bwMode="auto">
          <a:xfrm>
            <a:off x="2413001" y="877888"/>
            <a:ext cx="7707313" cy="4381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22542" name="Rectangle 13">
            <a:extLst>
              <a:ext uri="{FF2B5EF4-FFF2-40B4-BE49-F238E27FC236}">
                <a16:creationId xmlns:a16="http://schemas.microsoft.com/office/drawing/2014/main" id="{A5577AB5-1B90-4D57-BF5E-57B68686D111}"/>
              </a:ext>
            </a:extLst>
          </p:cNvPr>
          <p:cNvSpPr>
            <a:spLocks noChangeArrowheads="1"/>
          </p:cNvSpPr>
          <p:nvPr/>
        </p:nvSpPr>
        <p:spPr bwMode="auto">
          <a:xfrm>
            <a:off x="9494838" y="1003301"/>
            <a:ext cx="400050" cy="53006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22543" name="Rectangle 14">
            <a:extLst>
              <a:ext uri="{FF2B5EF4-FFF2-40B4-BE49-F238E27FC236}">
                <a16:creationId xmlns:a16="http://schemas.microsoft.com/office/drawing/2014/main" id="{DC683508-7665-4C08-B91D-0A4C05434C5F}"/>
              </a:ext>
            </a:extLst>
          </p:cNvPr>
          <p:cNvSpPr>
            <a:spLocks noChangeArrowheads="1"/>
          </p:cNvSpPr>
          <p:nvPr/>
        </p:nvSpPr>
        <p:spPr bwMode="auto">
          <a:xfrm>
            <a:off x="2376488" y="1177925"/>
            <a:ext cx="450850" cy="51768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dirty="0">
              <a:solidFill>
                <a:srgbClr val="000000"/>
              </a:solidFill>
            </a:endParaRPr>
          </a:p>
        </p:txBody>
      </p:sp>
      <p:sp>
        <p:nvSpPr>
          <p:cNvPr id="22544" name="Rectangle 15">
            <a:extLst>
              <a:ext uri="{FF2B5EF4-FFF2-40B4-BE49-F238E27FC236}">
                <a16:creationId xmlns:a16="http://schemas.microsoft.com/office/drawing/2014/main" id="{9FCA2D8A-5330-4C68-A5DE-27813346E9F0}"/>
              </a:ext>
            </a:extLst>
          </p:cNvPr>
          <p:cNvSpPr>
            <a:spLocks noChangeArrowheads="1"/>
          </p:cNvSpPr>
          <p:nvPr/>
        </p:nvSpPr>
        <p:spPr bwMode="auto">
          <a:xfrm>
            <a:off x="2538414" y="6003925"/>
            <a:ext cx="7331075" cy="3762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113675"/>
                                        </p:tgtEl>
                                        <p:attrNameLst>
                                          <p:attrName>style.visibility</p:attrName>
                                        </p:attrNameLst>
                                      </p:cBhvr>
                                      <p:to>
                                        <p:strVal val="visible"/>
                                      </p:to>
                                    </p:set>
                                    <p:animEffect transition="in" filter="dissolve">
                                      <p:cBhvr>
                                        <p:cTn id="21" dur="500"/>
                                        <p:tgtEl>
                                          <p:spTgt spid="11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Personal:  Das Marktpotential der EUROWEG-Verrechnung  </a:t>
            </a:r>
          </a:p>
        </p:txBody>
      </p:sp>
      <p:sp>
        <p:nvSpPr>
          <p:cNvPr id="113668" name="Rectangle 3"/>
          <p:cNvSpPr>
            <a:spLocks noGrp="1" noChangeArrowheads="1"/>
          </p:cNvSpPr>
          <p:nvPr>
            <p:ph type="body" idx="1"/>
          </p:nvPr>
        </p:nvSpPr>
        <p:spPr>
          <a:xfrm>
            <a:off x="2098675" y="1787685"/>
            <a:ext cx="8396288" cy="1519237"/>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10" y="40053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201442" y="3666375"/>
            <a:ext cx="81867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WEG-Struktur       =   4.30 Mia.  €</a:t>
            </a:r>
          </a:p>
        </p:txBody>
      </p:sp>
      <p:sp>
        <p:nvSpPr>
          <p:cNvPr id="21518" name="Text Box 14"/>
          <p:cNvSpPr txBox="1">
            <a:spLocks noChangeArrowheads="1"/>
          </p:cNvSpPr>
          <p:nvPr/>
        </p:nvSpPr>
        <p:spPr bwMode="auto">
          <a:xfrm>
            <a:off x="2621705" y="3274324"/>
            <a:ext cx="7364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WEG-Berater-Struktur</a:t>
            </a:r>
            <a:r>
              <a:rPr lang="de-DE" altLang="de-DE" sz="2800" b="0" dirty="0">
                <a:solidFill>
                  <a:srgbClr val="000000"/>
                </a:solidFill>
                <a:latin typeface="Times New Roman" pitchFamily="18" charset="0"/>
                <a:cs typeface="Arial" charset="0"/>
              </a:rPr>
              <a:t> </a:t>
            </a: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9203" y="3307593"/>
            <a:ext cx="7302500"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19083" y="4967605"/>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676526" y="5393836"/>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38400" y="5479537"/>
            <a:ext cx="766043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33‘000 WEG - Beratern  =   130‘000  €  pro Begleiter</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Rechteck 1">
            <a:extLst>
              <a:ext uri="{FF2B5EF4-FFF2-40B4-BE49-F238E27FC236}">
                <a16:creationId xmlns:a16="http://schemas.microsoft.com/office/drawing/2014/main" id="{578D5A0C-B8E6-4220-9846-9683378D8825}"/>
              </a:ext>
            </a:extLst>
          </p:cNvPr>
          <p:cNvSpPr/>
          <p:nvPr/>
        </p:nvSpPr>
        <p:spPr>
          <a:xfrm>
            <a:off x="2547779" y="5942182"/>
            <a:ext cx="7346934" cy="338554"/>
          </a:xfrm>
          <a:prstGeom prst="rect">
            <a:avLst/>
          </a:prstGeom>
        </p:spPr>
        <p:txBody>
          <a:bodyPr wrap="square">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wird von den WEG-Zentralen für die </a:t>
            </a:r>
            <a:r>
              <a:rPr lang="de-CH" sz="1600" b="1" dirty="0">
                <a:solidFill>
                  <a:srgbClr val="000000"/>
                </a:solidFill>
                <a:latin typeface="Times New Roman" pitchFamily="18" charset="0"/>
                <a:cs typeface="Arial" charset="0"/>
              </a:rPr>
              <a:t>WEB-Begleiter</a:t>
            </a:r>
            <a:r>
              <a:rPr lang="de-CH" sz="1600" dirty="0">
                <a:solidFill>
                  <a:srgbClr val="000000"/>
                </a:solidFill>
                <a:latin typeface="Times New Roman" pitchFamily="18" charset="0"/>
                <a:cs typeface="Arial" charset="0"/>
              </a:rPr>
              <a:t> ausgegeben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13684"/>
                                        </p:tgtEl>
                                        <p:attrNameLst>
                                          <p:attrName>style.visibility</p:attrName>
                                        </p:attrNameLst>
                                      </p:cBhvr>
                                      <p:to>
                                        <p:strVal val="visible"/>
                                      </p:to>
                                    </p:set>
                                    <p:animEffect transition="in" filter="wipe(down)">
                                      <p:cBhvr>
                                        <p:cTn id="56"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P spid="11368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Infrastruktur:  Das Marktpotential der EUROWEG-Verrechnung  </a:t>
            </a:r>
          </a:p>
        </p:txBody>
      </p:sp>
      <p:sp>
        <p:nvSpPr>
          <p:cNvPr id="113668" name="Rectangle 3"/>
          <p:cNvSpPr>
            <a:spLocks noGrp="1" noChangeArrowheads="1"/>
          </p:cNvSpPr>
          <p:nvPr>
            <p:ph type="body" idx="1"/>
          </p:nvPr>
        </p:nvSpPr>
        <p:spPr>
          <a:xfrm>
            <a:off x="2098675" y="1871664"/>
            <a:ext cx="8396288" cy="1431926"/>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616" y="431809"/>
            <a:ext cx="766439" cy="63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198689" y="3687446"/>
            <a:ext cx="8186737" cy="199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EUROWEG SW    =   4.30 Mia.  €</a:t>
            </a:r>
          </a:p>
        </p:txBody>
      </p:sp>
      <p:sp>
        <p:nvSpPr>
          <p:cNvPr id="21518" name="Text Box 14"/>
          <p:cNvSpPr txBox="1">
            <a:spLocks noChangeArrowheads="1"/>
          </p:cNvSpPr>
          <p:nvPr/>
        </p:nvSpPr>
        <p:spPr bwMode="auto">
          <a:xfrm>
            <a:off x="2756357" y="3367635"/>
            <a:ext cx="7095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EUROWEG-Software</a:t>
            </a:r>
            <a:endParaRPr lang="de-DE" altLang="de-DE" sz="2800" b="0" dirty="0">
              <a:solidFill>
                <a:srgbClr val="000000"/>
              </a:solidFill>
              <a:latin typeface="Times New Roman" pitchFamily="18" charset="0"/>
              <a:cs typeface="Arial" charset="0"/>
            </a:endParaRP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0325" y="3351530"/>
            <a:ext cx="7302500"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dirty="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19083" y="4995598"/>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760663" y="5410200"/>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63801" y="5563505"/>
            <a:ext cx="7523163"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330 WEG - Filialen  =   13.03 Mio.  €  pro Zentrale</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Textfeld 1">
            <a:extLst>
              <a:ext uri="{FF2B5EF4-FFF2-40B4-BE49-F238E27FC236}">
                <a16:creationId xmlns:a16="http://schemas.microsoft.com/office/drawing/2014/main" id="{8D96EFE6-2693-4777-8166-1E4D5F3E8F34}"/>
              </a:ext>
            </a:extLst>
          </p:cNvPr>
          <p:cNvSpPr txBox="1"/>
          <p:nvPr/>
        </p:nvSpPr>
        <p:spPr>
          <a:xfrm>
            <a:off x="2566283" y="6020705"/>
            <a:ext cx="7495170" cy="338554"/>
          </a:xfrm>
          <a:prstGeom prst="rect">
            <a:avLst/>
          </a:prstGeom>
          <a:noFill/>
        </p:spPr>
        <p:txBody>
          <a:bodyPr wrap="square" rtlCol="0">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wird von den WEG-Zentralen für Betrieb und Personal ausgegeben. </a:t>
            </a:r>
          </a:p>
        </p:txBody>
      </p:sp>
    </p:spTree>
    <p:extLst>
      <p:ext uri="{BB962C8B-B14F-4D97-AF65-F5344CB8AC3E}">
        <p14:creationId xmlns:p14="http://schemas.microsoft.com/office/powerpoint/2010/main" val="1701414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13684"/>
                                        </p:tgtEl>
                                        <p:attrNameLst>
                                          <p:attrName>style.visibility</p:attrName>
                                        </p:attrNameLst>
                                      </p:cBhvr>
                                      <p:to>
                                        <p:strVal val="visible"/>
                                      </p:to>
                                    </p:set>
                                    <p:animEffect transition="in" filter="wipe(down)">
                                      <p:cBhvr>
                                        <p:cTn id="56"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P spid="11368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Absicherung:  Das Marktpotential der EUROWEG-Verrechnung  </a:t>
            </a:r>
          </a:p>
        </p:txBody>
      </p:sp>
      <p:sp>
        <p:nvSpPr>
          <p:cNvPr id="113668" name="Rectangle 3"/>
          <p:cNvSpPr>
            <a:spLocks noGrp="1" noChangeArrowheads="1"/>
          </p:cNvSpPr>
          <p:nvPr>
            <p:ph type="body" idx="1"/>
          </p:nvPr>
        </p:nvSpPr>
        <p:spPr>
          <a:xfrm>
            <a:off x="2098675" y="1871664"/>
            <a:ext cx="8396288" cy="1519237"/>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470" y="416853"/>
            <a:ext cx="799730" cy="6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203451" y="3667803"/>
            <a:ext cx="81867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EUROWEG SW    =   4.30 Mia.  €</a:t>
            </a:r>
          </a:p>
        </p:txBody>
      </p:sp>
      <p:sp>
        <p:nvSpPr>
          <p:cNvPr id="21518" name="Text Box 14"/>
          <p:cNvSpPr txBox="1">
            <a:spLocks noChangeArrowheads="1"/>
          </p:cNvSpPr>
          <p:nvPr/>
        </p:nvSpPr>
        <p:spPr bwMode="auto">
          <a:xfrm>
            <a:off x="2491866" y="3304134"/>
            <a:ext cx="7744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Konkurs-Absicherung 1%</a:t>
            </a:r>
            <a:endParaRPr lang="de-DE" altLang="de-DE" sz="2800" b="0" dirty="0">
              <a:solidFill>
                <a:srgbClr val="000000"/>
              </a:solidFill>
              <a:latin typeface="Times New Roman" pitchFamily="18" charset="0"/>
              <a:cs typeface="Arial" charset="0"/>
            </a:endParaRP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0324" y="3323549"/>
            <a:ext cx="7492425"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65738" y="4986267"/>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676526" y="5393835"/>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10619" y="5520100"/>
            <a:ext cx="752316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1%   Konkurs-Absicherung =   4’300 Mio.  €  </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Rechteck 1">
            <a:extLst>
              <a:ext uri="{FF2B5EF4-FFF2-40B4-BE49-F238E27FC236}">
                <a16:creationId xmlns:a16="http://schemas.microsoft.com/office/drawing/2014/main" id="{EF523BC2-BD5B-4C28-9450-B0A58A9A7DDA}"/>
              </a:ext>
            </a:extLst>
          </p:cNvPr>
          <p:cNvSpPr/>
          <p:nvPr/>
        </p:nvSpPr>
        <p:spPr>
          <a:xfrm>
            <a:off x="2578577" y="6002086"/>
            <a:ext cx="7514173" cy="338554"/>
          </a:xfrm>
          <a:prstGeom prst="rect">
            <a:avLst/>
          </a:prstGeom>
        </p:spPr>
        <p:txBody>
          <a:bodyPr wrap="square">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verbleibt zu 50% in den WEG-Zentralen für den Gewinn! </a:t>
            </a:r>
          </a:p>
        </p:txBody>
      </p:sp>
    </p:spTree>
    <p:extLst>
      <p:ext uri="{BB962C8B-B14F-4D97-AF65-F5344CB8AC3E}">
        <p14:creationId xmlns:p14="http://schemas.microsoft.com/office/powerpoint/2010/main" val="2896999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C603469-DAE0-4294-9693-52C8930967D6}"/>
              </a:ext>
            </a:extLst>
          </p:cNvPr>
          <p:cNvSpPr>
            <a:spLocks noGrp="1"/>
          </p:cNvSpPr>
          <p:nvPr>
            <p:ph type="subTitle" idx="1"/>
          </p:nvPr>
        </p:nvSpPr>
        <p:spPr>
          <a:xfrm>
            <a:off x="2228296" y="6007887"/>
            <a:ext cx="7643674" cy="526079"/>
          </a:xfrm>
        </p:spPr>
        <p:txBody>
          <a:bodyPr/>
          <a:lstStyle/>
          <a:p>
            <a:r>
              <a:rPr lang="de-CH" b="1" dirty="0">
                <a:latin typeface="Arial" panose="020B0604020202020204" pitchFamily="34" charset="0"/>
                <a:cs typeface="Arial" panose="020B0604020202020204" pitchFamily="34" charset="0"/>
              </a:rPr>
              <a:t>Stagnation seit 2011 durch die Marktsättigung</a:t>
            </a:r>
          </a:p>
        </p:txBody>
      </p:sp>
      <p:pic>
        <p:nvPicPr>
          <p:cNvPr id="4" name="Grafik 3">
            <a:extLst>
              <a:ext uri="{FF2B5EF4-FFF2-40B4-BE49-F238E27FC236}">
                <a16:creationId xmlns:a16="http://schemas.microsoft.com/office/drawing/2014/main" id="{46B2F39C-4A9A-4536-B8CD-744C6515465C}"/>
              </a:ext>
            </a:extLst>
          </p:cNvPr>
          <p:cNvPicPr>
            <a:picLocks noChangeAspect="1"/>
          </p:cNvPicPr>
          <p:nvPr/>
        </p:nvPicPr>
        <p:blipFill>
          <a:blip r:embed="rId2"/>
          <a:stretch>
            <a:fillRect/>
          </a:stretch>
        </p:blipFill>
        <p:spPr>
          <a:xfrm>
            <a:off x="2228296" y="910677"/>
            <a:ext cx="8980550" cy="4873685"/>
          </a:xfrm>
          <a:prstGeom prst="rect">
            <a:avLst/>
          </a:prstGeom>
        </p:spPr>
      </p:pic>
      <p:pic>
        <p:nvPicPr>
          <p:cNvPr id="5" name="Picture 15">
            <a:extLst>
              <a:ext uri="{FF2B5EF4-FFF2-40B4-BE49-F238E27FC236}">
                <a16:creationId xmlns:a16="http://schemas.microsoft.com/office/drawing/2014/main" id="{42A71B50-317A-425A-9CB9-D72EB8E16F8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9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5837" y="76201"/>
            <a:ext cx="9842136" cy="669925"/>
          </a:xfrm>
        </p:spPr>
        <p:txBody>
          <a:bodyPr/>
          <a:lstStyle/>
          <a:p>
            <a:pPr>
              <a:defRPr/>
            </a:pPr>
            <a:r>
              <a:rPr lang="de-CH" sz="2600" b="0" dirty="0">
                <a:solidFill>
                  <a:schemeClr val="accent2"/>
                </a:solidFill>
                <a:hlinkClick r:id="rId2">
                  <a:extLst>
                    <a:ext uri="{A12FA001-AC4F-418D-AE19-62706E023703}">
                      <ahyp:hlinkClr xmlns:ahyp="http://schemas.microsoft.com/office/drawing/2018/hyperlinkcolor" val="tx"/>
                    </a:ext>
                  </a:extLst>
                </a:hlinkClick>
              </a:rPr>
              <a:t>https://youtu.be/CoUZb3H7v64</a:t>
            </a:r>
            <a:r>
              <a:rPr lang="de-CH" sz="2600" b="0" dirty="0">
                <a:solidFill>
                  <a:schemeClr val="accent2"/>
                </a:solidFill>
              </a:rPr>
              <a:t>    </a:t>
            </a:r>
          </a:p>
        </p:txBody>
      </p:sp>
      <p:sp>
        <p:nvSpPr>
          <p:cNvPr id="3" name="Inhaltsplatzhalter 2"/>
          <p:cNvSpPr>
            <a:spLocks noGrp="1"/>
          </p:cNvSpPr>
          <p:nvPr>
            <p:ph idx="1"/>
          </p:nvPr>
        </p:nvSpPr>
        <p:spPr>
          <a:xfrm>
            <a:off x="621437" y="1091953"/>
            <a:ext cx="3480046" cy="5337883"/>
          </a:xfrm>
        </p:spPr>
        <p:txBody>
          <a:bodyPr/>
          <a:lstStyle/>
          <a:p>
            <a:pPr>
              <a:defRPr/>
            </a:pPr>
            <a:r>
              <a:rPr lang="de-CH" sz="2000" dirty="0"/>
              <a:t>Makro-ökonomisches Denken ist; Schulden und Sparen muss in Waage sein. </a:t>
            </a:r>
          </a:p>
          <a:p>
            <a:pPr>
              <a:defRPr/>
            </a:pPr>
            <a:r>
              <a:rPr lang="de-CH" sz="2000" dirty="0">
                <a:solidFill>
                  <a:srgbClr val="CC0099"/>
                </a:solidFill>
              </a:rPr>
              <a:t>Mikro-ökonomisches Denken macht die Schwäbische Hausfrau, die stets an Sparen und billig einkaufen und Löhne senken denkt. Sie denkt nur an ihre eigene Wettbewerbs-Fähigkeit. Dann bürdet sie dem Staat noch das selbe Denken auf. Das führt zur Katastrophe</a:t>
            </a:r>
          </a:p>
          <a:p>
            <a:pPr marL="0" indent="0">
              <a:buNone/>
              <a:defRPr/>
            </a:pPr>
            <a:r>
              <a:rPr lang="de-CH" sz="2200" dirty="0">
                <a:solidFill>
                  <a:schemeClr val="accent2"/>
                </a:solidFill>
              </a:rPr>
              <a:t> </a:t>
            </a:r>
            <a:br>
              <a:rPr lang="de-CH" altLang="de-DE" sz="2000" dirty="0"/>
            </a:br>
            <a:endParaRPr lang="de-CH" altLang="de-DE" sz="2000" dirty="0"/>
          </a:p>
          <a:p>
            <a:pPr marL="0" indent="0">
              <a:buNone/>
              <a:defRPr/>
            </a:pPr>
            <a:endParaRPr lang="de-CH" altLang="de-DE" sz="1800" dirty="0"/>
          </a:p>
        </p:txBody>
      </p:sp>
      <p:sp>
        <p:nvSpPr>
          <p:cNvPr id="4" name="Datumsplatzhalter 3"/>
          <p:cNvSpPr>
            <a:spLocks noGrp="1"/>
          </p:cNvSpPr>
          <p:nvPr>
            <p:ph type="dt" sz="quarter" idx="10"/>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pic>
        <p:nvPicPr>
          <p:cNvPr id="8" name="Picture 15">
            <a:extLst>
              <a:ext uri="{FF2B5EF4-FFF2-40B4-BE49-F238E27FC236}">
                <a16:creationId xmlns:a16="http://schemas.microsoft.com/office/drawing/2014/main" id="{82A76852-CBE4-4DE1-BA6F-BDDD362579E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28DE4B3C-DFDA-49A2-96D9-74D8CE1B5EAB}"/>
              </a:ext>
            </a:extLst>
          </p:cNvPr>
          <p:cNvPicPr>
            <a:picLocks noChangeAspect="1"/>
          </p:cNvPicPr>
          <p:nvPr/>
        </p:nvPicPr>
        <p:blipFill>
          <a:blip r:embed="rId4"/>
          <a:stretch>
            <a:fillRect/>
          </a:stretch>
        </p:blipFill>
        <p:spPr>
          <a:xfrm>
            <a:off x="4305669" y="1207363"/>
            <a:ext cx="7903285" cy="4792037"/>
          </a:xfrm>
          <a:prstGeom prst="rect">
            <a:avLst/>
          </a:prstGeom>
        </p:spPr>
      </p:pic>
    </p:spTree>
    <p:extLst>
      <p:ext uri="{BB962C8B-B14F-4D97-AF65-F5344CB8AC3E}">
        <p14:creationId xmlns:p14="http://schemas.microsoft.com/office/powerpoint/2010/main" val="10134656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0"/>
                                        <p:tgtEl>
                                          <p:spTgt spid="3">
                                            <p:txEl>
                                              <p:pRg st="2" end="2"/>
                                            </p:txEl>
                                          </p:spTgt>
                                        </p:tgtEl>
                                      </p:cBhvr>
                                    </p:animEffect>
                                  </p:childTnLst>
                                </p:cTn>
                              </p:par>
                            </p:childTnLst>
                          </p:cTn>
                        </p:par>
                        <p:par>
                          <p:cTn id="18" fill="hold">
                            <p:stCondLst>
                              <p:cond delay="3000"/>
                            </p:stCondLst>
                            <p:childTnLst>
                              <p:par>
                                <p:cTn id="19" presetID="15"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543901" y="180232"/>
            <a:ext cx="8556771" cy="532903"/>
          </a:xfrm>
          <a:prstGeom prst="rect">
            <a:avLst/>
          </a:prstGeom>
          <a:noFill/>
        </p:spPr>
        <p:txBody>
          <a:bodyPr wrap="square">
            <a:spAutoFit/>
          </a:bodyPr>
          <a:lstStyle/>
          <a:p>
            <a:pPr>
              <a:lnSpc>
                <a:spcPct val="107000"/>
              </a:lnSpc>
              <a:spcAft>
                <a:spcPts val="800"/>
              </a:spcAft>
            </a:pPr>
            <a:r>
              <a:rPr lang="de-CH" sz="2800" b="1" dirty="0">
                <a:effectLst/>
                <a:latin typeface="Calibri" panose="020F0502020204030204" pitchFamily="34" charset="0"/>
                <a:ea typeface="Calibri" panose="020F0502020204030204" pitchFamily="34" charset="0"/>
                <a:cs typeface="Times New Roman" panose="02020603050405020304" pitchFamily="18" charset="0"/>
              </a:rPr>
              <a:t>Die vier Grundbedürfnisse der Menschheit global!</a:t>
            </a:r>
            <a:endParaRPr lang="de-CH"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B72B2006-763A-4132-B009-7923EF6FD7A7}"/>
              </a:ext>
            </a:extLst>
          </p:cNvPr>
          <p:cNvSpPr txBox="1"/>
          <p:nvPr/>
        </p:nvSpPr>
        <p:spPr>
          <a:xfrm>
            <a:off x="780293" y="5350786"/>
            <a:ext cx="11275583" cy="1323439"/>
          </a:xfrm>
          <a:prstGeom prst="rect">
            <a:avLst/>
          </a:prstGeom>
          <a:noFill/>
        </p:spPr>
        <p:txBody>
          <a:bodyPr wrap="square" rtlCol="0">
            <a:spAutoFit/>
          </a:bodyPr>
          <a:lstStyle/>
          <a:p>
            <a:r>
              <a:rPr lang="de-CH" sz="1200" b="1" dirty="0"/>
              <a:t>Warum</a:t>
            </a:r>
            <a:r>
              <a:rPr lang="de-CH" sz="1200" dirty="0"/>
              <a:t>: Wir sind auf der Erde nun 8 Mia. Menschen und das sind ca. 7 Mia. zu viele. Diese 7 Mia. Müssen nun endlich weg </a:t>
            </a:r>
            <a:r>
              <a:rPr lang="de-CH" sz="1200" b="1" dirty="0"/>
              <a:t>durch Zerstörung der Wirtschaft </a:t>
            </a:r>
            <a:r>
              <a:rPr lang="de-CH" sz="1200" dirty="0"/>
              <a:t>und </a:t>
            </a:r>
            <a:r>
              <a:rPr lang="de-CH" sz="1200" b="1" dirty="0"/>
              <a:t>Verhinderung von Fortpflanzung</a:t>
            </a:r>
            <a:r>
              <a:rPr lang="de-CH" sz="1200" dirty="0"/>
              <a:t>. Siehe Georgia </a:t>
            </a:r>
            <a:r>
              <a:rPr lang="de-CH" sz="1200" dirty="0" err="1"/>
              <a:t>Gidestones</a:t>
            </a:r>
            <a:r>
              <a:rPr lang="de-CH" sz="1200" dirty="0"/>
              <a:t>. Dort steht es seit 20 Jahren geschrieben, was heute gerade umgesetzt wird. Dies kann auch nur gerade jetzt so weltweit umgesetzt werden, weil die dahinter stehende Weltelite auch das Banken- und damit das Geldschöpfungs-System zu 100% alleine beherrschen und durch Kreditsperren jeden Staat zum Mitmachen zwingen kann. Dies ist die </a:t>
            </a:r>
            <a:r>
              <a:rPr lang="de-CH" sz="1200" b="1" dirty="0"/>
              <a:t>weltweit</a:t>
            </a:r>
            <a:r>
              <a:rPr lang="de-CH" sz="1200" dirty="0"/>
              <a:t> </a:t>
            </a:r>
            <a:r>
              <a:rPr lang="de-CH" sz="1200" b="1" dirty="0"/>
              <a:t>grösste</a:t>
            </a:r>
            <a:r>
              <a:rPr lang="de-CH" sz="1200" dirty="0"/>
              <a:t> je durchgepeitschte </a:t>
            </a:r>
            <a:r>
              <a:rPr lang="de-CH" sz="1200" b="1" dirty="0"/>
              <a:t>Korruption</a:t>
            </a:r>
            <a:r>
              <a:rPr lang="de-CH" sz="1200" dirty="0"/>
              <a:t> die je auf diesem Planteten stattgefunden hat. Es wird auch die einzige und damit auch die Letzte je gewesen sein, denn danach kommt das </a:t>
            </a:r>
            <a:r>
              <a:rPr lang="de-CH" sz="1200" b="1" dirty="0"/>
              <a:t>«Waren-Kredit-Gelt der Menschen.»</a:t>
            </a:r>
            <a:r>
              <a:rPr lang="de-CH" sz="1200" dirty="0"/>
              <a:t> </a:t>
            </a:r>
          </a:p>
          <a:p>
            <a:endParaRPr lang="de-CH" sz="2000" b="1" dirty="0"/>
          </a:p>
        </p:txBody>
      </p:sp>
      <p:pic>
        <p:nvPicPr>
          <p:cNvPr id="6" name="Grafik 5">
            <a:extLst>
              <a:ext uri="{FF2B5EF4-FFF2-40B4-BE49-F238E27FC236}">
                <a16:creationId xmlns:a16="http://schemas.microsoft.com/office/drawing/2014/main" id="{E86DEB8A-7EC8-4AE9-9F75-1E06E6ED4628}"/>
              </a:ext>
            </a:extLst>
          </p:cNvPr>
          <p:cNvPicPr>
            <a:picLocks noChangeAspect="1"/>
          </p:cNvPicPr>
          <p:nvPr/>
        </p:nvPicPr>
        <p:blipFill>
          <a:blip r:embed="rId5"/>
          <a:stretch>
            <a:fillRect/>
          </a:stretch>
        </p:blipFill>
        <p:spPr>
          <a:xfrm>
            <a:off x="1008540" y="1601421"/>
            <a:ext cx="9092132" cy="3749365"/>
          </a:xfrm>
          <a:prstGeom prst="rect">
            <a:avLst/>
          </a:prstGeom>
        </p:spPr>
      </p:pic>
      <p:sp>
        <p:nvSpPr>
          <p:cNvPr id="8" name="Textfeld 7">
            <a:extLst>
              <a:ext uri="{FF2B5EF4-FFF2-40B4-BE49-F238E27FC236}">
                <a16:creationId xmlns:a16="http://schemas.microsoft.com/office/drawing/2014/main" id="{A54534C3-987E-46A3-899E-33FD2C86B30F}"/>
              </a:ext>
            </a:extLst>
          </p:cNvPr>
          <p:cNvSpPr txBox="1"/>
          <p:nvPr/>
        </p:nvSpPr>
        <p:spPr>
          <a:xfrm>
            <a:off x="1183688" y="929506"/>
            <a:ext cx="9007877" cy="671915"/>
          </a:xfrm>
          <a:prstGeom prst="rect">
            <a:avLst/>
          </a:prstGeom>
          <a:noFill/>
        </p:spPr>
        <p:txBody>
          <a:bodyPr wrap="square" rtlCol="0">
            <a:spAutoFit/>
          </a:bodyPr>
          <a:lstStyle/>
          <a:p>
            <a:pPr>
              <a:lnSpc>
                <a:spcPct val="107000"/>
              </a:lnSpc>
              <a:spcAft>
                <a:spcPts val="800"/>
              </a:spcAft>
            </a:pPr>
            <a:r>
              <a:rPr lang="de-CH" sz="1800" b="1" dirty="0">
                <a:effectLst/>
                <a:latin typeface="Calibri" panose="020F0502020204030204" pitchFamily="34" charset="0"/>
                <a:ea typeface="Calibri" panose="020F0502020204030204" pitchFamily="34" charset="0"/>
                <a:cs typeface="Times New Roman" panose="02020603050405020304" pitchFamily="18" charset="0"/>
              </a:rPr>
              <a:t>Und was wird 2020-2021 von der Finanz-Welt-Elite, </a:t>
            </a:r>
            <a:r>
              <a:rPr lang="de-CH"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die dem Club of Rom huldigen </a:t>
            </a:r>
            <a:r>
              <a:rPr lang="de-CH" sz="1800" b="1" dirty="0">
                <a:effectLst/>
                <a:latin typeface="Calibri" panose="020F0502020204030204" pitchFamily="34" charset="0"/>
                <a:ea typeface="Calibri" panose="020F0502020204030204" pitchFamily="34" charset="0"/>
                <a:cs typeface="Times New Roman" panose="02020603050405020304" pitchFamily="18" charset="0"/>
              </a:rPr>
              <a:t>in allem, gerade durch die Lock-</a:t>
            </a:r>
            <a:r>
              <a:rPr lang="de-CH" sz="1800" b="1" dirty="0" err="1">
                <a:effectLst/>
                <a:latin typeface="Calibri" panose="020F0502020204030204" pitchFamily="34" charset="0"/>
                <a:ea typeface="Calibri" panose="020F0502020204030204" pitchFamily="34" charset="0"/>
                <a:cs typeface="Times New Roman" panose="02020603050405020304" pitchFamily="18" charset="0"/>
              </a:rPr>
              <a:t>down’s</a:t>
            </a:r>
            <a:r>
              <a:rPr lang="de-CH" sz="1800" b="1" dirty="0">
                <a:effectLst/>
                <a:latin typeface="Calibri" panose="020F0502020204030204" pitchFamily="34" charset="0"/>
                <a:ea typeface="Calibri" panose="020F0502020204030204" pitchFamily="34" charset="0"/>
                <a:cs typeface="Times New Roman" panose="02020603050405020304" pitchFamily="18" charset="0"/>
              </a:rPr>
              <a:t> verhindert? </a:t>
            </a:r>
            <a:r>
              <a:rPr lang="de-CH"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Die Fortpflanzung.</a:t>
            </a:r>
            <a:endParaRPr lang="de-CH"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hteck 10">
            <a:extLst>
              <a:ext uri="{FF2B5EF4-FFF2-40B4-BE49-F238E27FC236}">
                <a16:creationId xmlns:a16="http://schemas.microsoft.com/office/drawing/2014/main" id="{80B34BBA-FA3F-46C2-AF86-B0D10E5EEEE5}"/>
              </a:ext>
            </a:extLst>
          </p:cNvPr>
          <p:cNvSpPr/>
          <p:nvPr/>
        </p:nvSpPr>
        <p:spPr bwMode="auto">
          <a:xfrm>
            <a:off x="10191565" y="1908699"/>
            <a:ext cx="1864310" cy="233482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Textfeld 8">
            <a:extLst>
              <a:ext uri="{FF2B5EF4-FFF2-40B4-BE49-F238E27FC236}">
                <a16:creationId xmlns:a16="http://schemas.microsoft.com/office/drawing/2014/main" id="{FAA802FF-C2B1-4D75-9E69-C6876786ED2E}"/>
              </a:ext>
            </a:extLst>
          </p:cNvPr>
          <p:cNvSpPr txBox="1"/>
          <p:nvPr/>
        </p:nvSpPr>
        <p:spPr>
          <a:xfrm>
            <a:off x="10191565" y="1917577"/>
            <a:ext cx="1864310" cy="2308324"/>
          </a:xfrm>
          <a:prstGeom prst="rect">
            <a:avLst/>
          </a:prstGeom>
          <a:noFill/>
        </p:spPr>
        <p:txBody>
          <a:bodyPr wrap="square" rtlCol="0">
            <a:spAutoFit/>
          </a:bodyPr>
          <a:lstStyle/>
          <a:p>
            <a:r>
              <a:rPr lang="de-CH" b="1" dirty="0">
                <a:solidFill>
                  <a:schemeClr val="accent2"/>
                </a:solidFill>
              </a:rPr>
              <a:t>Wie und durch was wir das Waren-Kredit-Gelt einführen können, erfahren sie hier und jetzt.</a:t>
            </a:r>
          </a:p>
          <a:p>
            <a:r>
              <a:rPr lang="de-CH" b="1" dirty="0">
                <a:solidFill>
                  <a:schemeClr val="accent2"/>
                </a:solidFill>
              </a:rPr>
              <a:t>HJK, 2021</a:t>
            </a:r>
          </a:p>
        </p:txBody>
      </p:sp>
    </p:spTree>
    <p:extLst>
      <p:ext uri="{BB962C8B-B14F-4D97-AF65-F5344CB8AC3E}">
        <p14:creationId xmlns:p14="http://schemas.microsoft.com/office/powerpoint/2010/main" val="7405966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A4CDCF79-F1D5-47C3-8535-1E4DBAC0A6CA}"/>
              </a:ext>
            </a:extLst>
          </p:cNvPr>
          <p:cNvSpPr/>
          <p:nvPr/>
        </p:nvSpPr>
        <p:spPr>
          <a:xfrm>
            <a:off x="1162980" y="758438"/>
            <a:ext cx="10892901" cy="5958298"/>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JA Sie haben es richtig gehört und auch verstanden, das neue Wort heisst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und darin existiert Geld als Produkt nicht mehr, darum wird es auch neu mit t geschrieben, weil es die Geltung ihrer Leistung dokumentiert in vernetzten </a:t>
            </a:r>
            <a:r>
              <a:rPr lang="de-CH" sz="1200" b="1" dirty="0">
                <a:latin typeface="Calibri" panose="020F0502020204030204" pitchFamily="34" charset="0"/>
                <a:ea typeface="Calibri" panose="020F0502020204030204" pitchFamily="34" charset="0"/>
                <a:cs typeface="Times New Roman" panose="02020603050405020304" pitchFamily="18" charset="0"/>
              </a:rPr>
              <a:t>Waren-Buchhaltungen</a:t>
            </a:r>
            <a:r>
              <a:rPr lang="de-CH" sz="1200" dirty="0">
                <a:latin typeface="Calibri" panose="020F0502020204030204" pitchFamily="34" charset="0"/>
                <a:ea typeface="Calibri" panose="020F0502020204030204" pitchFamily="34" charset="0"/>
                <a:cs typeface="Times New Roman" panose="02020603050405020304" pitchFamily="18" charset="0"/>
              </a:rPr>
              <a:t>. Und das ist absolut NEU! Damit dokumentieren wir erstmals auch gleich den </a:t>
            </a:r>
            <a:r>
              <a:rPr lang="de-CH" sz="1200" b="1" dirty="0">
                <a:latin typeface="Calibri" panose="020F0502020204030204" pitchFamily="34" charset="0"/>
                <a:ea typeface="Calibri" panose="020F0502020204030204" pitchFamily="34" charset="0"/>
                <a:cs typeface="Times New Roman" panose="02020603050405020304" pitchFamily="18" charset="0"/>
              </a:rPr>
              <a:t>grundlegenden Systemwechsel</a:t>
            </a:r>
            <a:r>
              <a:rPr lang="de-CH" sz="1200" dirty="0">
                <a:latin typeface="Calibri" panose="020F0502020204030204" pitchFamily="34" charset="0"/>
                <a:ea typeface="Calibri" panose="020F0502020204030204" pitchFamily="34" charset="0"/>
                <a:cs typeface="Times New Roman" panose="02020603050405020304" pitchFamily="18" charset="0"/>
              </a:rPr>
              <a:t>, denn Buchhaltungen kennen keinen Mangel an Zahlen. Alles wird sich anpassen und ändern. Die neuen Gelt- mit t Schöpfer sind wir </a:t>
            </a:r>
            <a:r>
              <a:rPr lang="de-CH" sz="1200" b="1" dirty="0">
                <a:latin typeface="Calibri" panose="020F0502020204030204" pitchFamily="34" charset="0"/>
                <a:ea typeface="Calibri" panose="020F0502020204030204" pitchFamily="34" charset="0"/>
                <a:cs typeface="Times New Roman" panose="02020603050405020304" pitchFamily="18" charset="0"/>
              </a:rPr>
              <a:t>alle gemeinsam</a:t>
            </a:r>
            <a:r>
              <a:rPr lang="de-CH" sz="1200" dirty="0">
                <a:latin typeface="Calibri" panose="020F0502020204030204" pitchFamily="34" charset="0"/>
                <a:ea typeface="Calibri" panose="020F0502020204030204" pitchFamily="34" charset="0"/>
                <a:cs typeface="Times New Roman" panose="02020603050405020304" pitchFamily="18" charset="0"/>
              </a:rPr>
              <a:t>, weil wir auch gemeinsam diese Geltungs-Zahlen mit Waren und Leistungen decken. Wir haben somit nach dem Münzgeld-Monopol der Könige und Kaiser, abgelöst vor 300 Jahren von den Monopol-Banken, erstmals die Gelt-Schöpfung auf die Ebene der Bürger und Ihrer Unternehmungen gebracht, weil sie nun alle Lesen, Schreiben und Rechnen können. Sie sehen, diese Entwicklung hat sich gelohnt.</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Diese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als Wirtschaftstheorie für gesättigte Märkte geht von der tatsächlichen und vorhandenen Wirtschaftsleistung und der Güter-Überfluss-Gesellschaft aus. Nicht nur Arbeitskräfte sind seit 1992 im Überfluss vorhanden, (in der EU sind 16-25 Mio. = 10%-15% arbeitslos) auch die Materialien, die wir benötigen, um für alle Erdbewohner ein würdiges Auskommen und Leben bei bester Versorgung zu gewährleisten, sind im Überfluss vorhanden. Was fehlte, war ein Geldsystem, das automatisch für eine gerechte Güter- und Leistungs-Verteilung sorgte. Das Zins-System sorgte immer nur für eine ungerechte Umverteilung. Damit verstösst es gegen die Verfassung, die Gerechtigkeit fordert.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Das gerechte Verteilen aller Güter ist nun mit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erstmals und einfach gewährleistet und möglich. Das zu Grunde liegende </a:t>
            </a:r>
            <a:r>
              <a:rPr lang="de-CH" sz="1200" dirty="0" err="1">
                <a:latin typeface="Calibri" panose="020F0502020204030204" pitchFamily="34" charset="0"/>
                <a:ea typeface="Calibri" panose="020F0502020204030204" pitchFamily="34" charset="0"/>
                <a:cs typeface="Times New Roman" panose="02020603050405020304" pitchFamily="18" charset="0"/>
              </a:rPr>
              <a:t>Buchhaltungs</a:t>
            </a:r>
            <a:r>
              <a:rPr lang="de-CH" sz="1200" dirty="0">
                <a:latin typeface="Calibri" panose="020F0502020204030204" pitchFamily="34" charset="0"/>
                <a:ea typeface="Calibri" panose="020F0502020204030204" pitchFamily="34" charset="0"/>
                <a:cs typeface="Times New Roman" panose="02020603050405020304" pitchFamily="18" charset="0"/>
              </a:rPr>
              <a:t>—System genannt </a:t>
            </a:r>
            <a:r>
              <a:rPr lang="de-CH" sz="1200" b="1" dirty="0">
                <a:latin typeface="Calibri" panose="020F0502020204030204" pitchFamily="34" charset="0"/>
                <a:ea typeface="Calibri" panose="020F0502020204030204" pitchFamily="34" charset="0"/>
                <a:cs typeface="Times New Roman" panose="02020603050405020304" pitchFamily="18" charset="0"/>
              </a:rPr>
              <a:t>EUROWEG</a:t>
            </a:r>
            <a:r>
              <a:rPr lang="de-CH" sz="1200" dirty="0">
                <a:latin typeface="Calibri" panose="020F0502020204030204" pitchFamily="34" charset="0"/>
                <a:ea typeface="Calibri" panose="020F0502020204030204" pitchFamily="34" charset="0"/>
                <a:cs typeface="Times New Roman" panose="02020603050405020304" pitchFamily="18" charset="0"/>
              </a:rPr>
              <a:t> ist ein vernetztes </a:t>
            </a:r>
            <a:r>
              <a:rPr lang="de-CH" sz="1200" b="1" dirty="0">
                <a:latin typeface="Calibri" panose="020F0502020204030204" pitchFamily="34" charset="0"/>
                <a:ea typeface="Calibri" panose="020F0502020204030204" pitchFamily="34" charset="0"/>
                <a:cs typeface="Times New Roman" panose="02020603050405020304" pitchFamily="18" charset="0"/>
              </a:rPr>
              <a:t>E-Shop-System</a:t>
            </a:r>
            <a:r>
              <a:rPr lang="de-CH" sz="1200" dirty="0">
                <a:latin typeface="Calibri" panose="020F0502020204030204" pitchFamily="34" charset="0"/>
                <a:ea typeface="Calibri" panose="020F0502020204030204" pitchFamily="34" charset="0"/>
                <a:cs typeface="Times New Roman" panose="02020603050405020304" pitchFamily="18" charset="0"/>
              </a:rPr>
              <a:t>, an dem alle Firmen und Menschen beteiligt sind durch ein Verrechnungs-Konto in W€ und ein altes Geld-€-Konto. Damit können wir auch den Übergang für einige Jahre in geordneten Bahnen halten. Das </a:t>
            </a:r>
            <a:r>
              <a:rPr lang="de-CH" sz="1200" b="1" dirty="0">
                <a:latin typeface="Calibri" panose="020F0502020204030204" pitchFamily="34" charset="0"/>
                <a:ea typeface="Calibri" panose="020F0502020204030204" pitchFamily="34" charset="0"/>
                <a:cs typeface="Times New Roman" panose="02020603050405020304" pitchFamily="18" charset="0"/>
              </a:rPr>
              <a:t>WEG</a:t>
            </a:r>
            <a:r>
              <a:rPr lang="de-CH" sz="1200" dirty="0">
                <a:latin typeface="Calibri" panose="020F0502020204030204" pitchFamily="34" charset="0"/>
                <a:ea typeface="Calibri" panose="020F0502020204030204" pitchFamily="34" charset="0"/>
                <a:cs typeface="Times New Roman" panose="02020603050405020304" pitchFamily="18" charset="0"/>
              </a:rPr>
              <a:t> steht für </a:t>
            </a:r>
            <a:r>
              <a:rPr lang="de-CH" sz="1200" b="1" dirty="0">
                <a:latin typeface="Calibri" panose="020F0502020204030204" pitchFamily="34" charset="0"/>
                <a:ea typeface="Calibri" panose="020F0502020204030204" pitchFamily="34" charset="0"/>
                <a:cs typeface="Times New Roman" panose="02020603050405020304" pitchFamily="18" charset="0"/>
              </a:rPr>
              <a:t>W</a:t>
            </a:r>
            <a:r>
              <a:rPr lang="de-CH" sz="1200" dirty="0">
                <a:latin typeface="Calibri" panose="020F0502020204030204" pitchFamily="34" charset="0"/>
                <a:ea typeface="Calibri" panose="020F0502020204030204" pitchFamily="34" charset="0"/>
                <a:cs typeface="Times New Roman" panose="02020603050405020304" pitchFamily="18" charset="0"/>
              </a:rPr>
              <a:t>elt </a:t>
            </a:r>
            <a:r>
              <a:rPr lang="de-CH" sz="1200" b="1" dirty="0" err="1">
                <a:latin typeface="Calibri" panose="020F0502020204030204" pitchFamily="34" charset="0"/>
                <a:ea typeface="Calibri" panose="020F0502020204030204" pitchFamily="34" charset="0"/>
                <a:cs typeface="Times New Roman" panose="02020603050405020304" pitchFamily="18" charset="0"/>
              </a:rPr>
              <a:t>E</a:t>
            </a:r>
            <a:r>
              <a:rPr lang="de-CH" sz="1200" dirty="0" err="1">
                <a:latin typeface="Calibri" panose="020F0502020204030204" pitchFamily="34" charset="0"/>
                <a:ea typeface="Calibri" panose="020F0502020204030204" pitchFamily="34" charset="0"/>
                <a:cs typeface="Times New Roman" panose="02020603050405020304" pitchFamily="18" charset="0"/>
              </a:rPr>
              <a:t>inheits</a:t>
            </a:r>
            <a:r>
              <a:rPr lang="de-CH" sz="1200" dirty="0">
                <a:latin typeface="Calibri" panose="020F0502020204030204" pitchFamily="34" charset="0"/>
                <a:ea typeface="Calibri" panose="020F0502020204030204" pitchFamily="34" charset="0"/>
                <a:cs typeface="Times New Roman" panose="02020603050405020304" pitchFamily="18" charset="0"/>
              </a:rPr>
              <a:t> </a:t>
            </a:r>
            <a:r>
              <a:rPr lang="de-CH" sz="1200" b="1" dirty="0">
                <a:latin typeface="Calibri" panose="020F0502020204030204" pitchFamily="34" charset="0"/>
                <a:ea typeface="Calibri" panose="020F0502020204030204" pitchFamily="34" charset="0"/>
                <a:cs typeface="Times New Roman" panose="02020603050405020304" pitchFamily="18" charset="0"/>
              </a:rPr>
              <a:t>G</a:t>
            </a:r>
            <a:r>
              <a:rPr lang="de-CH" sz="1200" dirty="0">
                <a:latin typeface="Calibri" panose="020F0502020204030204" pitchFamily="34" charset="0"/>
                <a:ea typeface="Calibri" panose="020F0502020204030204" pitchFamily="34" charset="0"/>
                <a:cs typeface="Times New Roman" panose="02020603050405020304" pitchFamily="18" charset="0"/>
              </a:rPr>
              <a:t>elt.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 Die Verknüpfung dieser zwei Konten mit allen verfügbaren Waren und Leistungen ermöglicht es erstmals, dem Staat und seiner Lebensmittel-Kontrolle dafür zu sorgen, dass die Bürger eines Landes und der Welt nicht mehr mit gesundheitsschädlichen Stoffen belastet werden. Auch was das Verhindern von psychisch negativen Produkten betrifft, haben wir Steuermechanismen in dieser Art des Güter-Versorgungssystems. Wir verlangen von jedem Produkt einen Herkunfts- und Produktions-Film, wodurch der Konsument exakt nachvollziehen kann, was er da kauft und konsumiert. Nicht mehr alleine der Preis ist für einen Kauf entscheidend, sondern die gesamten Umstände einer Herstellung und Vermarktung wird im Preisschild dokumentiert. Somit hat der Kunde einen direkten Bezug zu seiner zu erwerbender Ware und kann ethische Entscheidungen treffen, die ihm bis heute verschlossen blieben dank verborgener Produktionstechnik. Dies ist nur eines der vielen Vorteile einer offenen Güter-Versorgungs- und damit Bedarfsdeckungs-Gesellschaft, die nun den Ressourcen-Verschleiss offen zu legen hat um das Ressourcen sparen und das Recycling zu fördern. </a:t>
            </a:r>
          </a:p>
          <a:p>
            <a:r>
              <a:rPr lang="de-CH" sz="1200" dirty="0">
                <a:latin typeface="Calibri" panose="020F0502020204030204" pitchFamily="34" charset="0"/>
                <a:ea typeface="Calibri" panose="020F0502020204030204" pitchFamily="34" charset="0"/>
                <a:cs typeface="Times New Roman" panose="02020603050405020304" pitchFamily="18" charset="0"/>
              </a:rPr>
              <a:t>Ich komme nun zum zentralen und neuen Punkt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der uns bis heute verschlossen und im Dunkeln blieb, weil wir von einer falschen Konkurrenzgesellschaft ausgingen. Die Zukunft heisst </a:t>
            </a:r>
            <a:r>
              <a:rPr lang="de-CH" sz="1200" b="1" dirty="0">
                <a:latin typeface="Calibri" panose="020F0502020204030204" pitchFamily="34" charset="0"/>
                <a:ea typeface="Calibri" panose="020F0502020204030204" pitchFamily="34" charset="0"/>
                <a:cs typeface="Times New Roman" panose="02020603050405020304" pitchFamily="18" charset="0"/>
              </a:rPr>
              <a:t>Solidar-Gemeinschaft zwecks Bedarfsdeckung</a:t>
            </a:r>
            <a:r>
              <a:rPr lang="de-CH" sz="1200" dirty="0">
                <a:latin typeface="Calibri" panose="020F0502020204030204" pitchFamily="34" charset="0"/>
                <a:ea typeface="Calibri" panose="020F0502020204030204" pitchFamily="34" charset="0"/>
                <a:cs typeface="Times New Roman" panose="02020603050405020304" pitchFamily="18" charset="0"/>
              </a:rPr>
              <a:t> auf sinnvollem Niveau für alle in Ausgewogenheit und Gerechtigkeit. Die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basiert auf einem «</a:t>
            </a:r>
            <a:r>
              <a:rPr lang="de-CH" sz="1200" b="1" dirty="0">
                <a:latin typeface="Calibri" panose="020F0502020204030204" pitchFamily="34" charset="0"/>
                <a:ea typeface="Calibri" panose="020F0502020204030204" pitchFamily="34" charset="0"/>
                <a:cs typeface="Times New Roman" panose="02020603050405020304" pitchFamily="18" charset="0"/>
              </a:rPr>
              <a:t>gesetzlichen Gewinnschutz</a:t>
            </a:r>
            <a:r>
              <a:rPr lang="de-CH" sz="1200" dirty="0">
                <a:latin typeface="Calibri" panose="020F0502020204030204" pitchFamily="34" charset="0"/>
                <a:ea typeface="Calibri" panose="020F0502020204030204" pitchFamily="34" charset="0"/>
                <a:cs typeface="Times New Roman" panose="02020603050405020304" pitchFamily="18" charset="0"/>
              </a:rPr>
              <a:t>», der es jedem Anbieter auch nur dem körperlicher Leistungs-Anbieter also Arbeiter und Angestellten erlaubt, mit maximal 6 Stunden pro Tag und das auch nur bei 4 Tagen die Woche, anständig mit einer 4-Köpfigen Familie zu leben. Ein Einkommen muss genügen für diese systemerhaltende und Volks-Erhaltende Kleinfamilie. Das muss sich eine Gesellschaft zur mathematischen Grundlage des neuen EUROWEG-Buchhaltungs-Systems machen, denn Wirtschaft braucht </a:t>
            </a:r>
            <a:r>
              <a:rPr lang="de-CH" sz="1200" b="1" dirty="0">
                <a:latin typeface="Calibri" panose="020F0502020204030204" pitchFamily="34" charset="0"/>
                <a:ea typeface="Calibri" panose="020F0502020204030204" pitchFamily="34" charset="0"/>
                <a:cs typeface="Times New Roman" panose="02020603050405020304" pitchFamily="18" charset="0"/>
              </a:rPr>
              <a:t>positive Gewinn-Buchhaltung</a:t>
            </a:r>
            <a:r>
              <a:rPr lang="de-CH" sz="1200" dirty="0">
                <a:latin typeface="Calibri" panose="020F0502020204030204" pitchFamily="34" charset="0"/>
                <a:ea typeface="Calibri" panose="020F0502020204030204" pitchFamily="34" charset="0"/>
                <a:cs typeface="Times New Roman" panose="02020603050405020304" pitchFamily="18" charset="0"/>
              </a:rPr>
              <a:t>. </a:t>
            </a:r>
            <a:endParaRPr lang="de-CH" sz="1200" dirty="0"/>
          </a:p>
        </p:txBody>
      </p:sp>
    </p:spTree>
    <p:extLst>
      <p:ext uri="{BB962C8B-B14F-4D97-AF65-F5344CB8AC3E}">
        <p14:creationId xmlns:p14="http://schemas.microsoft.com/office/powerpoint/2010/main" val="21811589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3" name="Rechteck 2">
            <a:extLst>
              <a:ext uri="{FF2B5EF4-FFF2-40B4-BE49-F238E27FC236}">
                <a16:creationId xmlns:a16="http://schemas.microsoft.com/office/drawing/2014/main" id="{190D0C59-F7D9-4DD2-95C7-23E1E2DED1DC}"/>
              </a:ext>
            </a:extLst>
          </p:cNvPr>
          <p:cNvSpPr/>
          <p:nvPr/>
        </p:nvSpPr>
        <p:spPr>
          <a:xfrm>
            <a:off x="1118587" y="880830"/>
            <a:ext cx="10884377" cy="5727081"/>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Wenn diese Buchhaltung mit gerechten Grunddaten arbeitet und die Unternehmer und Bürger sich in diesem Netzt austauschen, dann ist eben ein materielles Tauschgeld als Zwischenglied nicht mehr erforderlich. Bei genügend verfügbaren Waren und genug Gelt-Mittel benötigt die Menschheit ein Motiv, weiterhin zu arbeiten und in Austausch zu gehen. Das ist eben der gesetzliche Gewinnschutz als Motivator zur Leistung, als Mass für die Einmaligkeit und Unvergleichbarkeit der Anbieter und als Mass für die persönliche Freiheit. Da in gesättigten Märkten im kapitalistischen Konkurrenzkampf die Gewinne automatisch nach Null gehen, wird..-  wie wir ja heute sehen, dieses System genauso zusammen brechen wie der Kommunismus, der ohne Gewinn eben keine persönliche Motivation den Menschen bieten konnte. Solche Systeme ohne Gewinn laufen sich zu Tode. Das ist nun der Fall auch im Kapitalismus. Daher wird das neue System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sich auch neu als </a:t>
            </a:r>
            <a:r>
              <a:rPr lang="de-CH" sz="1200" b="1" dirty="0" err="1">
                <a:latin typeface="Calibri" panose="020F0502020204030204" pitchFamily="34" charset="0"/>
                <a:ea typeface="Calibri" panose="020F0502020204030204" pitchFamily="34" charset="0"/>
                <a:cs typeface="Times New Roman" panose="02020603050405020304" pitchFamily="18" charset="0"/>
              </a:rPr>
              <a:t>Kreditismus</a:t>
            </a:r>
            <a:r>
              <a:rPr lang="de-CH" sz="1200" dirty="0">
                <a:latin typeface="Calibri" panose="020F0502020204030204" pitchFamily="34" charset="0"/>
                <a:ea typeface="Calibri" panose="020F0502020204030204" pitchFamily="34" charset="0"/>
                <a:cs typeface="Times New Roman" panose="02020603050405020304" pitchFamily="18" charset="0"/>
              </a:rPr>
              <a:t> definieren, weil es gegenseitig auf hohem Vertrauens-Niveau arbeitet. Es geht davon aus, dass jeder, der vom Blanko-Waren-Bezugsrecht die ersten 20 Jahre seines Lebens und auch am Schluss seines Lebens profitiert, in der Zwischenphase – wo er hohe Leistungsmöglichkeiten hat, diese auch der Allgemeinheit zur Verfügung stellt. Das bedeutet, dass die 20 bis 60-jährigen dann dem System ihre Leitung liefern, damit sie diese wieder davor und danach konsumieren können.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Wenn in der Phase zwischen 20 und 60 keine Gewinne angesammelt werden könnten, würden wir alle nicht existieren, weil für die Kinder und Greisen keine Mittel zu verteilen wären. Dass dies bis heute so einigermassen möglich war, bedeutet also, dass wir schon immer auf das Ansammeln von Spar-Guthaben angewiesen waren. Doch bis heute hat dieses Sparen von Gewinnen stets unter </a:t>
            </a:r>
            <a:r>
              <a:rPr lang="de-CH" sz="1200" b="1" dirty="0">
                <a:latin typeface="Calibri" panose="020F0502020204030204" pitchFamily="34" charset="0"/>
                <a:ea typeface="Calibri" panose="020F0502020204030204" pitchFamily="34" charset="0"/>
                <a:cs typeface="Times New Roman" panose="02020603050405020304" pitchFamily="18" charset="0"/>
              </a:rPr>
              <a:t>Zwang</a:t>
            </a:r>
            <a:r>
              <a:rPr lang="de-CH" sz="1200" dirty="0">
                <a:latin typeface="Calibri" panose="020F0502020204030204" pitchFamily="34" charset="0"/>
                <a:ea typeface="Calibri" panose="020F0502020204030204" pitchFamily="34" charset="0"/>
                <a:cs typeface="Times New Roman" panose="02020603050405020304" pitchFamily="18" charset="0"/>
              </a:rPr>
              <a:t> stattgefunden. Dies wird nun mittels gesetzlichem Gewinnschutz auf freiwilliges höchstes Niveau gebracht, sodass die verfügbare Gelt-Menge dezentral jedem zusteht, um weiterhin menschenwürdig Kinder gross zu ziehen und menschenwürdig bei bester Güterversorgung alt werden zu können. Auch wenn wir zukünftig 100 Jahre und älter werden können, muss und kann dieses Gewinnschutz-System funktionieren.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Ich will nun nicht weiter in die Details des neuen Gelt- und Wirtschafts-System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eingehen, denn das wird die Aufgabe nun unserer Massenmedien sein. Diese werden sich in den Dienst des neuen Staatsgebildes einfügen, das sich juristisch auf dieses neue System einrichtet durch schon mal vorab diese </a:t>
            </a:r>
            <a:r>
              <a:rPr lang="de-CH" sz="1200" b="1" dirty="0">
                <a:latin typeface="Calibri" panose="020F0502020204030204" pitchFamily="34" charset="0"/>
                <a:ea typeface="Calibri" panose="020F0502020204030204" pitchFamily="34" charset="0"/>
                <a:cs typeface="Times New Roman" panose="02020603050405020304" pitchFamily="18" charset="0"/>
              </a:rPr>
              <a:t>zwei</a:t>
            </a:r>
            <a:r>
              <a:rPr lang="de-CH" sz="1200" dirty="0">
                <a:latin typeface="Calibri" panose="020F0502020204030204" pitchFamily="34" charset="0"/>
                <a:ea typeface="Calibri" panose="020F0502020204030204" pitchFamily="34" charset="0"/>
                <a:cs typeface="Times New Roman" panose="02020603050405020304" pitchFamily="18" charset="0"/>
              </a:rPr>
              <a:t> neuen Gesetzte. Den </a:t>
            </a:r>
            <a:r>
              <a:rPr lang="de-CH" sz="1200" b="1" dirty="0">
                <a:latin typeface="Calibri" panose="020F0502020204030204" pitchFamily="34" charset="0"/>
                <a:ea typeface="Calibri" panose="020F0502020204030204" pitchFamily="34" charset="0"/>
                <a:cs typeface="Times New Roman" panose="02020603050405020304" pitchFamily="18" charset="0"/>
              </a:rPr>
              <a:t>Gewinnschutz</a:t>
            </a:r>
            <a:r>
              <a:rPr lang="de-CH" sz="1200" dirty="0">
                <a:latin typeface="Calibri" panose="020F0502020204030204" pitchFamily="34" charset="0"/>
                <a:ea typeface="Calibri" panose="020F0502020204030204" pitchFamily="34" charset="0"/>
                <a:cs typeface="Times New Roman" panose="02020603050405020304" pitchFamily="18" charset="0"/>
              </a:rPr>
              <a:t> habe ich nun schon erwähnt und er wird in der ersten Sitzung im Februar 2020 im Parlament beschlossen.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Der </a:t>
            </a:r>
            <a:r>
              <a:rPr lang="de-CH" sz="1200" b="1" dirty="0">
                <a:latin typeface="Calibri" panose="020F0502020204030204" pitchFamily="34" charset="0"/>
                <a:ea typeface="Calibri" panose="020F0502020204030204" pitchFamily="34" charset="0"/>
                <a:cs typeface="Times New Roman" panose="02020603050405020304" pitchFamily="18" charset="0"/>
              </a:rPr>
              <a:t>zweite Beschluss</a:t>
            </a:r>
            <a:r>
              <a:rPr lang="de-CH" sz="1200" dirty="0">
                <a:latin typeface="Calibri" panose="020F0502020204030204" pitchFamily="34" charset="0"/>
                <a:ea typeface="Calibri" panose="020F0502020204030204" pitchFamily="34" charset="0"/>
                <a:cs typeface="Times New Roman" panose="02020603050405020304" pitchFamily="18" charset="0"/>
              </a:rPr>
              <a:t> bestimmt neu, dass die Steuern nun wieder wie früher vor 100 Jahren nun auch mittels Leistungs-Werten und Warengutschriften bezahlt werden können. Bis heute konnten Sie Steuern nur in Landeswährung also Bankengeld bezahlen, was das Bezahlen von Steuern stets zu einem Geldmangel-Problem für viele Menschen machte, die jedoch genug Leistung dem Staat zur Verfügung stellen konnten. Wir vom Staat durften diese Waren-Leistungen durch ein Gesetz nicht annehmen, weshalb viele Steuern auch nie bezahlt wurden. Jährlich verlor der Staat dadurch über 5% der Steuereinnahmen, weitere 5% wurden durch Steuertricks und Steuervermeidungsmassnahmen von Firmen nie bezahlt. Dieses verlorene Potential können wir nun mittels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und deren Gesetzen via dem Verrechnungsprogramm </a:t>
            </a:r>
            <a:r>
              <a:rPr lang="de-CH" sz="1200" b="1" dirty="0">
                <a:latin typeface="Calibri" panose="020F0502020204030204" pitchFamily="34" charset="0"/>
                <a:ea typeface="Calibri" panose="020F0502020204030204" pitchFamily="34" charset="0"/>
                <a:cs typeface="Times New Roman" panose="02020603050405020304" pitchFamily="18" charset="0"/>
              </a:rPr>
              <a:t>EUROWEG</a:t>
            </a:r>
            <a:r>
              <a:rPr lang="de-CH" sz="1200" dirty="0">
                <a:latin typeface="Calibri" panose="020F0502020204030204" pitchFamily="34" charset="0"/>
                <a:ea typeface="Calibri" panose="020F0502020204030204" pitchFamily="34" charset="0"/>
                <a:cs typeface="Times New Roman" panose="02020603050405020304" pitchFamily="18" charset="0"/>
              </a:rPr>
              <a:t> zusätzlich realisieren. Dadurch wird es auch möglich sein, die Staats-Schulden in nützlicher Frist abzuzahlen, welche nun auf Null-Zinsbasis stehen bleiben. Das ist natürlich eine logische Voraussetzung im neuen System, dass wir auf Altschulden keine Zinsen mehr bezahlen, sie jedoch </a:t>
            </a:r>
            <a:r>
              <a:rPr lang="de-CH" sz="1200" b="1" dirty="0">
                <a:latin typeface="Calibri" panose="020F0502020204030204" pitchFamily="34" charset="0"/>
                <a:ea typeface="Calibri" panose="020F0502020204030204" pitchFamily="34" charset="0"/>
                <a:cs typeface="Times New Roman" panose="02020603050405020304" pitchFamily="18" charset="0"/>
              </a:rPr>
              <a:t>in Zukunft abtragen</a:t>
            </a:r>
            <a:r>
              <a:rPr lang="de-CH" sz="1200" dirty="0">
                <a:latin typeface="Calibri" panose="020F0502020204030204" pitchFamily="34" charset="0"/>
                <a:ea typeface="Calibri" panose="020F0502020204030204" pitchFamily="34" charset="0"/>
                <a:cs typeface="Times New Roman" panose="02020603050405020304" pitchFamily="18" charset="0"/>
              </a:rPr>
              <a:t> werden. Das bedeutet, dass neue System kommt ohne Schulden-Erlass aus, denn das würde den Sparern und Geldanlegern, die wir ja auch alle sind, ungerechtfertigt enteignen. Das kann das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-Wirtschafts-Gelt-System via Verrechnungen verhindern. </a:t>
            </a:r>
          </a:p>
        </p:txBody>
      </p:sp>
    </p:spTree>
    <p:extLst>
      <p:ext uri="{BB962C8B-B14F-4D97-AF65-F5344CB8AC3E}">
        <p14:creationId xmlns:p14="http://schemas.microsoft.com/office/powerpoint/2010/main" val="876173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B3F84591-F3FA-46A9-94A4-A9DE52B1F213}"/>
              </a:ext>
            </a:extLst>
          </p:cNvPr>
          <p:cNvSpPr/>
          <p:nvPr/>
        </p:nvSpPr>
        <p:spPr>
          <a:xfrm>
            <a:off x="904585" y="965472"/>
            <a:ext cx="11061931" cy="5442003"/>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Der gesetzliche Gewinnschutz führt natürlich auch dazu, dass wir alle Steuergesetze komplett überarbeiten, die meisten ja abschaffen müssen. Eine </a:t>
            </a:r>
            <a:r>
              <a:rPr lang="de-CH" sz="1200" b="1" dirty="0">
                <a:latin typeface="Calibri" panose="020F0502020204030204" pitchFamily="34" charset="0"/>
                <a:ea typeface="Calibri" panose="020F0502020204030204" pitchFamily="34" charset="0"/>
                <a:cs typeface="Times New Roman" panose="02020603050405020304" pitchFamily="18" charset="0"/>
              </a:rPr>
              <a:t>Gewinnbesteuerung</a:t>
            </a:r>
            <a:r>
              <a:rPr lang="de-CH" sz="1200" dirty="0">
                <a:latin typeface="Calibri" panose="020F0502020204030204" pitchFamily="34" charset="0"/>
                <a:ea typeface="Calibri" panose="020F0502020204030204" pitchFamily="34" charset="0"/>
                <a:cs typeface="Times New Roman" panose="02020603050405020304" pitchFamily="18" charset="0"/>
              </a:rPr>
              <a:t> wird und kann es nicht mehr geben, das wäre ein krasser Widerspruch zum Gewinnschutz-Gesetz. Damit erledigt sich das Fahnden nach Steuerhinterziehung und die Kriminalisierung ganzer Firmen und Personengruppen entfällt. Die einzige Steuer wird nur noch die Waren-Transfer-Steuer sein, die mit 12%-15%  auskommen wird. Das Einkommen der Buchungs-Zentralen, die wir in die heutigen Bankfilialen verlegen, wird eine Transfer-Gebühr von 3% sein. Somit ist die Steuer-Belastung der Konsumenten auf max. 18% beschränkt, ohne zusätzliche Einkommens- oder Gewinnsteuern. Der nun mögliche schlanke Staat wird mit diesem Einkommen gut auskommen und alle Leistungen erbringen können, die ihm zustehen. Es wird keine Privatisierungen mehr geben von für die Allgemeinheit notwendigen Versorgungseinrichtungen wie Energie, Telefonie, Verkehrs-Systeme und Wasser. Die Armee kann als Schulungs- und Ertüchtigungs-Verein für unsere Jugend bestehen bleiben.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Was können Sie alle nun bereits veranlassen, um hier schon dabei sein zu können, auch wenn die Medien ihnen das System noch nicht in allen Einzelheiten vorstellen konnte. Sie </a:t>
            </a:r>
            <a:r>
              <a:rPr lang="de-CH" sz="1200" b="1" dirty="0">
                <a:latin typeface="Calibri" panose="020F0502020204030204" pitchFamily="34" charset="0"/>
                <a:ea typeface="Calibri" panose="020F0502020204030204" pitchFamily="34" charset="0"/>
                <a:cs typeface="Times New Roman" panose="02020603050405020304" pitchFamily="18" charset="0"/>
              </a:rPr>
              <a:t>eröffnen</a:t>
            </a:r>
            <a:r>
              <a:rPr lang="de-CH" sz="1200" dirty="0">
                <a:latin typeface="Calibri" panose="020F0502020204030204" pitchFamily="34" charset="0"/>
                <a:ea typeface="Calibri" panose="020F0502020204030204" pitchFamily="34" charset="0"/>
                <a:cs typeface="Times New Roman" panose="02020603050405020304" pitchFamily="18" charset="0"/>
              </a:rPr>
              <a:t> in den nächsten Tagen auf der </a:t>
            </a:r>
            <a:r>
              <a:rPr lang="de-CH" sz="1200" b="1" dirty="0">
                <a:latin typeface="Calibri" panose="020F0502020204030204" pitchFamily="34" charset="0"/>
                <a:ea typeface="Calibri" panose="020F0502020204030204" pitchFamily="34" charset="0"/>
                <a:cs typeface="Times New Roman" panose="02020603050405020304" pitchFamily="18" charset="0"/>
              </a:rPr>
              <a:t>EUROWEG WEB</a:t>
            </a:r>
            <a:r>
              <a:rPr lang="de-CH" sz="1200" dirty="0">
                <a:latin typeface="Calibri" panose="020F0502020204030204" pitchFamily="34" charset="0"/>
                <a:ea typeface="Calibri" panose="020F0502020204030204" pitchFamily="34" charset="0"/>
                <a:cs typeface="Times New Roman" panose="02020603050405020304" pitchFamily="18" charset="0"/>
              </a:rPr>
              <a:t>-Seite ein </a:t>
            </a:r>
            <a:r>
              <a:rPr lang="de-CH" sz="1200" b="1" dirty="0">
                <a:latin typeface="Calibri" panose="020F0502020204030204" pitchFamily="34" charset="0"/>
                <a:ea typeface="Calibri" panose="020F0502020204030204" pitchFamily="34" charset="0"/>
                <a:cs typeface="Times New Roman" panose="02020603050405020304" pitchFamily="18" charset="0"/>
              </a:rPr>
              <a:t>Verrechnungs-Konto</a:t>
            </a:r>
            <a:r>
              <a:rPr lang="de-CH" sz="1200" dirty="0">
                <a:latin typeface="Calibri" panose="020F0502020204030204" pitchFamily="34" charset="0"/>
                <a:ea typeface="Calibri" panose="020F0502020204030204" pitchFamily="34" charset="0"/>
                <a:cs typeface="Times New Roman" panose="02020603050405020304" pitchFamily="18" charset="0"/>
              </a:rPr>
              <a:t> und geben dort ihre Daten ein, wie das System es verlangt. Sie müssen keine Pässe oder Fotos einsenden, die Gemeinden und der Ihnen zugeordnete WEG-Begleiter prüfen Ihre Angaben dann in einem persönlichen nachfolgenden Besuchs-Gespräch. Sie werden also an die Hand genommen und nie alleine gelassen. So werden Sie in die neue Zeit des Geltes Ihrer Leistungen hinein begleitet.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Die sonst zukünftig arbeitslosen Bänker, Inkassounternehmer, Anwälte und Steuerberater werden wir in dieser WEG-Begleiter-Tätigkeit schulen und ausbilden. Sie haben dann die passende neue Aufgabe, die präventiv arbeitet und damit keine Schäden wie Konkurse oder Inkassomassnahmen mehre erforderlich macht, denn der </a:t>
            </a:r>
            <a:r>
              <a:rPr lang="de-CH" sz="1200" dirty="0" err="1">
                <a:latin typeface="Calibri" panose="020F0502020204030204" pitchFamily="34" charset="0"/>
                <a:ea typeface="Calibri" panose="020F0502020204030204" pitchFamily="34" charset="0"/>
                <a:cs typeface="Times New Roman" panose="02020603050405020304" pitchFamily="18" charset="0"/>
              </a:rPr>
              <a:t>Geltmangel</a:t>
            </a:r>
            <a:r>
              <a:rPr lang="de-CH" sz="1200" dirty="0">
                <a:latin typeface="Calibri" panose="020F0502020204030204" pitchFamily="34" charset="0"/>
                <a:ea typeface="Calibri" panose="020F0502020204030204" pitchFamily="34" charset="0"/>
                <a:cs typeface="Times New Roman" panose="02020603050405020304" pitchFamily="18" charset="0"/>
              </a:rPr>
              <a:t> ist damit für alle Zeiten behoben. Die Waren-Buchhaltung ersetzt nun die Geldbuchhaltung und da wir die Ware und Leistung im Überfluss haben, ist auch das zugeordnete Buchhaltungs-System stehts positiv in der Waage.</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 Damit die Rechenleistung und das Internet nicht gleich zusammenbrechen, werden wir Monats-Programme vorgeben, das heisst, alle Firmen und Personen mit dem Hauptnamen «A-D» eröffnen ihre Konten im Februar 2020. Die mit E-H» im März 2020. Die mit I-M im April, die mit N-R im Mai, die mit S-T im Juni und die mit U-Z im Juli 2020. Somit haben bis August alle Menschen und Firmen sich dieses neue Konten-Buchhaltungssystem zu eigen gemacht und sind mittels zugeordnetem WEG Begleiter ausgebildet, von denen es in der Schweiz dann 160'000 geben wird. Dabei werden 50 Personen oder 10 Firmen von einem WEG-Begleiter betreut.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Fangen wir also morgen schon an, die Zeit ist reif und wir sind gut vorbereitet. Ich danke Ihnen für Ihr Verständnis und den Mut, gemeinsam diesen neuen WEG mit uns zu gehen. Wir vom Bundesrat mit dem Einvernehmen der Nationalbank begleiten und betreuen Sie alle ohne Ausnahmen in diesem </a:t>
            </a:r>
            <a:r>
              <a:rPr lang="de-CH" sz="1200" dirty="0" err="1">
                <a:latin typeface="Calibri" panose="020F0502020204030204" pitchFamily="34" charset="0"/>
                <a:ea typeface="Calibri" panose="020F0502020204030204" pitchFamily="34" charset="0"/>
                <a:cs typeface="Times New Roman" panose="02020603050405020304" pitchFamily="18" charset="0"/>
              </a:rPr>
              <a:t>HuManen</a:t>
            </a:r>
            <a:r>
              <a:rPr lang="de-CH" sz="1200" dirty="0">
                <a:latin typeface="Calibri" panose="020F0502020204030204" pitchFamily="34" charset="0"/>
                <a:ea typeface="Calibri" panose="020F0502020204030204" pitchFamily="34" charset="0"/>
                <a:cs typeface="Times New Roman" panose="02020603050405020304" pitchFamily="18" charset="0"/>
              </a:rPr>
              <a:t> neuen Wirtschafts- und Gelt-System. Der Artikel 2 der Schweizer Bundesverfassung kann nun endlich in exaktem Sinn und Geist umgesetzt werden: </a:t>
            </a:r>
            <a:r>
              <a:rPr lang="de-CH" sz="1200" b="1" dirty="0">
                <a:latin typeface="Calibri" panose="020F0502020204030204" pitchFamily="34" charset="0"/>
                <a:ea typeface="Calibri" panose="020F0502020204030204" pitchFamily="34" charset="0"/>
                <a:cs typeface="Times New Roman" panose="02020603050405020304" pitchFamily="18" charset="0"/>
              </a:rPr>
              <a:t>Chancengleichheit und Wohlstand für alle. </a:t>
            </a:r>
            <a:endParaRPr lang="de-CH"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Ich danke Ihnen. 								31. Dezember 2019</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Dr. von und zu……………………Im Namen des gesamt-Bundesrates. </a:t>
            </a:r>
          </a:p>
        </p:txBody>
      </p:sp>
    </p:spTree>
    <p:extLst>
      <p:ext uri="{BB962C8B-B14F-4D97-AF65-F5344CB8AC3E}">
        <p14:creationId xmlns:p14="http://schemas.microsoft.com/office/powerpoint/2010/main" val="118733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609725" y="196821"/>
            <a:ext cx="1047466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Das Titanic-Syndrom    „Der Kapitalismus kann nicht unter gehen“</a:t>
            </a:r>
            <a:endParaRPr lang="de-CH" sz="2400" b="1" i="1" dirty="0">
              <a:effectLst>
                <a:outerShdw blurRad="38100" dist="38100" dir="2700000" algn="tl">
                  <a:srgbClr val="C0C0C0"/>
                </a:outerShdw>
              </a:effectLst>
              <a:latin typeface="+mj-lt"/>
              <a:ea typeface="+mj-ea"/>
              <a:cs typeface="+mj-cs"/>
            </a:endParaRPr>
          </a:p>
        </p:txBody>
      </p:sp>
      <p:sp>
        <p:nvSpPr>
          <p:cNvPr id="10" name="Rechteck 9">
            <a:extLst>
              <a:ext uri="{FF2B5EF4-FFF2-40B4-BE49-F238E27FC236}">
                <a16:creationId xmlns:a16="http://schemas.microsoft.com/office/drawing/2014/main" id="{A022A228-BFD0-426D-BF50-BF9E8F6DFEE7}"/>
              </a:ext>
            </a:extLst>
          </p:cNvPr>
          <p:cNvSpPr/>
          <p:nvPr/>
        </p:nvSpPr>
        <p:spPr>
          <a:xfrm>
            <a:off x="5393577" y="999923"/>
            <a:ext cx="6153149" cy="984885"/>
          </a:xfrm>
          <a:prstGeom prst="rect">
            <a:avLst/>
          </a:prstGeom>
        </p:spPr>
        <p:txBody>
          <a:bodyPr wrap="square">
            <a:spAutoFit/>
          </a:bodyPr>
          <a:lstStyle/>
          <a:p>
            <a:r>
              <a:rPr lang="de-DE" b="1" dirty="0">
                <a:solidFill>
                  <a:srgbClr val="FF0000"/>
                </a:solidFill>
              </a:rPr>
              <a:t>1. Nur wer eine durchdachte, technisch logische und daher umsetzbare </a:t>
            </a:r>
            <a:r>
              <a:rPr lang="de-DE" b="1" u="sng" dirty="0">
                <a:solidFill>
                  <a:srgbClr val="FF0000"/>
                </a:solidFill>
              </a:rPr>
              <a:t>Alternative</a:t>
            </a:r>
            <a:r>
              <a:rPr lang="de-DE" b="1" dirty="0">
                <a:solidFill>
                  <a:srgbClr val="FF0000"/>
                </a:solidFill>
              </a:rPr>
              <a:t> anbietet, kann dem falschen Geld-System </a:t>
            </a:r>
            <a:r>
              <a:rPr lang="de-DE" sz="2200" b="1" u="sng" dirty="0">
                <a:solidFill>
                  <a:srgbClr val="FF0000"/>
                </a:solidFill>
              </a:rPr>
              <a:t>den Stecker ziehen</a:t>
            </a:r>
            <a:r>
              <a:rPr lang="de-DE" b="1" dirty="0">
                <a:solidFill>
                  <a:srgbClr val="FF0000"/>
                </a:solidFill>
              </a:rPr>
              <a:t>. </a:t>
            </a:r>
          </a:p>
        </p:txBody>
      </p:sp>
      <p:sp>
        <p:nvSpPr>
          <p:cNvPr id="11" name="Rechteck 10">
            <a:extLst>
              <a:ext uri="{FF2B5EF4-FFF2-40B4-BE49-F238E27FC236}">
                <a16:creationId xmlns:a16="http://schemas.microsoft.com/office/drawing/2014/main" id="{3D8BC76A-07EA-4940-A79D-3E36336E316F}"/>
              </a:ext>
            </a:extLst>
          </p:cNvPr>
          <p:cNvSpPr/>
          <p:nvPr/>
        </p:nvSpPr>
        <p:spPr>
          <a:xfrm>
            <a:off x="5381625" y="2165078"/>
            <a:ext cx="6502400" cy="1477328"/>
          </a:xfrm>
          <a:prstGeom prst="rect">
            <a:avLst/>
          </a:prstGeom>
        </p:spPr>
        <p:txBody>
          <a:bodyPr wrap="square">
            <a:spAutoFit/>
          </a:bodyPr>
          <a:lstStyle/>
          <a:p>
            <a:r>
              <a:rPr lang="de-DE" b="1" dirty="0">
                <a:solidFill>
                  <a:schemeClr val="accent2">
                    <a:lumMod val="75000"/>
                  </a:schemeClr>
                </a:solidFill>
              </a:rPr>
              <a:t>2. Das muss politische gewünscht sein von 60% eines Volkes wie der Schweiz. </a:t>
            </a:r>
          </a:p>
          <a:p>
            <a:r>
              <a:rPr lang="de-DE" b="1" dirty="0">
                <a:solidFill>
                  <a:schemeClr val="accent2">
                    <a:lumMod val="75000"/>
                  </a:schemeClr>
                </a:solidFill>
              </a:rPr>
              <a:t>Danach fallen andere Staaten wie Österreich und Deutschland ebenso um. </a:t>
            </a:r>
          </a:p>
          <a:p>
            <a:r>
              <a:rPr lang="de-DE" b="1" dirty="0">
                <a:solidFill>
                  <a:schemeClr val="accent2">
                    <a:lumMod val="75000"/>
                  </a:schemeClr>
                </a:solidFill>
              </a:rPr>
              <a:t>Weitere EU-Länder folgen unmittelbar. </a:t>
            </a:r>
          </a:p>
        </p:txBody>
      </p:sp>
      <p:sp>
        <p:nvSpPr>
          <p:cNvPr id="12" name="Rechteck 11">
            <a:extLst>
              <a:ext uri="{FF2B5EF4-FFF2-40B4-BE49-F238E27FC236}">
                <a16:creationId xmlns:a16="http://schemas.microsoft.com/office/drawing/2014/main" id="{0BF4D740-BCA5-485B-9D3F-E70AEEE8AF45}"/>
              </a:ext>
            </a:extLst>
          </p:cNvPr>
          <p:cNvSpPr/>
          <p:nvPr/>
        </p:nvSpPr>
        <p:spPr>
          <a:xfrm>
            <a:off x="5393577" y="3739973"/>
            <a:ext cx="6502401" cy="1754326"/>
          </a:xfrm>
          <a:prstGeom prst="rect">
            <a:avLst/>
          </a:prstGeom>
        </p:spPr>
        <p:txBody>
          <a:bodyPr wrap="square">
            <a:spAutoFit/>
          </a:bodyPr>
          <a:lstStyle/>
          <a:p>
            <a:r>
              <a:rPr lang="de-DE" b="1" dirty="0">
                <a:solidFill>
                  <a:srgbClr val="00B050"/>
                </a:solidFill>
              </a:rPr>
              <a:t>3. Der Staat wird dann die Banken zu WEG-Verrechnungs-Zentralen umgestalten. Das kostet Ihn dann keine 1500 Mia. Sondern lediglich den Real-Wert der Gebäude. </a:t>
            </a:r>
            <a:br>
              <a:rPr lang="de-DE" b="1" dirty="0">
                <a:solidFill>
                  <a:srgbClr val="00B050"/>
                </a:solidFill>
              </a:rPr>
            </a:br>
            <a:r>
              <a:rPr lang="de-DE" b="1" dirty="0">
                <a:solidFill>
                  <a:srgbClr val="00B050"/>
                </a:solidFill>
              </a:rPr>
              <a:t>Das Personal wird 2 Jahre umgeschult auf spirituelle Lehren und führen einer SOLIDAR-Gemeinschaft, genannt </a:t>
            </a:r>
            <a:r>
              <a:rPr lang="de-DE" b="1" dirty="0" err="1">
                <a:solidFill>
                  <a:srgbClr val="00B050"/>
                </a:solidFill>
              </a:rPr>
              <a:t>Kreditismus</a:t>
            </a:r>
            <a:r>
              <a:rPr lang="de-DE" b="1" dirty="0">
                <a:solidFill>
                  <a:srgbClr val="00B050"/>
                </a:solidFill>
              </a:rPr>
              <a:t>. </a:t>
            </a:r>
          </a:p>
        </p:txBody>
      </p:sp>
      <p:sp>
        <p:nvSpPr>
          <p:cNvPr id="13" name="Rechteck 12">
            <a:extLst>
              <a:ext uri="{FF2B5EF4-FFF2-40B4-BE49-F238E27FC236}">
                <a16:creationId xmlns:a16="http://schemas.microsoft.com/office/drawing/2014/main" id="{31B76B97-9FC7-4FBB-9E72-93CB93EB4EA8}"/>
              </a:ext>
            </a:extLst>
          </p:cNvPr>
          <p:cNvSpPr/>
          <p:nvPr/>
        </p:nvSpPr>
        <p:spPr>
          <a:xfrm>
            <a:off x="5342402" y="5513551"/>
            <a:ext cx="6255497" cy="646331"/>
          </a:xfrm>
          <a:prstGeom prst="rect">
            <a:avLst/>
          </a:prstGeom>
        </p:spPr>
        <p:txBody>
          <a:bodyPr wrap="square">
            <a:spAutoFit/>
          </a:bodyPr>
          <a:lstStyle/>
          <a:p>
            <a:r>
              <a:rPr lang="de-DE" b="1" dirty="0">
                <a:solidFill>
                  <a:srgbClr val="FF0000"/>
                </a:solidFill>
              </a:rPr>
              <a:t>4. Danach ist ausgewogener Wohlstand und Chancengleichheit für alle </a:t>
            </a:r>
            <a:r>
              <a:rPr lang="de-DE" b="1" dirty="0" err="1">
                <a:solidFill>
                  <a:srgbClr val="FF0000"/>
                </a:solidFill>
              </a:rPr>
              <a:t>gemäss</a:t>
            </a:r>
            <a:r>
              <a:rPr lang="de-DE" b="1" dirty="0">
                <a:solidFill>
                  <a:srgbClr val="FF0000"/>
                </a:solidFill>
              </a:rPr>
              <a:t> BV Art. 2 umsetzbar. </a:t>
            </a:r>
            <a:r>
              <a:rPr lang="de-CH" b="1" dirty="0">
                <a:solidFill>
                  <a:srgbClr val="FF0000"/>
                </a:solidFill>
              </a:rPr>
              <a:t>  </a:t>
            </a:r>
          </a:p>
        </p:txBody>
      </p:sp>
      <p:pic>
        <p:nvPicPr>
          <p:cNvPr id="3" name="Grafik 2">
            <a:extLst>
              <a:ext uri="{FF2B5EF4-FFF2-40B4-BE49-F238E27FC236}">
                <a16:creationId xmlns:a16="http://schemas.microsoft.com/office/drawing/2014/main" id="{7CB26B02-28E8-4838-B240-C5A634B4E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030775"/>
            <a:ext cx="3837078" cy="5116104"/>
          </a:xfrm>
          <a:prstGeom prst="rect">
            <a:avLst/>
          </a:prstGeom>
        </p:spPr>
      </p:pic>
    </p:spTree>
    <p:extLst>
      <p:ext uri="{BB962C8B-B14F-4D97-AF65-F5344CB8AC3E}">
        <p14:creationId xmlns:p14="http://schemas.microsoft.com/office/powerpoint/2010/main" val="149494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0729" y="3595457"/>
            <a:ext cx="9286043" cy="1754326"/>
          </a:xfrm>
          <a:prstGeom prst="rect">
            <a:avLst/>
          </a:prstGeom>
          <a:noFill/>
        </p:spPr>
        <p:txBody>
          <a:bodyPr wrap="square" rtlCol="0">
            <a:spAutoFit/>
          </a:bodyPr>
          <a:lstStyle/>
          <a:p>
            <a:pPr algn="ctr"/>
            <a:r>
              <a:rPr lang="de-CH" sz="3600" b="1" dirty="0">
                <a:solidFill>
                  <a:schemeClr val="accent6"/>
                </a:solidFill>
              </a:rPr>
              <a:t>bei der </a:t>
            </a:r>
            <a:r>
              <a:rPr lang="de-CH" sz="3600" b="1" dirty="0">
                <a:solidFill>
                  <a:srgbClr val="C00000"/>
                </a:solidFill>
              </a:rPr>
              <a:t>WEG-Begleiter-Schulung</a:t>
            </a:r>
          </a:p>
          <a:p>
            <a:pPr algn="ctr"/>
            <a:r>
              <a:rPr lang="de-CH" sz="3600" b="1" dirty="0">
                <a:solidFill>
                  <a:schemeClr val="accent6"/>
                </a:solidFill>
              </a:rPr>
              <a:t> für das neue E-Banking-System 2021</a:t>
            </a:r>
          </a:p>
          <a:p>
            <a:pPr algn="ctr"/>
            <a:r>
              <a:rPr lang="de-CH" sz="3600" b="1" dirty="0">
                <a:solidFill>
                  <a:schemeClr val="accent6"/>
                </a:solidFill>
              </a:rPr>
              <a:t> </a:t>
            </a:r>
            <a:r>
              <a:rPr lang="de-CH" sz="3600" b="1" dirty="0">
                <a:solidFill>
                  <a:schemeClr val="accent6">
                    <a:lumMod val="60000"/>
                    <a:lumOff val="40000"/>
                  </a:schemeClr>
                </a:solidFill>
                <a:latin typeface="Arial Black" panose="020B0A04020102020204" pitchFamily="34" charset="0"/>
              </a:rPr>
              <a:t>www.EUROWEG.net</a:t>
            </a:r>
            <a:endParaRPr lang="de-CH" sz="3600" b="1" dirty="0">
              <a:solidFill>
                <a:schemeClr val="accent6"/>
              </a:solidFill>
            </a:endParaRPr>
          </a:p>
        </p:txBody>
      </p:sp>
    </p:spTree>
    <p:extLst>
      <p:ext uri="{BB962C8B-B14F-4D97-AF65-F5344CB8AC3E}">
        <p14:creationId xmlns:p14="http://schemas.microsoft.com/office/powerpoint/2010/main" val="40374862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135</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b="0" dirty="0">
                <a:solidFill>
                  <a:schemeClr val="accent2"/>
                </a:solidFill>
                <a:hlinkClick r:id="rId2">
                  <a:extLst>
                    <a:ext uri="{A12FA001-AC4F-418D-AE19-62706E023703}">
                      <ahyp:hlinkClr xmlns:ahyp="http://schemas.microsoft.com/office/drawing/2018/hyperlinkcolor" val="tx"/>
                    </a:ext>
                  </a:extLst>
                </a:hlinkClick>
              </a:rPr>
              <a:t>www.EUROWEG.net</a:t>
            </a:r>
            <a:r>
              <a:rPr lang="de-CH" b="0" dirty="0">
                <a:solidFill>
                  <a:schemeClr val="accent2"/>
                </a:solidFill>
              </a:rPr>
              <a:t>  </a:t>
            </a:r>
            <a:r>
              <a:rPr lang="de-CH" dirty="0"/>
              <a:t>1.Konten: - 2.Philosophie; - 3.Partei!!</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4C11D310-FA25-49C4-B885-141E2A60DD5D}"/>
              </a:ext>
            </a:extLst>
          </p:cNvPr>
          <p:cNvPicPr>
            <a:picLocks noChangeAspect="1"/>
          </p:cNvPicPr>
          <p:nvPr/>
        </p:nvPicPr>
        <p:blipFill>
          <a:blip r:embed="rId4"/>
          <a:stretch>
            <a:fillRect/>
          </a:stretch>
        </p:blipFill>
        <p:spPr>
          <a:xfrm>
            <a:off x="2145061" y="813816"/>
            <a:ext cx="8176401" cy="5577840"/>
          </a:xfrm>
          <a:prstGeom prst="rect">
            <a:avLst/>
          </a:prstGeom>
        </p:spPr>
      </p:pic>
    </p:spTree>
    <p:extLst>
      <p:ext uri="{BB962C8B-B14F-4D97-AF65-F5344CB8AC3E}">
        <p14:creationId xmlns:p14="http://schemas.microsoft.com/office/powerpoint/2010/main" val="3071814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136</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Die 4 Bausteine in EUROWEG für weltweiten Wohlstand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22A1D697-864C-42B0-87E1-8F60A2E375F2}"/>
              </a:ext>
            </a:extLst>
          </p:cNvPr>
          <p:cNvPicPr>
            <a:picLocks noChangeAspect="1"/>
          </p:cNvPicPr>
          <p:nvPr/>
        </p:nvPicPr>
        <p:blipFill>
          <a:blip r:embed="rId3"/>
          <a:stretch>
            <a:fillRect/>
          </a:stretch>
        </p:blipFill>
        <p:spPr>
          <a:xfrm>
            <a:off x="4285841" y="870010"/>
            <a:ext cx="5156375" cy="5248336"/>
          </a:xfrm>
          <a:prstGeom prst="rect">
            <a:avLst/>
          </a:prstGeom>
        </p:spPr>
      </p:pic>
      <p:sp>
        <p:nvSpPr>
          <p:cNvPr id="5" name="Textfeld 4">
            <a:extLst>
              <a:ext uri="{FF2B5EF4-FFF2-40B4-BE49-F238E27FC236}">
                <a16:creationId xmlns:a16="http://schemas.microsoft.com/office/drawing/2014/main" id="{B63EA409-8864-4F49-9FA0-554F9AF1EF44}"/>
              </a:ext>
            </a:extLst>
          </p:cNvPr>
          <p:cNvSpPr txBox="1"/>
          <p:nvPr/>
        </p:nvSpPr>
        <p:spPr>
          <a:xfrm>
            <a:off x="914400" y="4767309"/>
            <a:ext cx="3053917" cy="1477328"/>
          </a:xfrm>
          <a:prstGeom prst="rect">
            <a:avLst/>
          </a:prstGeom>
          <a:noFill/>
        </p:spPr>
        <p:txBody>
          <a:bodyPr wrap="square" rtlCol="0">
            <a:spAutoFit/>
          </a:bodyPr>
          <a:lstStyle/>
          <a:p>
            <a:r>
              <a:rPr lang="de-CH" dirty="0"/>
              <a:t>Integrierter E-Shop aller Produkte und Leistungen eines Staates oder Kontinentes mit nur noch einer Waren-Transfersteuer</a:t>
            </a: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3710867" y="5024761"/>
            <a:ext cx="852256" cy="577050"/>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a:off x="3586579" y="3355759"/>
            <a:ext cx="861134" cy="5149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5400000">
            <a:off x="9472469" y="3160444"/>
            <a:ext cx="554854" cy="679141"/>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111666" y="3116061"/>
            <a:ext cx="1979721" cy="1477328"/>
          </a:xfrm>
          <a:prstGeom prst="rect">
            <a:avLst/>
          </a:prstGeom>
          <a:noFill/>
        </p:spPr>
        <p:txBody>
          <a:bodyPr wrap="square" rtlCol="0">
            <a:spAutoFit/>
          </a:bodyPr>
          <a:lstStyle/>
          <a:p>
            <a:r>
              <a:rPr lang="de-CH" dirty="0"/>
              <a:t>Politische </a:t>
            </a:r>
            <a:r>
              <a:rPr lang="de-CH" dirty="0" err="1"/>
              <a:t>Orga</a:t>
            </a:r>
            <a:r>
              <a:rPr lang="de-CH" dirty="0"/>
              <a:t>. mit Strategie zur demokratischen</a:t>
            </a:r>
          </a:p>
          <a:p>
            <a:r>
              <a:rPr lang="de-CH" dirty="0"/>
              <a:t>Mehrheits-Bildung!</a:t>
            </a:r>
          </a:p>
        </p:txBody>
      </p:sp>
      <p:sp>
        <p:nvSpPr>
          <p:cNvPr id="11" name="Textfeld 10">
            <a:extLst>
              <a:ext uri="{FF2B5EF4-FFF2-40B4-BE49-F238E27FC236}">
                <a16:creationId xmlns:a16="http://schemas.microsoft.com/office/drawing/2014/main" id="{79709805-B4F4-45B5-9CB2-BC0D487F89B2}"/>
              </a:ext>
            </a:extLst>
          </p:cNvPr>
          <p:cNvSpPr txBox="1"/>
          <p:nvPr/>
        </p:nvSpPr>
        <p:spPr>
          <a:xfrm>
            <a:off x="10005135" y="781236"/>
            <a:ext cx="1890943" cy="1477328"/>
          </a:xfrm>
          <a:prstGeom prst="rect">
            <a:avLst/>
          </a:prstGeom>
          <a:noFill/>
        </p:spPr>
        <p:txBody>
          <a:bodyPr wrap="square" rtlCol="0">
            <a:spAutoFit/>
          </a:bodyPr>
          <a:lstStyle/>
          <a:p>
            <a:r>
              <a:rPr lang="de-CH" dirty="0"/>
              <a:t>Alle Sprachen und mehrere Landes-Währungen verfügbar.</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1083075" y="2867487"/>
            <a:ext cx="2494625" cy="1200329"/>
          </a:xfrm>
          <a:prstGeom prst="rect">
            <a:avLst/>
          </a:prstGeom>
          <a:noFill/>
        </p:spPr>
        <p:txBody>
          <a:bodyPr wrap="square" rtlCol="0">
            <a:spAutoFit/>
          </a:bodyPr>
          <a:lstStyle/>
          <a:p>
            <a:r>
              <a:rPr lang="de-CH" dirty="0"/>
              <a:t>Zwei Konten: Alte € plus W€ = Waren-Kredit-Konten, dazu</a:t>
            </a:r>
          </a:p>
          <a:p>
            <a:r>
              <a:rPr lang="de-CH" dirty="0"/>
              <a:t>Bargeld als Wechsel.</a:t>
            </a:r>
          </a:p>
        </p:txBody>
      </p:sp>
      <p:sp>
        <p:nvSpPr>
          <p:cNvPr id="13" name="Pfeil: nach rechts 12">
            <a:extLst>
              <a:ext uri="{FF2B5EF4-FFF2-40B4-BE49-F238E27FC236}">
                <a16:creationId xmlns:a16="http://schemas.microsoft.com/office/drawing/2014/main" id="{EE56A150-6107-4224-A74C-F8D706317411}"/>
              </a:ext>
            </a:extLst>
          </p:cNvPr>
          <p:cNvSpPr/>
          <p:nvPr/>
        </p:nvSpPr>
        <p:spPr bwMode="auto">
          <a:xfrm rot="1075123">
            <a:off x="3378148" y="2501909"/>
            <a:ext cx="3201103" cy="380383"/>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4" name="Textfeld 13">
            <a:extLst>
              <a:ext uri="{FF2B5EF4-FFF2-40B4-BE49-F238E27FC236}">
                <a16:creationId xmlns:a16="http://schemas.microsoft.com/office/drawing/2014/main" id="{191AED60-2A68-4FBD-9173-0D311DC9FA7F}"/>
              </a:ext>
            </a:extLst>
          </p:cNvPr>
          <p:cNvSpPr txBox="1"/>
          <p:nvPr/>
        </p:nvSpPr>
        <p:spPr>
          <a:xfrm>
            <a:off x="1145218" y="1278384"/>
            <a:ext cx="2450237" cy="1200329"/>
          </a:xfrm>
          <a:prstGeom prst="rect">
            <a:avLst/>
          </a:prstGeom>
          <a:noFill/>
        </p:spPr>
        <p:txBody>
          <a:bodyPr wrap="square" rtlCol="0">
            <a:spAutoFit/>
          </a:bodyPr>
          <a:lstStyle/>
          <a:p>
            <a:r>
              <a:rPr lang="de-CH" dirty="0"/>
              <a:t>Wirtschafts-Theorie für gesättigte Märkte mit Gewinnschutz beseitigt Gelt-Mangel.</a:t>
            </a:r>
          </a:p>
        </p:txBody>
      </p:sp>
      <p:sp>
        <p:nvSpPr>
          <p:cNvPr id="15" name="Pfeil: nach rechts 14">
            <a:extLst>
              <a:ext uri="{FF2B5EF4-FFF2-40B4-BE49-F238E27FC236}">
                <a16:creationId xmlns:a16="http://schemas.microsoft.com/office/drawing/2014/main" id="{9EA4A5AB-4DE1-44D1-B5B0-337016F86D3C}"/>
              </a:ext>
            </a:extLst>
          </p:cNvPr>
          <p:cNvSpPr/>
          <p:nvPr/>
        </p:nvSpPr>
        <p:spPr bwMode="auto">
          <a:xfrm rot="10800000">
            <a:off x="9445841" y="825618"/>
            <a:ext cx="559293" cy="30184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Textfeld 15">
            <a:extLst>
              <a:ext uri="{FF2B5EF4-FFF2-40B4-BE49-F238E27FC236}">
                <a16:creationId xmlns:a16="http://schemas.microsoft.com/office/drawing/2014/main" id="{A161463A-CBA3-4636-857C-4DDF96F92165}"/>
              </a:ext>
            </a:extLst>
          </p:cNvPr>
          <p:cNvSpPr txBox="1"/>
          <p:nvPr/>
        </p:nvSpPr>
        <p:spPr>
          <a:xfrm>
            <a:off x="9286043" y="4927107"/>
            <a:ext cx="2459114" cy="923330"/>
          </a:xfrm>
          <a:prstGeom prst="rect">
            <a:avLst/>
          </a:prstGeom>
          <a:solidFill>
            <a:srgbClr val="FFFF00"/>
          </a:solidFill>
        </p:spPr>
        <p:txBody>
          <a:bodyPr wrap="square" rtlCol="0">
            <a:spAutoFit/>
          </a:bodyPr>
          <a:lstStyle/>
          <a:p>
            <a:pPr algn="ctr"/>
            <a:r>
              <a:rPr lang="de-CH" b="1" dirty="0"/>
              <a:t>Damit exklusive Allein-Stellung weltweit!</a:t>
            </a:r>
          </a:p>
        </p:txBody>
      </p:sp>
    </p:spTree>
    <p:extLst>
      <p:ext uri="{BB962C8B-B14F-4D97-AF65-F5344CB8AC3E}">
        <p14:creationId xmlns:p14="http://schemas.microsoft.com/office/powerpoint/2010/main" val="42760856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1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137</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Einkaufs-Rahmen-Vergabe in W€</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478" y="474015"/>
            <a:ext cx="658652" cy="54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8DCA2E6E-E756-4E14-BBC8-D0A1B3D58D4C}"/>
              </a:ext>
            </a:extLst>
          </p:cNvPr>
          <p:cNvPicPr>
            <a:picLocks noChangeAspect="1"/>
          </p:cNvPicPr>
          <p:nvPr/>
        </p:nvPicPr>
        <p:blipFill>
          <a:blip r:embed="rId3"/>
          <a:stretch>
            <a:fillRect/>
          </a:stretch>
        </p:blipFill>
        <p:spPr>
          <a:xfrm>
            <a:off x="1640231" y="826664"/>
            <a:ext cx="7876631" cy="5498657"/>
          </a:xfrm>
          <a:prstGeom prst="rect">
            <a:avLst/>
          </a:prstGeom>
        </p:spPr>
      </p:pic>
    </p:spTree>
    <p:extLst>
      <p:ext uri="{BB962C8B-B14F-4D97-AF65-F5344CB8AC3E}">
        <p14:creationId xmlns:p14="http://schemas.microsoft.com/office/powerpoint/2010/main" val="3699768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138</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Cash-€ Konten aufladen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508" y="461639"/>
            <a:ext cx="662865" cy="5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DB34BE82-97D6-44B9-8942-5C6672581A74}"/>
              </a:ext>
            </a:extLst>
          </p:cNvPr>
          <p:cNvPicPr>
            <a:picLocks noChangeAspect="1"/>
          </p:cNvPicPr>
          <p:nvPr/>
        </p:nvPicPr>
        <p:blipFill>
          <a:blip r:embed="rId3"/>
          <a:stretch>
            <a:fillRect/>
          </a:stretch>
        </p:blipFill>
        <p:spPr>
          <a:xfrm>
            <a:off x="1560941" y="986578"/>
            <a:ext cx="9470182" cy="5050238"/>
          </a:xfrm>
          <a:prstGeom prst="rect">
            <a:avLst/>
          </a:prstGeom>
        </p:spPr>
      </p:pic>
    </p:spTree>
    <p:extLst>
      <p:ext uri="{BB962C8B-B14F-4D97-AF65-F5344CB8AC3E}">
        <p14:creationId xmlns:p14="http://schemas.microsoft.com/office/powerpoint/2010/main" val="682544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139</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Cash-€ und Virtuellen W€-Konten</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84ABD690-5A1F-4978-820A-4C636DA34839}"/>
              </a:ext>
            </a:extLst>
          </p:cNvPr>
          <p:cNvPicPr>
            <a:picLocks noChangeAspect="1"/>
          </p:cNvPicPr>
          <p:nvPr/>
        </p:nvPicPr>
        <p:blipFill>
          <a:blip r:embed="rId3"/>
          <a:stretch>
            <a:fillRect/>
          </a:stretch>
        </p:blipFill>
        <p:spPr>
          <a:xfrm>
            <a:off x="2120771" y="826548"/>
            <a:ext cx="8169277" cy="5557330"/>
          </a:xfrm>
          <a:prstGeom prst="rect">
            <a:avLst/>
          </a:prstGeom>
        </p:spPr>
      </p:pic>
    </p:spTree>
    <p:extLst>
      <p:ext uri="{BB962C8B-B14F-4D97-AF65-F5344CB8AC3E}">
        <p14:creationId xmlns:p14="http://schemas.microsoft.com/office/powerpoint/2010/main" val="2926264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 typeface="Wingdings" pitchFamily="2" charset="2"/>
              <a:buNone/>
              <a:tabLst/>
              <a:defRPr/>
            </a:pPr>
            <a:r>
              <a:rPr kumimoji="0" lang="de-DE" altLang="de-DE" sz="2800" b="1" i="0" u="none" strike="noStrike" kern="1200" cap="none" spc="0" normalizeH="0" baseline="0" noProof="0">
                <a:ln>
                  <a:noFill/>
                </a:ln>
                <a:solidFill>
                  <a:srgbClr val="FF9900"/>
                </a:solidFill>
                <a:effectLst/>
                <a:uLnTx/>
                <a:uFillTx/>
                <a:latin typeface="Arial" charset="0"/>
                <a:ea typeface="+mn-ea"/>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D0C7B53F-19CA-47C7-B8AD-244B7CED0C83}"/>
              </a:ext>
            </a:extLst>
          </p:cNvPr>
          <p:cNvSpPr txBox="1"/>
          <p:nvPr/>
        </p:nvSpPr>
        <p:spPr>
          <a:xfrm>
            <a:off x="1686758" y="173667"/>
            <a:ext cx="9516862"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CH"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Worum geht es 2020-2021 mit der </a:t>
            </a:r>
            <a:r>
              <a:rPr kumimoji="0" lang="de-CH" sz="28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Covid</a:t>
            </a:r>
            <a:r>
              <a:rPr kumimoji="0" lang="de-CH"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19  Global-Krise?</a:t>
            </a:r>
            <a:endParaRPr kumimoji="0" lang="de-CH"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feld 7">
            <a:extLst>
              <a:ext uri="{FF2B5EF4-FFF2-40B4-BE49-F238E27FC236}">
                <a16:creationId xmlns:a16="http://schemas.microsoft.com/office/drawing/2014/main" id="{A54534C3-987E-46A3-899E-33FD2C86B30F}"/>
              </a:ext>
            </a:extLst>
          </p:cNvPr>
          <p:cNvSpPr txBox="1"/>
          <p:nvPr/>
        </p:nvSpPr>
        <p:spPr>
          <a:xfrm>
            <a:off x="1183688" y="929506"/>
            <a:ext cx="7347753" cy="47000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CH"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Einzig und alleine um drei Punkte wie rechts zu lesen ist</a:t>
            </a:r>
            <a:r>
              <a:rPr kumimoji="0" lang="de-CH"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de-CH" sz="18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feld 8">
            <a:extLst>
              <a:ext uri="{FF2B5EF4-FFF2-40B4-BE49-F238E27FC236}">
                <a16:creationId xmlns:a16="http://schemas.microsoft.com/office/drawing/2014/main" id="{FAA802FF-C2B1-4D75-9E69-C6876786ED2E}"/>
              </a:ext>
            </a:extLst>
          </p:cNvPr>
          <p:cNvSpPr txBox="1"/>
          <p:nvPr/>
        </p:nvSpPr>
        <p:spPr>
          <a:xfrm>
            <a:off x="8078680" y="1399506"/>
            <a:ext cx="387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3333CC"/>
                </a:solidFill>
                <a:effectLst/>
                <a:uLnTx/>
                <a:uFillTx/>
                <a:latin typeface="Arial"/>
                <a:ea typeface="+mn-ea"/>
                <a:cs typeface="+mn-cs"/>
              </a:rPr>
              <a:t>1. Die Staaten sollen als letzte Bonität weit mehr Bank-Schulden machen als üblich. Die Konzerne und auch die Privaten haben alle Ihre Bonitäten seit 2008 verspielt.</a:t>
            </a:r>
          </a:p>
        </p:txBody>
      </p:sp>
      <p:pic>
        <p:nvPicPr>
          <p:cNvPr id="3" name="Grafik 2">
            <a:extLst>
              <a:ext uri="{FF2B5EF4-FFF2-40B4-BE49-F238E27FC236}">
                <a16:creationId xmlns:a16="http://schemas.microsoft.com/office/drawing/2014/main" id="{8BD4B833-06D8-44C0-8722-2F9778345D03}"/>
              </a:ext>
            </a:extLst>
          </p:cNvPr>
          <p:cNvPicPr>
            <a:picLocks noChangeAspect="1"/>
          </p:cNvPicPr>
          <p:nvPr/>
        </p:nvPicPr>
        <p:blipFill>
          <a:blip r:embed="rId4"/>
          <a:stretch>
            <a:fillRect/>
          </a:stretch>
        </p:blipFill>
        <p:spPr>
          <a:xfrm>
            <a:off x="1073378" y="1502207"/>
            <a:ext cx="6632749" cy="4839659"/>
          </a:xfrm>
          <a:prstGeom prst="rect">
            <a:avLst/>
          </a:prstGeom>
        </p:spPr>
      </p:pic>
      <p:sp>
        <p:nvSpPr>
          <p:cNvPr id="12" name="Textfeld 11">
            <a:extLst>
              <a:ext uri="{FF2B5EF4-FFF2-40B4-BE49-F238E27FC236}">
                <a16:creationId xmlns:a16="http://schemas.microsoft.com/office/drawing/2014/main" id="{F6F83898-9379-4739-92E3-807A7D6D1664}"/>
              </a:ext>
            </a:extLst>
          </p:cNvPr>
          <p:cNvSpPr txBox="1"/>
          <p:nvPr/>
        </p:nvSpPr>
        <p:spPr>
          <a:xfrm>
            <a:off x="8078680" y="3143330"/>
            <a:ext cx="369310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2. Die Pharma-Industrie braucht dringend ein grosses </a:t>
            </a:r>
            <a:r>
              <a:rPr kumimoji="0" lang="de-CH" sz="1800" b="1" i="0" u="none" strike="noStrike" kern="1200" cap="none" spc="0" normalizeH="0" baseline="0" noProof="0" dirty="0" err="1">
                <a:ln>
                  <a:noFill/>
                </a:ln>
                <a:solidFill>
                  <a:srgbClr val="000000"/>
                </a:solidFill>
                <a:effectLst/>
                <a:uLnTx/>
                <a:uFillTx/>
                <a:latin typeface="Arial"/>
                <a:ea typeface="+mn-ea"/>
                <a:cs typeface="+mn-cs"/>
              </a:rPr>
              <a:t>einträg-liches</a:t>
            </a:r>
            <a:r>
              <a:rPr kumimoji="0" lang="de-CH" sz="1800" b="1" i="0" u="none" strike="noStrike" kern="1200" cap="none" spc="0" normalizeH="0" baseline="0" noProof="0" dirty="0">
                <a:ln>
                  <a:noFill/>
                </a:ln>
                <a:solidFill>
                  <a:srgbClr val="000000"/>
                </a:solidFill>
                <a:effectLst/>
                <a:uLnTx/>
                <a:uFillTx/>
                <a:latin typeface="Arial"/>
                <a:ea typeface="+mn-ea"/>
                <a:cs typeface="+mn-cs"/>
              </a:rPr>
              <a:t> Geschäft, welches nur über die Zwangs-Impfungen erreicht werden kann. </a:t>
            </a:r>
          </a:p>
        </p:txBody>
      </p:sp>
      <p:sp>
        <p:nvSpPr>
          <p:cNvPr id="15" name="Textfeld 14">
            <a:extLst>
              <a:ext uri="{FF2B5EF4-FFF2-40B4-BE49-F238E27FC236}">
                <a16:creationId xmlns:a16="http://schemas.microsoft.com/office/drawing/2014/main" id="{0813267E-1F5E-40DE-ACDB-F8C82C001A0C}"/>
              </a:ext>
            </a:extLst>
          </p:cNvPr>
          <p:cNvSpPr txBox="1"/>
          <p:nvPr/>
        </p:nvSpPr>
        <p:spPr>
          <a:xfrm>
            <a:off x="8078680" y="4882712"/>
            <a:ext cx="38706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FF0000"/>
                </a:solidFill>
                <a:effectLst/>
                <a:uLnTx/>
                <a:uFillTx/>
                <a:latin typeface="Arial"/>
                <a:ea typeface="+mn-ea"/>
                <a:cs typeface="+mn-cs"/>
              </a:rPr>
              <a:t>3. Die Elite will seit 50 Jahren die dumme Masse von Menschen massiv auf 500 Mio. reduzieren. Das ist nun in Umsetzung mit der Impfung und 5G.</a:t>
            </a:r>
          </a:p>
        </p:txBody>
      </p:sp>
    </p:spTree>
    <p:extLst>
      <p:ext uri="{BB962C8B-B14F-4D97-AF65-F5344CB8AC3E}">
        <p14:creationId xmlns:p14="http://schemas.microsoft.com/office/powerpoint/2010/main" val="4442245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 Folie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140</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E-Shop verknüpft mit € + W€ Konten</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F8E0DA3A-EE5E-41AC-B455-211B66ABD870}"/>
              </a:ext>
            </a:extLst>
          </p:cNvPr>
          <p:cNvPicPr>
            <a:picLocks noChangeAspect="1"/>
          </p:cNvPicPr>
          <p:nvPr/>
        </p:nvPicPr>
        <p:blipFill>
          <a:blip r:embed="rId3"/>
          <a:stretch>
            <a:fillRect/>
          </a:stretch>
        </p:blipFill>
        <p:spPr>
          <a:xfrm>
            <a:off x="1358281" y="808273"/>
            <a:ext cx="10528919" cy="6049727"/>
          </a:xfrm>
          <a:prstGeom prst="rect">
            <a:avLst/>
          </a:prstGeom>
        </p:spPr>
      </p:pic>
    </p:spTree>
    <p:extLst>
      <p:ext uri="{BB962C8B-B14F-4D97-AF65-F5344CB8AC3E}">
        <p14:creationId xmlns:p14="http://schemas.microsoft.com/office/powerpoint/2010/main" val="2073532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a:solidFill>
                  <a:srgbClr val="000000"/>
                </a:solidFill>
              </a:rPr>
              <a:t>V</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141</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E-Shop Produkte-Auswahl-Liste</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F4AFB82B-FF7D-4FAD-ACD3-4367D15B840F}"/>
              </a:ext>
            </a:extLst>
          </p:cNvPr>
          <p:cNvPicPr>
            <a:picLocks noChangeAspect="1"/>
          </p:cNvPicPr>
          <p:nvPr/>
        </p:nvPicPr>
        <p:blipFill>
          <a:blip r:embed="rId3"/>
          <a:stretch>
            <a:fillRect/>
          </a:stretch>
        </p:blipFill>
        <p:spPr>
          <a:xfrm>
            <a:off x="1899085" y="791119"/>
            <a:ext cx="8924760" cy="5609681"/>
          </a:xfrm>
          <a:prstGeom prst="rect">
            <a:avLst/>
          </a:prstGeom>
        </p:spPr>
      </p:pic>
    </p:spTree>
    <p:extLst>
      <p:ext uri="{BB962C8B-B14F-4D97-AF65-F5344CB8AC3E}">
        <p14:creationId xmlns:p14="http://schemas.microsoft.com/office/powerpoint/2010/main" val="880453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0E3B85DD-F285-453F-9EDB-36B581675077}" type="slidenum">
              <a:rPr lang="en-US" altLang="de-DE"/>
              <a:pPr>
                <a:defRPr/>
              </a:pPr>
              <a:t>142</a:t>
            </a:fld>
            <a:r>
              <a:rPr lang="en-US" altLang="de-DE" dirty="0"/>
              <a:t>/ 17</a:t>
            </a:r>
          </a:p>
        </p:txBody>
      </p:sp>
      <p:sp>
        <p:nvSpPr>
          <p:cNvPr id="67586" name="Rectangle 2"/>
          <p:cNvSpPr>
            <a:spLocks noGrp="1" noChangeArrowheads="1"/>
          </p:cNvSpPr>
          <p:nvPr>
            <p:ph type="title"/>
          </p:nvPr>
        </p:nvSpPr>
        <p:spPr>
          <a:xfrm>
            <a:off x="1219200" y="76201"/>
            <a:ext cx="10685755" cy="669925"/>
          </a:xfrm>
        </p:spPr>
        <p:txBody>
          <a:bodyPr/>
          <a:lstStyle/>
          <a:p>
            <a:pPr>
              <a:defRPr/>
            </a:pPr>
            <a:r>
              <a:rPr lang="de-DE" altLang="de-DE" dirty="0"/>
              <a:t>Erlöse aus einer EUROWEG-Bestellung = </a:t>
            </a:r>
            <a:r>
              <a:rPr lang="de-DE" altLang="de-DE" dirty="0" err="1"/>
              <a:t>autom</a:t>
            </a:r>
            <a:r>
              <a:rPr lang="de-DE" altLang="de-DE" dirty="0"/>
              <a:t>. Buchungen</a:t>
            </a:r>
          </a:p>
        </p:txBody>
      </p:sp>
      <p:pic>
        <p:nvPicPr>
          <p:cNvPr id="67594"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496" y="435746"/>
            <a:ext cx="726122" cy="60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7596" name="Object 12"/>
          <p:cNvGraphicFramePr>
            <a:graphicFrameLocks noGrp="1" noChangeAspect="1"/>
          </p:cNvGraphicFramePr>
          <p:nvPr>
            <p:ph idx="1"/>
            <p:extLst>
              <p:ext uri="{D42A27DB-BD31-4B8C-83A1-F6EECF244321}">
                <p14:modId xmlns:p14="http://schemas.microsoft.com/office/powerpoint/2010/main" val="2021178839"/>
              </p:ext>
            </p:extLst>
          </p:nvPr>
        </p:nvGraphicFramePr>
        <p:xfrm>
          <a:off x="1203325" y="857250"/>
          <a:ext cx="8175625" cy="4781550"/>
        </p:xfrm>
        <a:graphic>
          <a:graphicData uri="http://schemas.openxmlformats.org/presentationml/2006/ole">
            <mc:AlternateContent xmlns:mc="http://schemas.openxmlformats.org/markup-compatibility/2006">
              <mc:Choice xmlns:v="urn:schemas-microsoft-com:vml" Requires="v">
                <p:oleObj name="Document" r:id="rId3" imgW="9241974" imgH="5406088" progId="Word.Document.8">
                  <p:embed/>
                </p:oleObj>
              </mc:Choice>
              <mc:Fallback>
                <p:oleObj name="Document" r:id="rId3" imgW="9241974" imgH="5406088" progId="Word.Document.8">
                  <p:embed/>
                  <p:pic>
                    <p:nvPicPr>
                      <p:cNvPr id="67596" name="Object 12"/>
                      <p:cNvPicPr>
                        <a:picLocks noGrp="1" noChangeAspect="1" noChangeArrowheads="1"/>
                      </p:cNvPicPr>
                      <p:nvPr/>
                    </p:nvPicPr>
                    <p:blipFill>
                      <a:blip r:embed="rId4"/>
                      <a:srcRect/>
                      <a:stretch>
                        <a:fillRect/>
                      </a:stretch>
                    </p:blipFill>
                    <p:spPr bwMode="auto">
                      <a:xfrm>
                        <a:off x="1203325" y="857250"/>
                        <a:ext cx="8175625" cy="4781550"/>
                      </a:xfrm>
                      <a:prstGeom prst="rect">
                        <a:avLst/>
                      </a:prstGeom>
                      <a:noFill/>
                      <a:ln>
                        <a:noFill/>
                      </a:ln>
                    </p:spPr>
                  </p:pic>
                </p:oleObj>
              </mc:Fallback>
            </mc:AlternateContent>
          </a:graphicData>
        </a:graphic>
      </p:graphicFrame>
      <p:sp>
        <p:nvSpPr>
          <p:cNvPr id="2" name="Rechteck 1"/>
          <p:cNvSpPr/>
          <p:nvPr/>
        </p:nvSpPr>
        <p:spPr>
          <a:xfrm>
            <a:off x="941034" y="5558448"/>
            <a:ext cx="9152876" cy="646331"/>
          </a:xfrm>
          <a:prstGeom prst="rect">
            <a:avLst/>
          </a:prstGeom>
          <a:solidFill>
            <a:srgbClr val="FFFF00"/>
          </a:solidFill>
        </p:spPr>
        <p:txBody>
          <a:bodyPr wrap="square">
            <a:spAutoFit/>
          </a:bodyPr>
          <a:lstStyle/>
          <a:p>
            <a:r>
              <a:rPr lang="de-DE" altLang="de-DE" b="1" dirty="0"/>
              <a:t>Der Kunde bezahlt gerne die 3% in Cash zusätzlich, spart er sich doch das Cash von 100% durch das Einkaufen in W€ auf Waren-Kreditbasis ohne Zinsen. </a:t>
            </a:r>
            <a:endParaRPr lang="de-CH" b="1" dirty="0"/>
          </a:p>
        </p:txBody>
      </p:sp>
      <p:sp>
        <p:nvSpPr>
          <p:cNvPr id="3" name="Textfeld 2">
            <a:extLst>
              <a:ext uri="{FF2B5EF4-FFF2-40B4-BE49-F238E27FC236}">
                <a16:creationId xmlns:a16="http://schemas.microsoft.com/office/drawing/2014/main" id="{5F344444-513F-4AD1-A0E4-2668B5D0B103}"/>
              </a:ext>
            </a:extLst>
          </p:cNvPr>
          <p:cNvSpPr txBox="1"/>
          <p:nvPr/>
        </p:nvSpPr>
        <p:spPr>
          <a:xfrm>
            <a:off x="9472475" y="1864311"/>
            <a:ext cx="2618912" cy="3108543"/>
          </a:xfrm>
          <a:prstGeom prst="rect">
            <a:avLst/>
          </a:prstGeom>
          <a:noFill/>
        </p:spPr>
        <p:txBody>
          <a:bodyPr wrap="square" rtlCol="0">
            <a:spAutoFit/>
          </a:bodyPr>
          <a:lstStyle/>
          <a:p>
            <a:r>
              <a:rPr lang="de-CH" b="1" u="sng" dirty="0">
                <a:solidFill>
                  <a:srgbClr val="CC0099"/>
                </a:solidFill>
              </a:rPr>
              <a:t>Politisches Credo!</a:t>
            </a:r>
          </a:p>
          <a:p>
            <a:r>
              <a:rPr lang="de-CH" b="1" dirty="0">
                <a:solidFill>
                  <a:srgbClr val="C89800"/>
                </a:solidFill>
              </a:rPr>
              <a:t>HuMan-Bewegung</a:t>
            </a:r>
            <a:r>
              <a:rPr lang="de-CH" b="1" dirty="0"/>
              <a:t> reduziert alle </a:t>
            </a:r>
            <a:r>
              <a:rPr lang="de-CH" b="1" dirty="0">
                <a:solidFill>
                  <a:srgbClr val="FF0000"/>
                </a:solidFill>
              </a:rPr>
              <a:t>Mehrwertsteuern von 20% </a:t>
            </a:r>
            <a:r>
              <a:rPr lang="de-CH" b="1" dirty="0"/>
              <a:t>auf nur noch eine </a:t>
            </a:r>
            <a:r>
              <a:rPr lang="de-CH" b="1" dirty="0">
                <a:solidFill>
                  <a:schemeClr val="accent2"/>
                </a:solidFill>
              </a:rPr>
              <a:t>Waren-Transfersteuer von 12%. </a:t>
            </a:r>
            <a:br>
              <a:rPr lang="de-CH" b="1" dirty="0">
                <a:solidFill>
                  <a:schemeClr val="accent2"/>
                </a:solidFill>
              </a:rPr>
            </a:br>
            <a:r>
              <a:rPr lang="de-CH" sz="1400" b="1" dirty="0">
                <a:solidFill>
                  <a:schemeClr val="accent2"/>
                </a:solidFill>
              </a:rPr>
              <a:t>- ohne Vorsteuer-Abzug, dadurch:</a:t>
            </a:r>
          </a:p>
          <a:p>
            <a:r>
              <a:rPr lang="de-CH" sz="1400" b="1" dirty="0">
                <a:solidFill>
                  <a:schemeClr val="accent2"/>
                </a:solidFill>
              </a:rPr>
              <a:t>Keine Bürokratie mehr und kein Vorsteuer-Betrug möglich.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7594"/>
                                        </p:tgtEl>
                                        <p:attrNameLst>
                                          <p:attrName>style.visibility</p:attrName>
                                        </p:attrNameLst>
                                      </p:cBhvr>
                                      <p:to>
                                        <p:strVal val="visible"/>
                                      </p:to>
                                    </p:set>
                                    <p:anim calcmode="lin" valueType="num">
                                      <p:cBhvr>
                                        <p:cTn id="7" dur="1000" fill="hold"/>
                                        <p:tgtEl>
                                          <p:spTgt spid="67594"/>
                                        </p:tgtEl>
                                        <p:attrNameLst>
                                          <p:attrName>ppt_w</p:attrName>
                                        </p:attrNameLst>
                                      </p:cBhvr>
                                      <p:tavLst>
                                        <p:tav tm="0">
                                          <p:val>
                                            <p:fltVal val="0"/>
                                          </p:val>
                                        </p:tav>
                                        <p:tav tm="100000">
                                          <p:val>
                                            <p:strVal val="#ppt_w"/>
                                          </p:val>
                                        </p:tav>
                                      </p:tavLst>
                                    </p:anim>
                                    <p:anim calcmode="lin" valueType="num">
                                      <p:cBhvr>
                                        <p:cTn id="8" dur="1000" fill="hold"/>
                                        <p:tgtEl>
                                          <p:spTgt spid="67594"/>
                                        </p:tgtEl>
                                        <p:attrNameLst>
                                          <p:attrName>ppt_h</p:attrName>
                                        </p:attrNameLst>
                                      </p:cBhvr>
                                      <p:tavLst>
                                        <p:tav tm="0">
                                          <p:val>
                                            <p:fltVal val="0"/>
                                          </p:val>
                                        </p:tav>
                                        <p:tav tm="100000">
                                          <p:val>
                                            <p:strVal val="#ppt_h"/>
                                          </p:val>
                                        </p:tav>
                                      </p:tavLst>
                                    </p:anim>
                                    <p:anim calcmode="lin" valueType="num">
                                      <p:cBhvr>
                                        <p:cTn id="9" dur="1000" fill="hold"/>
                                        <p:tgtEl>
                                          <p:spTgt spid="675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67596"/>
                                        </p:tgtEl>
                                        <p:attrNameLst>
                                          <p:attrName>style.visibility</p:attrName>
                                        </p:attrNameLst>
                                      </p:cBhvr>
                                      <p:to>
                                        <p:strVal val="visible"/>
                                      </p:to>
                                    </p:set>
                                    <p:animEffect transition="in" filter="wipe(left)">
                                      <p:cBhvr>
                                        <p:cTn id="14" dur="500"/>
                                        <p:tgtEl>
                                          <p:spTgt spid="6759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143</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a:xfrm>
            <a:off x="1219200" y="76201"/>
            <a:ext cx="9922933" cy="669925"/>
          </a:xfrm>
        </p:spPr>
        <p:txBody>
          <a:bodyPr/>
          <a:lstStyle/>
          <a:p>
            <a:pPr>
              <a:defRPr/>
            </a:pPr>
            <a:r>
              <a:rPr lang="de-DE" altLang="de-DE" dirty="0"/>
              <a:t>EU-Banken-Crash oder Staats-Bankrotte? </a:t>
            </a:r>
            <a:r>
              <a:rPr lang="de-DE" altLang="de-DE" dirty="0">
                <a:solidFill>
                  <a:srgbClr val="FF0000"/>
                </a:solidFill>
              </a:rPr>
              <a:t>Was zuerst?</a:t>
            </a: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FBA39D23-4313-443C-B3BB-33E447319579}"/>
              </a:ext>
            </a:extLst>
          </p:cNvPr>
          <p:cNvSpPr txBox="1"/>
          <p:nvPr/>
        </p:nvSpPr>
        <p:spPr>
          <a:xfrm>
            <a:off x="8906256" y="906854"/>
            <a:ext cx="3063241" cy="1200329"/>
          </a:xfrm>
          <a:prstGeom prst="rect">
            <a:avLst/>
          </a:prstGeom>
          <a:noFill/>
        </p:spPr>
        <p:txBody>
          <a:bodyPr wrap="square" rtlCol="0">
            <a:spAutoFit/>
          </a:bodyPr>
          <a:lstStyle/>
          <a:p>
            <a:r>
              <a:rPr lang="de-CH" b="1" dirty="0"/>
              <a:t>Was die Prof. und Dr. Ökonomen noch nie berechnet haben! </a:t>
            </a:r>
          </a:p>
          <a:p>
            <a:r>
              <a:rPr lang="de-CH" b="1" dirty="0"/>
              <a:t>Erstmals hier: von HJK</a:t>
            </a:r>
          </a:p>
        </p:txBody>
      </p:sp>
      <p:sp>
        <p:nvSpPr>
          <p:cNvPr id="8" name="Textfeld 7">
            <a:extLst>
              <a:ext uri="{FF2B5EF4-FFF2-40B4-BE49-F238E27FC236}">
                <a16:creationId xmlns:a16="http://schemas.microsoft.com/office/drawing/2014/main" id="{FD5D280F-609E-4D32-86A8-4D4918CF0CDA}"/>
              </a:ext>
            </a:extLst>
          </p:cNvPr>
          <p:cNvSpPr txBox="1"/>
          <p:nvPr/>
        </p:nvSpPr>
        <p:spPr>
          <a:xfrm>
            <a:off x="8915400" y="3361603"/>
            <a:ext cx="2862072" cy="923330"/>
          </a:xfrm>
          <a:prstGeom prst="rect">
            <a:avLst/>
          </a:prstGeom>
          <a:noFill/>
        </p:spPr>
        <p:txBody>
          <a:bodyPr wrap="square" rtlCol="0">
            <a:spAutoFit/>
          </a:bodyPr>
          <a:lstStyle/>
          <a:p>
            <a:r>
              <a:rPr lang="de-CH" b="1" dirty="0">
                <a:solidFill>
                  <a:srgbClr val="00B050"/>
                </a:solidFill>
              </a:rPr>
              <a:t>Kosten bei 50%</a:t>
            </a:r>
          </a:p>
          <a:p>
            <a:r>
              <a:rPr lang="de-CH" b="1" dirty="0">
                <a:solidFill>
                  <a:srgbClr val="00B050"/>
                </a:solidFill>
              </a:rPr>
              <a:t>Staats-Schulden-Erlass = 3’437’000 Mio</a:t>
            </a:r>
            <a:r>
              <a:rPr lang="de-CH" b="1" dirty="0">
                <a:solidFill>
                  <a:srgbClr val="FF0000"/>
                </a:solidFill>
              </a:rPr>
              <a:t>.</a:t>
            </a:r>
          </a:p>
        </p:txBody>
      </p:sp>
      <p:sp>
        <p:nvSpPr>
          <p:cNvPr id="9" name="Textfeld 8">
            <a:extLst>
              <a:ext uri="{FF2B5EF4-FFF2-40B4-BE49-F238E27FC236}">
                <a16:creationId xmlns:a16="http://schemas.microsoft.com/office/drawing/2014/main" id="{B8840792-0457-4123-B95F-3BF5C493475D}"/>
              </a:ext>
            </a:extLst>
          </p:cNvPr>
          <p:cNvSpPr txBox="1"/>
          <p:nvPr/>
        </p:nvSpPr>
        <p:spPr>
          <a:xfrm>
            <a:off x="8988552" y="4350734"/>
            <a:ext cx="3022825" cy="2031325"/>
          </a:xfrm>
          <a:prstGeom prst="rect">
            <a:avLst/>
          </a:prstGeom>
          <a:noFill/>
        </p:spPr>
        <p:txBody>
          <a:bodyPr wrap="square" rtlCol="0">
            <a:spAutoFit/>
          </a:bodyPr>
          <a:lstStyle/>
          <a:p>
            <a:r>
              <a:rPr lang="de-CH" b="1" dirty="0">
                <a:solidFill>
                  <a:srgbClr val="CC0099"/>
                </a:solidFill>
              </a:rPr>
              <a:t>Mit EUROWEG können alle Staaten ihre Staatschulden mit Null Zins langsam zurück zahlen, da mehr Gewinn und 7% - 10% höhere Steuereinnahmen. </a:t>
            </a:r>
          </a:p>
        </p:txBody>
      </p:sp>
      <p:graphicFrame>
        <p:nvGraphicFramePr>
          <p:cNvPr id="6" name="Objekt 5">
            <a:extLst>
              <a:ext uri="{FF2B5EF4-FFF2-40B4-BE49-F238E27FC236}">
                <a16:creationId xmlns:a16="http://schemas.microsoft.com/office/drawing/2014/main" id="{85CCC4D1-AF6F-4507-B442-6F963769522F}"/>
              </a:ext>
            </a:extLst>
          </p:cNvPr>
          <p:cNvGraphicFramePr>
            <a:graphicFrameLocks noChangeAspect="1"/>
          </p:cNvGraphicFramePr>
          <p:nvPr>
            <p:extLst>
              <p:ext uri="{D42A27DB-BD31-4B8C-83A1-F6EECF244321}">
                <p14:modId xmlns:p14="http://schemas.microsoft.com/office/powerpoint/2010/main" val="3982434098"/>
              </p:ext>
            </p:extLst>
          </p:nvPr>
        </p:nvGraphicFramePr>
        <p:xfrm>
          <a:off x="1536878" y="847393"/>
          <a:ext cx="7068191" cy="5515640"/>
        </p:xfrm>
        <a:graphic>
          <a:graphicData uri="http://schemas.openxmlformats.org/presentationml/2006/ole">
            <mc:AlternateContent xmlns:mc="http://schemas.openxmlformats.org/markup-compatibility/2006">
              <mc:Choice xmlns:v="urn:schemas-microsoft-com:vml" Requires="v">
                <p:oleObj name="Worksheet" r:id="rId3" imgW="6591340" imgH="5143691" progId="Excel.Sheet.12">
                  <p:embed/>
                </p:oleObj>
              </mc:Choice>
              <mc:Fallback>
                <p:oleObj name="Worksheet" r:id="rId3" imgW="6591340" imgH="5143691" progId="Excel.Sheet.12">
                  <p:embed/>
                  <p:pic>
                    <p:nvPicPr>
                      <p:cNvPr id="0" name=""/>
                      <p:cNvPicPr/>
                      <p:nvPr/>
                    </p:nvPicPr>
                    <p:blipFill>
                      <a:blip r:embed="rId4"/>
                      <a:stretch>
                        <a:fillRect/>
                      </a:stretch>
                    </p:blipFill>
                    <p:spPr>
                      <a:xfrm>
                        <a:off x="1536878" y="847393"/>
                        <a:ext cx="7068191" cy="5515640"/>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4D04248B-F394-46F4-BC16-52158D30AB9D}"/>
              </a:ext>
            </a:extLst>
          </p:cNvPr>
          <p:cNvSpPr/>
          <p:nvPr/>
        </p:nvSpPr>
        <p:spPr>
          <a:xfrm>
            <a:off x="8916225" y="2108170"/>
            <a:ext cx="2749471" cy="1200329"/>
          </a:xfrm>
          <a:prstGeom prst="rect">
            <a:avLst/>
          </a:prstGeom>
        </p:spPr>
        <p:txBody>
          <a:bodyPr wrap="none">
            <a:spAutoFit/>
          </a:bodyPr>
          <a:lstStyle/>
          <a:p>
            <a:r>
              <a:rPr lang="de-CH" b="1" dirty="0">
                <a:solidFill>
                  <a:srgbClr val="CC3300"/>
                </a:solidFill>
              </a:rPr>
              <a:t>Bankenrettung kostete </a:t>
            </a:r>
          </a:p>
          <a:p>
            <a:r>
              <a:rPr lang="de-CH" b="1" dirty="0">
                <a:solidFill>
                  <a:srgbClr val="CC3300"/>
                </a:solidFill>
              </a:rPr>
              <a:t>seit 2008 ca. 2.5% des</a:t>
            </a:r>
          </a:p>
          <a:p>
            <a:r>
              <a:rPr lang="de-CH" b="1" dirty="0">
                <a:solidFill>
                  <a:srgbClr val="CC3300"/>
                </a:solidFill>
              </a:rPr>
              <a:t>BIP der EU / </a:t>
            </a:r>
          </a:p>
          <a:p>
            <a:r>
              <a:rPr lang="de-CH" b="1" dirty="0">
                <a:solidFill>
                  <a:srgbClr val="CC3300"/>
                </a:solidFill>
              </a:rPr>
              <a:t>AT = € 11 Mia. = 3.7%</a:t>
            </a:r>
            <a:endParaRPr lang="de-CH" dirty="0">
              <a:solidFill>
                <a:srgbClr val="CC3300"/>
              </a:solidFill>
            </a:endParaRPr>
          </a:p>
        </p:txBody>
      </p:sp>
    </p:spTree>
    <p:extLst>
      <p:ext uri="{BB962C8B-B14F-4D97-AF65-F5344CB8AC3E}">
        <p14:creationId xmlns:p14="http://schemas.microsoft.com/office/powerpoint/2010/main" val="589257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144</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Mit geordnetem Staatsbankrott vom Geld zum Gelt</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1597981" y="917563"/>
            <a:ext cx="10195911" cy="830997"/>
          </a:xfrm>
          <a:prstGeom prst="rect">
            <a:avLst/>
          </a:prstGeom>
        </p:spPr>
        <p:txBody>
          <a:bodyPr wrap="square">
            <a:spAutoFit/>
          </a:bodyPr>
          <a:lstStyle/>
          <a:p>
            <a:r>
              <a:rPr lang="de-CH" sz="2400" b="1" dirty="0">
                <a:solidFill>
                  <a:srgbClr val="D60093"/>
                </a:solidFill>
              </a:rPr>
              <a:t>Der Systemwechsel muss geplant und geordnet vollzogen werden durch die neue </a:t>
            </a:r>
            <a:r>
              <a:rPr lang="de-CH" sz="2400" b="1" dirty="0" err="1">
                <a:solidFill>
                  <a:srgbClr val="D60093"/>
                </a:solidFill>
              </a:rPr>
              <a:t>HuMan</a:t>
            </a:r>
            <a:r>
              <a:rPr lang="de-CH" sz="2400" b="1" dirty="0">
                <a:solidFill>
                  <a:srgbClr val="D60093"/>
                </a:solidFill>
              </a:rPr>
              <a:t>-Regierung ab 2024.   Wie?</a:t>
            </a:r>
            <a:endParaRPr lang="de-CH" dirty="0"/>
          </a:p>
        </p:txBody>
      </p:sp>
      <p:graphicFrame>
        <p:nvGraphicFramePr>
          <p:cNvPr id="6" name="Diagramm 5">
            <a:extLst>
              <a:ext uri="{FF2B5EF4-FFF2-40B4-BE49-F238E27FC236}">
                <a16:creationId xmlns:a16="http://schemas.microsoft.com/office/drawing/2014/main" id="{A4207CAC-AC6C-44D5-A10F-9B11AF6B0105}"/>
              </a:ext>
            </a:extLst>
          </p:cNvPr>
          <p:cNvGraphicFramePr/>
          <p:nvPr>
            <p:extLst>
              <p:ext uri="{D42A27DB-BD31-4B8C-83A1-F6EECF244321}">
                <p14:modId xmlns:p14="http://schemas.microsoft.com/office/powerpoint/2010/main" val="6057007"/>
              </p:ext>
            </p:extLst>
          </p:nvPr>
        </p:nvGraphicFramePr>
        <p:xfrm>
          <a:off x="399495" y="1713390"/>
          <a:ext cx="11452194" cy="4145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710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6" grpId="0">
        <p:bldAsOne/>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145</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Mit geordnetem Staatsbankrott vom Geld zum Gelt</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1597981" y="917563"/>
            <a:ext cx="10195911" cy="830997"/>
          </a:xfrm>
          <a:prstGeom prst="rect">
            <a:avLst/>
          </a:prstGeom>
        </p:spPr>
        <p:txBody>
          <a:bodyPr wrap="square">
            <a:spAutoFit/>
          </a:bodyPr>
          <a:lstStyle/>
          <a:p>
            <a:r>
              <a:rPr lang="de-CH" sz="2400" b="1" dirty="0">
                <a:solidFill>
                  <a:srgbClr val="D60093"/>
                </a:solidFill>
              </a:rPr>
              <a:t>Der Systemwechsel muss geplant und geordnet vollzogen werden durch die neue </a:t>
            </a:r>
            <a:r>
              <a:rPr lang="de-CH" sz="2400" b="1" dirty="0" err="1">
                <a:solidFill>
                  <a:srgbClr val="D60093"/>
                </a:solidFill>
              </a:rPr>
              <a:t>HuMan</a:t>
            </a:r>
            <a:r>
              <a:rPr lang="de-CH" sz="2400" b="1" dirty="0">
                <a:solidFill>
                  <a:srgbClr val="D60093"/>
                </a:solidFill>
              </a:rPr>
              <a:t>-Regierung ab 2024.   Wie?</a:t>
            </a:r>
            <a:endParaRPr lang="de-CH" dirty="0"/>
          </a:p>
        </p:txBody>
      </p:sp>
      <p:sp>
        <p:nvSpPr>
          <p:cNvPr id="2" name="Rechteck 1">
            <a:extLst>
              <a:ext uri="{FF2B5EF4-FFF2-40B4-BE49-F238E27FC236}">
                <a16:creationId xmlns:a16="http://schemas.microsoft.com/office/drawing/2014/main" id="{CB1D24D0-BE01-4EAF-81EE-103D74777B35}"/>
              </a:ext>
            </a:extLst>
          </p:cNvPr>
          <p:cNvSpPr/>
          <p:nvPr/>
        </p:nvSpPr>
        <p:spPr>
          <a:xfrm>
            <a:off x="1555751" y="2149952"/>
            <a:ext cx="9837673" cy="4062651"/>
          </a:xfrm>
          <a:prstGeom prst="rect">
            <a:avLst/>
          </a:prstGeom>
        </p:spPr>
        <p:txBody>
          <a:bodyPr wrap="square">
            <a:spAutoFit/>
          </a:bodyPr>
          <a:lstStyle/>
          <a:p>
            <a:r>
              <a:rPr lang="de-DE" sz="2400" b="1" dirty="0">
                <a:solidFill>
                  <a:srgbClr val="FF0000"/>
                </a:solidFill>
                <a:latin typeface="Merriweather"/>
              </a:rPr>
              <a:t>Elf Milliarden an Steuergeld für Bankenrettung</a:t>
            </a:r>
          </a:p>
          <a:p>
            <a:r>
              <a:rPr lang="de-DE" b="1" dirty="0">
                <a:solidFill>
                  <a:srgbClr val="363636"/>
                </a:solidFill>
                <a:latin typeface="Merriweather"/>
              </a:rPr>
              <a:t>Seit der Finanzkrise 2008 hat die Republik rund elf Milliarden Euro ausgegeben = 3.7%, (BIP von AT = um Österreichs Bankenbranche zu unterstützen. Das ist zwar weniger als ursprünglich erwartet, liegt aber deutlich über dem europäischen Durchschnitt von 2% des BIP.  </a:t>
            </a:r>
            <a:br>
              <a:rPr lang="de-DE" b="1" dirty="0">
                <a:solidFill>
                  <a:srgbClr val="363636"/>
                </a:solidFill>
                <a:latin typeface="Merriweather"/>
              </a:rPr>
            </a:br>
            <a:r>
              <a:rPr lang="de-DE" b="1" dirty="0">
                <a:solidFill>
                  <a:srgbClr val="363636"/>
                </a:solidFill>
                <a:latin typeface="Merriweather"/>
              </a:rPr>
              <a:t>BIP von AT =  2008 = 290 Mia. bis 2018 = 386 Mia. € </a:t>
            </a:r>
          </a:p>
          <a:p>
            <a:r>
              <a:rPr lang="de-DE" b="1" dirty="0">
                <a:solidFill>
                  <a:srgbClr val="363636"/>
                </a:solidFill>
                <a:latin typeface="Merriweather"/>
              </a:rPr>
              <a:t>Die Presse  at vom 10.09.2019 </a:t>
            </a:r>
          </a:p>
          <a:p>
            <a:endParaRPr lang="de-DE" b="1" dirty="0">
              <a:solidFill>
                <a:srgbClr val="363636"/>
              </a:solidFill>
              <a:latin typeface="Merriweather"/>
            </a:endParaRPr>
          </a:p>
          <a:p>
            <a:r>
              <a:rPr lang="de-DE" b="1" dirty="0"/>
              <a:t>Wien. </a:t>
            </a:r>
            <a:r>
              <a:rPr lang="de-DE" dirty="0"/>
              <a:t>Zwei Mal hätte man die „größte Steuerreform aller Zeiten“ durchführen, mehr als ein Jahr lang den gesamten Arbeitsmarkt oder zehn Jahre lang das Umweltministerium durchfinanzieren können. Die Rettung der österreichischen Banken hat die Republik seit Ausbruch der Finanzkrise 2008 zwischen zehn und elf Milliarden Euro gekostet, geht aus den neuesten Zahlen der Österreichischen Nationalbank (</a:t>
            </a:r>
            <a:r>
              <a:rPr lang="de-DE" dirty="0" err="1"/>
              <a:t>OeNB</a:t>
            </a:r>
            <a:r>
              <a:rPr lang="de-DE" dirty="0"/>
              <a:t>) hervor.</a:t>
            </a:r>
            <a:endParaRPr lang="de-DE" b="1" dirty="0">
              <a:solidFill>
                <a:srgbClr val="363636"/>
              </a:solidFill>
              <a:latin typeface="Merriweather"/>
            </a:endParaRPr>
          </a:p>
          <a:p>
            <a:endParaRPr lang="de-DE" b="1" i="0" dirty="0">
              <a:solidFill>
                <a:srgbClr val="363636"/>
              </a:solidFill>
              <a:effectLst/>
              <a:latin typeface="Merriweather"/>
            </a:endParaRPr>
          </a:p>
          <a:p>
            <a:endParaRPr lang="de-DE" b="1" i="0" dirty="0">
              <a:solidFill>
                <a:srgbClr val="363636"/>
              </a:solidFill>
              <a:effectLst/>
              <a:latin typeface="Merriweather"/>
            </a:endParaRPr>
          </a:p>
        </p:txBody>
      </p:sp>
      <p:sp>
        <p:nvSpPr>
          <p:cNvPr id="4" name="Rectangle 2">
            <a:extLst>
              <a:ext uri="{FF2B5EF4-FFF2-40B4-BE49-F238E27FC236}">
                <a16:creationId xmlns:a16="http://schemas.microsoft.com/office/drawing/2014/main" id="{7B9E5EAC-8331-4B57-9106-5D89CAFD1BFD}"/>
              </a:ext>
            </a:extLst>
          </p:cNvPr>
          <p:cNvSpPr>
            <a:spLocks noChangeArrowheads="1"/>
          </p:cNvSpPr>
          <p:nvPr/>
        </p:nvSpPr>
        <p:spPr bwMode="auto">
          <a:xfrm>
            <a:off x="-2146247" y="2439513"/>
            <a:ext cx="1774845" cy="40011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363636"/>
                </a:solidFill>
                <a:effectLst/>
                <a:latin typeface="Merriweather"/>
              </a:rPr>
              <a:t>Sie sind bereits Abonnent?</a:t>
            </a:r>
            <a:endParaRPr kumimoji="0" lang="de-DE" altLang="de-DE" sz="1000" b="1" i="0" u="none" strike="noStrike" cap="none" normalizeH="0" baseline="0" dirty="0">
              <a:ln>
                <a:noFill/>
              </a:ln>
              <a:solidFill>
                <a:srgbClr val="005993"/>
              </a:solidFill>
              <a:effectLst/>
              <a:latin typeface="Merriweather"/>
              <a:hlinkClick r:id="rId3"/>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005993"/>
                </a:solidFill>
                <a:effectLst/>
                <a:latin typeface="Merriweather"/>
                <a:hlinkClick r:id="rId3"/>
              </a:rPr>
              <a:t>Klicken Sie hier, um sich </a:t>
            </a:r>
            <a:r>
              <a:rPr kumimoji="0" lang="de-DE" altLang="de-DE" sz="1000" b="1" i="0" u="none" strike="noStrike" cap="none" normalizeH="0" baseline="0" dirty="0" err="1">
                <a:ln>
                  <a:noFill/>
                </a:ln>
                <a:solidFill>
                  <a:srgbClr val="005993"/>
                </a:solidFill>
                <a:effectLst/>
                <a:latin typeface="Merriweather"/>
                <a:hlinkClick r:id="rId3"/>
              </a:rPr>
              <a:t>einzu</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3679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a:extLst>
              <a:ext uri="{FF2B5EF4-FFF2-40B4-BE49-F238E27FC236}">
                <a16:creationId xmlns:a16="http://schemas.microsoft.com/office/drawing/2014/main" id="{3D8DCAC9-5D54-4F3D-BEE3-CB7A60F7A6D4}"/>
              </a:ext>
            </a:extLst>
          </p:cNvPr>
          <p:cNvGraphicFramePr>
            <a:graphicFrameLocks noGrp="1"/>
          </p:cNvGraphicFramePr>
          <p:nvPr>
            <p:extLst>
              <p:ext uri="{D42A27DB-BD31-4B8C-83A1-F6EECF244321}">
                <p14:modId xmlns:p14="http://schemas.microsoft.com/office/powerpoint/2010/main" val="2917238047"/>
              </p:ext>
            </p:extLst>
          </p:nvPr>
        </p:nvGraphicFramePr>
        <p:xfrm>
          <a:off x="8142514" y="1141595"/>
          <a:ext cx="3548742" cy="4376058"/>
        </p:xfrm>
        <a:graphic>
          <a:graphicData uri="http://schemas.openxmlformats.org/drawingml/2006/table">
            <a:tbl>
              <a:tblPr/>
              <a:tblGrid>
                <a:gridCol w="3548742">
                  <a:extLst>
                    <a:ext uri="{9D8B030D-6E8A-4147-A177-3AD203B41FA5}">
                      <a16:colId xmlns:a16="http://schemas.microsoft.com/office/drawing/2014/main" val="345753815"/>
                    </a:ext>
                  </a:extLst>
                </a:gridCol>
              </a:tblGrid>
              <a:tr h="4376058">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00"/>
                    </a:solidFill>
                  </a:tcPr>
                </a:tc>
                <a:extLst>
                  <a:ext uri="{0D108BD9-81ED-4DB2-BD59-A6C34878D82A}">
                    <a16:rowId xmlns:a16="http://schemas.microsoft.com/office/drawing/2014/main" val="4006675244"/>
                  </a:ext>
                </a:extLst>
              </a:tr>
            </a:tbl>
          </a:graphicData>
        </a:graphic>
      </p:graphicFrame>
      <p:graphicFrame>
        <p:nvGraphicFramePr>
          <p:cNvPr id="8" name="Tabelle 7">
            <a:extLst>
              <a:ext uri="{FF2B5EF4-FFF2-40B4-BE49-F238E27FC236}">
                <a16:creationId xmlns:a16="http://schemas.microsoft.com/office/drawing/2014/main" id="{A3E72153-5936-421D-A85D-C2A805D16596}"/>
              </a:ext>
            </a:extLst>
          </p:cNvPr>
          <p:cNvGraphicFramePr>
            <a:graphicFrameLocks noGrp="1"/>
          </p:cNvGraphicFramePr>
          <p:nvPr>
            <p:extLst>
              <p:ext uri="{D42A27DB-BD31-4B8C-83A1-F6EECF244321}">
                <p14:modId xmlns:p14="http://schemas.microsoft.com/office/powerpoint/2010/main" val="1872349064"/>
              </p:ext>
            </p:extLst>
          </p:nvPr>
        </p:nvGraphicFramePr>
        <p:xfrm>
          <a:off x="4648200" y="1132114"/>
          <a:ext cx="3461657" cy="4397829"/>
        </p:xfrm>
        <a:graphic>
          <a:graphicData uri="http://schemas.openxmlformats.org/drawingml/2006/table">
            <a:tbl>
              <a:tblPr/>
              <a:tblGrid>
                <a:gridCol w="3461657">
                  <a:extLst>
                    <a:ext uri="{9D8B030D-6E8A-4147-A177-3AD203B41FA5}">
                      <a16:colId xmlns:a16="http://schemas.microsoft.com/office/drawing/2014/main" val="723818108"/>
                    </a:ext>
                  </a:extLst>
                </a:gridCol>
              </a:tblGrid>
              <a:tr h="4397829">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extLst>
                  <a:ext uri="{0D108BD9-81ED-4DB2-BD59-A6C34878D82A}">
                    <a16:rowId xmlns:a16="http://schemas.microsoft.com/office/drawing/2014/main" val="985439329"/>
                  </a:ext>
                </a:extLst>
              </a:tr>
            </a:tbl>
          </a:graphicData>
        </a:graphic>
      </p:graphicFrame>
      <p:graphicFrame>
        <p:nvGraphicFramePr>
          <p:cNvPr id="7" name="Tabelle 6">
            <a:extLst>
              <a:ext uri="{FF2B5EF4-FFF2-40B4-BE49-F238E27FC236}">
                <a16:creationId xmlns:a16="http://schemas.microsoft.com/office/drawing/2014/main" id="{F844F6BF-6744-4517-AA29-E7285FD2ADBD}"/>
              </a:ext>
            </a:extLst>
          </p:cNvPr>
          <p:cNvGraphicFramePr>
            <a:graphicFrameLocks noGrp="1"/>
          </p:cNvGraphicFramePr>
          <p:nvPr>
            <p:extLst>
              <p:ext uri="{D42A27DB-BD31-4B8C-83A1-F6EECF244321}">
                <p14:modId xmlns:p14="http://schemas.microsoft.com/office/powerpoint/2010/main" val="464871376"/>
              </p:ext>
            </p:extLst>
          </p:nvPr>
        </p:nvGraphicFramePr>
        <p:xfrm>
          <a:off x="1121229" y="1121229"/>
          <a:ext cx="3494314" cy="4430485"/>
        </p:xfrm>
        <a:graphic>
          <a:graphicData uri="http://schemas.openxmlformats.org/drawingml/2006/table">
            <a:tbl>
              <a:tblPr/>
              <a:tblGrid>
                <a:gridCol w="3494314">
                  <a:extLst>
                    <a:ext uri="{9D8B030D-6E8A-4147-A177-3AD203B41FA5}">
                      <a16:colId xmlns:a16="http://schemas.microsoft.com/office/drawing/2014/main" val="2259552723"/>
                    </a:ext>
                  </a:extLst>
                </a:gridCol>
              </a:tblGrid>
              <a:tr h="4430485">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extLst>
                  <a:ext uri="{0D108BD9-81ED-4DB2-BD59-A6C34878D82A}">
                    <a16:rowId xmlns:a16="http://schemas.microsoft.com/office/drawing/2014/main" val="3546286073"/>
                  </a:ext>
                </a:extLst>
              </a:tr>
            </a:tbl>
          </a:graphicData>
        </a:graphic>
      </p:graphicFrame>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146</a:t>
            </a:fld>
            <a:r>
              <a:rPr lang="en-US" altLang="de-DE" dirty="0">
                <a:solidFill>
                  <a:srgbClr val="000000"/>
                </a:solidFill>
                <a:latin typeface="Arial"/>
              </a:rPr>
              <a:t>/ 87</a:t>
            </a:r>
          </a:p>
        </p:txBody>
      </p:sp>
      <p:sp>
        <p:nvSpPr>
          <p:cNvPr id="181250" name="Rectangle 2"/>
          <p:cNvSpPr>
            <a:spLocks noGrp="1" noChangeArrowheads="1"/>
          </p:cNvSpPr>
          <p:nvPr>
            <p:ph type="title"/>
          </p:nvPr>
        </p:nvSpPr>
        <p:spPr/>
        <p:txBody>
          <a:bodyPr/>
          <a:lstStyle/>
          <a:p>
            <a:pPr>
              <a:defRPr/>
            </a:pPr>
            <a:r>
              <a:rPr lang="de-DE" dirty="0"/>
              <a:t>Konkurs-Abwicklung mittels </a:t>
            </a:r>
            <a:r>
              <a:rPr lang="de-DE" dirty="0">
                <a:solidFill>
                  <a:schemeClr val="accent2"/>
                </a:solidFill>
              </a:rPr>
              <a:t>EUROWEG LV</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le 1">
            <a:extLst>
              <a:ext uri="{FF2B5EF4-FFF2-40B4-BE49-F238E27FC236}">
                <a16:creationId xmlns:a16="http://schemas.microsoft.com/office/drawing/2014/main" id="{50EBBBB9-040E-476C-A456-CEAA160DF3E0}"/>
              </a:ext>
            </a:extLst>
          </p:cNvPr>
          <p:cNvGraphicFramePr>
            <a:graphicFrameLocks noGrp="1"/>
          </p:cNvGraphicFramePr>
          <p:nvPr>
            <p:extLst>
              <p:ext uri="{D42A27DB-BD31-4B8C-83A1-F6EECF244321}">
                <p14:modId xmlns:p14="http://schemas.microsoft.com/office/powerpoint/2010/main" val="1799431194"/>
              </p:ext>
            </p:extLst>
          </p:nvPr>
        </p:nvGraphicFramePr>
        <p:xfrm>
          <a:off x="1099450" y="1096964"/>
          <a:ext cx="10526487" cy="4556760"/>
        </p:xfrm>
        <a:graphic>
          <a:graphicData uri="http://schemas.openxmlformats.org/drawingml/2006/table">
            <a:tbl>
              <a:tblPr firstRow="1" bandRow="1">
                <a:tableStyleId>{5C22544A-7EE6-4342-B048-85BDC9FD1C3A}</a:tableStyleId>
              </a:tblPr>
              <a:tblGrid>
                <a:gridCol w="3508829">
                  <a:extLst>
                    <a:ext uri="{9D8B030D-6E8A-4147-A177-3AD203B41FA5}">
                      <a16:colId xmlns:a16="http://schemas.microsoft.com/office/drawing/2014/main" val="1495657767"/>
                    </a:ext>
                  </a:extLst>
                </a:gridCol>
                <a:gridCol w="3508829">
                  <a:extLst>
                    <a:ext uri="{9D8B030D-6E8A-4147-A177-3AD203B41FA5}">
                      <a16:colId xmlns:a16="http://schemas.microsoft.com/office/drawing/2014/main" val="3433621733"/>
                    </a:ext>
                  </a:extLst>
                </a:gridCol>
                <a:gridCol w="3508829">
                  <a:extLst>
                    <a:ext uri="{9D8B030D-6E8A-4147-A177-3AD203B41FA5}">
                      <a16:colId xmlns:a16="http://schemas.microsoft.com/office/drawing/2014/main" val="1800063038"/>
                    </a:ext>
                  </a:extLst>
                </a:gridCol>
              </a:tblGrid>
              <a:tr h="370840">
                <a:tc>
                  <a:txBody>
                    <a:bodyPr/>
                    <a:lstStyle/>
                    <a:p>
                      <a:pPr algn="ctr" fontAlgn="base">
                        <a:spcBef>
                          <a:spcPct val="50000"/>
                        </a:spcBef>
                        <a:spcAft>
                          <a:spcPct val="0"/>
                        </a:spcAft>
                        <a:buClrTx/>
                        <a:buNone/>
                        <a:defRPr/>
                      </a:pPr>
                      <a:r>
                        <a:rPr lang="de-CH" altLang="de-DE" sz="2200" dirty="0">
                          <a:solidFill>
                            <a:schemeClr val="tx1"/>
                          </a:solidFill>
                          <a:latin typeface="Times New Roman" pitchFamily="18" charset="0"/>
                          <a:cs typeface="Arial" charset="0"/>
                        </a:rPr>
                        <a:t>1. </a:t>
                      </a:r>
                    </a:p>
                    <a:p>
                      <a:pPr algn="ctr" fontAlgn="base">
                        <a:spcBef>
                          <a:spcPct val="50000"/>
                        </a:spcBef>
                        <a:spcAft>
                          <a:spcPct val="0"/>
                        </a:spcAft>
                        <a:buClrTx/>
                        <a:buNone/>
                        <a:defRPr/>
                      </a:pPr>
                      <a:r>
                        <a:rPr lang="de-CH" altLang="de-DE" sz="2200" dirty="0">
                          <a:solidFill>
                            <a:schemeClr val="tx1"/>
                          </a:solidFill>
                          <a:latin typeface="Times New Roman" pitchFamily="18" charset="0"/>
                          <a:cs typeface="Arial" charset="0"/>
                        </a:rPr>
                        <a:t>Anstelle der verschiedenen Bankkonten eröffnet jedermann und jede Firma ein EUROWEG Verrechnungskonto in Cash-€ und W€. Zusätzlich stellt jeder seine Leistungen und Produkte in den integrierten E-Shop. Jeder bekommt das Buchungs-Limit seiner Wahl.</a:t>
                      </a:r>
                    </a:p>
                    <a:p>
                      <a:endParaRPr lang="de-CH" dirty="0"/>
                    </a:p>
                  </a:txBody>
                  <a:tcPr>
                    <a:noFill/>
                  </a:tcPr>
                </a:tc>
                <a:tc>
                  <a:txBody>
                    <a:bodyPr/>
                    <a:lstStyle/>
                    <a:p>
                      <a:pPr algn="ctr" eaLnBrk="1" fontAlgn="base" hangingPunct="1">
                        <a:spcBef>
                          <a:spcPts val="0"/>
                        </a:spcBef>
                        <a:spcAft>
                          <a:spcPts val="600"/>
                        </a:spcAft>
                        <a:buClrTx/>
                        <a:buNone/>
                        <a:defRPr/>
                      </a:pPr>
                      <a:r>
                        <a:rPr lang="de-CH" altLang="de-DE" sz="1800" dirty="0">
                          <a:solidFill>
                            <a:schemeClr val="tx1"/>
                          </a:solidFill>
                          <a:latin typeface="Times New Roman" pitchFamily="18" charset="0"/>
                          <a:cs typeface="Arial" charset="0"/>
                        </a:rPr>
                        <a:t> </a:t>
                      </a:r>
                      <a:r>
                        <a:rPr lang="de-CH" altLang="de-DE" sz="2200" dirty="0">
                          <a:solidFill>
                            <a:schemeClr val="tx1"/>
                          </a:solidFill>
                          <a:latin typeface="Times New Roman" pitchFamily="18" charset="0"/>
                          <a:cs typeface="Arial" charset="0"/>
                        </a:rPr>
                        <a:t>2.</a:t>
                      </a:r>
                    </a:p>
                    <a:p>
                      <a:pPr algn="ctr" eaLnBrk="1" fontAlgn="base" hangingPunct="1">
                        <a:spcBef>
                          <a:spcPts val="0"/>
                        </a:spcBef>
                        <a:spcAft>
                          <a:spcPts val="600"/>
                        </a:spcAft>
                        <a:buClrTx/>
                        <a:buNone/>
                        <a:defRPr/>
                      </a:pPr>
                      <a:r>
                        <a:rPr lang="de-CH" altLang="de-DE" sz="2200" dirty="0">
                          <a:solidFill>
                            <a:schemeClr val="tx1"/>
                          </a:solidFill>
                          <a:latin typeface="Times New Roman" pitchFamily="18" charset="0"/>
                          <a:cs typeface="Arial" charset="0"/>
                        </a:rPr>
                        <a:t>Darauf transferieren wir mit den WEG-Begleitern die Salden der alten Bankkonto-Auszüge vom Stichtag X. Die Schulden werden im W€-Konto gebucht als Blanko-Kredit ohne Zinsen. Das Guthaben wird aufgeteilt zu je 50% in W€ und €. Der W€ Transfer kostet 1-3%.</a:t>
                      </a:r>
                    </a:p>
                    <a:p>
                      <a:endParaRPr lang="de-CH" dirty="0"/>
                    </a:p>
                  </a:txBody>
                  <a:tcPr>
                    <a:noFill/>
                  </a:tcPr>
                </a:tc>
                <a:tc>
                  <a:txBody>
                    <a:bodyPr/>
                    <a:lstStyle/>
                    <a:p>
                      <a:pPr lvl="0" algn="ctr" fontAlgn="base">
                        <a:spcBef>
                          <a:spcPts val="600"/>
                        </a:spcBef>
                        <a:spcAft>
                          <a:spcPct val="0"/>
                        </a:spcAft>
                        <a:defRPr/>
                      </a:pPr>
                      <a:r>
                        <a:rPr lang="de-CH" altLang="de-DE" sz="2200" b="1" dirty="0">
                          <a:solidFill>
                            <a:schemeClr val="tx1"/>
                          </a:solidFill>
                          <a:latin typeface="Times New Roman" pitchFamily="18" charset="0"/>
                          <a:cs typeface="Arial" charset="0"/>
                        </a:rPr>
                        <a:t>3. </a:t>
                      </a:r>
                    </a:p>
                    <a:p>
                      <a:pPr lvl="0" algn="ctr" fontAlgn="base">
                        <a:spcBef>
                          <a:spcPts val="600"/>
                        </a:spcBef>
                        <a:spcAft>
                          <a:spcPct val="0"/>
                        </a:spcAft>
                        <a:defRPr/>
                      </a:pPr>
                      <a:r>
                        <a:rPr lang="de-CH" altLang="de-DE" sz="2200" b="1" dirty="0">
                          <a:solidFill>
                            <a:schemeClr val="tx1"/>
                          </a:solidFill>
                          <a:latin typeface="Times New Roman" pitchFamily="18" charset="0"/>
                          <a:cs typeface="Arial" charset="0"/>
                        </a:rPr>
                        <a:t>Dadurch gibt es bei Sparern und Firmenkonten keine Abschreiber und keine Verluste. Nur betrügerisch entstandene Guthaben werden teilweise reduziert wie auch reine Zinseinnahmen. Die Banken sind damit ersetzt und zu WEG-Zentralen umgebaut. </a:t>
                      </a:r>
                    </a:p>
                    <a:p>
                      <a:endParaRPr lang="de-CH" dirty="0"/>
                    </a:p>
                  </a:txBody>
                  <a:tcPr>
                    <a:noFill/>
                  </a:tcPr>
                </a:tc>
                <a:extLst>
                  <a:ext uri="{0D108BD9-81ED-4DB2-BD59-A6C34878D82A}">
                    <a16:rowId xmlns:a16="http://schemas.microsoft.com/office/drawing/2014/main" val="1411205952"/>
                  </a:ext>
                </a:extLst>
              </a:tr>
            </a:tbl>
          </a:graphicData>
        </a:graphic>
      </p:graphicFrame>
      <p:sp>
        <p:nvSpPr>
          <p:cNvPr id="10" name="Textfeld 9">
            <a:extLst>
              <a:ext uri="{FF2B5EF4-FFF2-40B4-BE49-F238E27FC236}">
                <a16:creationId xmlns:a16="http://schemas.microsoft.com/office/drawing/2014/main" id="{95F52CA7-A44D-48C5-82FE-E36E771CF782}"/>
              </a:ext>
            </a:extLst>
          </p:cNvPr>
          <p:cNvSpPr txBox="1"/>
          <p:nvPr/>
        </p:nvSpPr>
        <p:spPr>
          <a:xfrm>
            <a:off x="1121229" y="5704113"/>
            <a:ext cx="3439584" cy="646331"/>
          </a:xfrm>
          <a:prstGeom prst="rect">
            <a:avLst/>
          </a:prstGeom>
          <a:noFill/>
        </p:spPr>
        <p:txBody>
          <a:bodyPr wrap="square" rtlCol="0">
            <a:spAutoFit/>
          </a:bodyPr>
          <a:lstStyle/>
          <a:p>
            <a:pPr algn="ctr"/>
            <a:r>
              <a:rPr lang="de-CH" b="1" dirty="0"/>
              <a:t>Besteht bereits seit 2018, kann schon gebucht werden</a:t>
            </a:r>
          </a:p>
        </p:txBody>
      </p:sp>
      <p:sp>
        <p:nvSpPr>
          <p:cNvPr id="12" name="Textfeld 11">
            <a:extLst>
              <a:ext uri="{FF2B5EF4-FFF2-40B4-BE49-F238E27FC236}">
                <a16:creationId xmlns:a16="http://schemas.microsoft.com/office/drawing/2014/main" id="{EC85E8DE-CB06-4984-931A-AD13678AC51B}"/>
              </a:ext>
            </a:extLst>
          </p:cNvPr>
          <p:cNvSpPr txBox="1"/>
          <p:nvPr/>
        </p:nvSpPr>
        <p:spPr>
          <a:xfrm>
            <a:off x="4658784" y="5671455"/>
            <a:ext cx="3483730" cy="646331"/>
          </a:xfrm>
          <a:prstGeom prst="rect">
            <a:avLst/>
          </a:prstGeom>
          <a:noFill/>
        </p:spPr>
        <p:txBody>
          <a:bodyPr wrap="square" rtlCol="0">
            <a:spAutoFit/>
          </a:bodyPr>
          <a:lstStyle/>
          <a:p>
            <a:pPr algn="ctr"/>
            <a:r>
              <a:rPr lang="de-CH" b="1" dirty="0"/>
              <a:t>Wird von unserer Konkurs-Abwicklung so angeordnet</a:t>
            </a:r>
          </a:p>
        </p:txBody>
      </p:sp>
      <p:sp>
        <p:nvSpPr>
          <p:cNvPr id="14" name="Textfeld 13">
            <a:extLst>
              <a:ext uri="{FF2B5EF4-FFF2-40B4-BE49-F238E27FC236}">
                <a16:creationId xmlns:a16="http://schemas.microsoft.com/office/drawing/2014/main" id="{359DB1CC-A308-4109-B000-EF494F796B75}"/>
              </a:ext>
            </a:extLst>
          </p:cNvPr>
          <p:cNvSpPr txBox="1"/>
          <p:nvPr/>
        </p:nvSpPr>
        <p:spPr>
          <a:xfrm>
            <a:off x="8055425" y="5641289"/>
            <a:ext cx="3875315" cy="646331"/>
          </a:xfrm>
          <a:prstGeom prst="rect">
            <a:avLst/>
          </a:prstGeom>
          <a:noFill/>
        </p:spPr>
        <p:txBody>
          <a:bodyPr wrap="square" rtlCol="0">
            <a:spAutoFit/>
          </a:bodyPr>
          <a:lstStyle/>
          <a:p>
            <a:pPr algn="ctr"/>
            <a:r>
              <a:rPr lang="de-CH" b="1" dirty="0"/>
              <a:t>Das Wirtschaften in gesättigten Märkten muss gesteuert werden!</a:t>
            </a:r>
          </a:p>
        </p:txBody>
      </p:sp>
    </p:spTree>
    <p:extLst>
      <p:ext uri="{BB962C8B-B14F-4D97-AF65-F5344CB8AC3E}">
        <p14:creationId xmlns:p14="http://schemas.microsoft.com/office/powerpoint/2010/main" val="361724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147</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a:xfrm>
            <a:off x="1219200" y="76201"/>
            <a:ext cx="9922933" cy="669925"/>
          </a:xfrm>
        </p:spPr>
        <p:txBody>
          <a:bodyPr/>
          <a:lstStyle/>
          <a:p>
            <a:pPr>
              <a:defRPr/>
            </a:pPr>
            <a:r>
              <a:rPr lang="de-DE" altLang="de-DE" dirty="0"/>
              <a:t>EUROWEG Wechsel ersetzt Banken-Bargeld</a:t>
            </a:r>
            <a:endParaRPr lang="de-DE" altLang="de-DE" dirty="0">
              <a:solidFill>
                <a:srgbClr val="FF0000"/>
              </a:solidFill>
            </a:endParaRP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kt 2">
            <a:extLst>
              <a:ext uri="{FF2B5EF4-FFF2-40B4-BE49-F238E27FC236}">
                <a16:creationId xmlns:a16="http://schemas.microsoft.com/office/drawing/2014/main" id="{7BED71B3-1ECA-4D7A-A413-8B83E1F7394E}"/>
              </a:ext>
            </a:extLst>
          </p:cNvPr>
          <p:cNvGraphicFramePr>
            <a:graphicFrameLocks noChangeAspect="1"/>
          </p:cNvGraphicFramePr>
          <p:nvPr>
            <p:extLst>
              <p:ext uri="{D42A27DB-BD31-4B8C-83A1-F6EECF244321}">
                <p14:modId xmlns:p14="http://schemas.microsoft.com/office/powerpoint/2010/main" val="3935505127"/>
              </p:ext>
            </p:extLst>
          </p:nvPr>
        </p:nvGraphicFramePr>
        <p:xfrm>
          <a:off x="1480265" y="832070"/>
          <a:ext cx="9463036" cy="5498337"/>
        </p:xfrm>
        <a:graphic>
          <a:graphicData uri="http://schemas.openxmlformats.org/presentationml/2006/ole">
            <mc:AlternateContent xmlns:mc="http://schemas.openxmlformats.org/markup-compatibility/2006">
              <mc:Choice xmlns:v="urn:schemas-microsoft-com:vml" Requires="v">
                <p:oleObj name="Worksheet" r:id="rId3" imgW="10294516" imgH="5981579" progId="Excel.Sheet.12">
                  <p:embed/>
                </p:oleObj>
              </mc:Choice>
              <mc:Fallback>
                <p:oleObj name="Worksheet" r:id="rId3" imgW="10294516" imgH="5981579" progId="Excel.Sheet.12">
                  <p:embed/>
                  <p:pic>
                    <p:nvPicPr>
                      <p:cNvPr id="0" name=""/>
                      <p:cNvPicPr/>
                      <p:nvPr/>
                    </p:nvPicPr>
                    <p:blipFill>
                      <a:blip r:embed="rId4"/>
                      <a:stretch>
                        <a:fillRect/>
                      </a:stretch>
                    </p:blipFill>
                    <p:spPr>
                      <a:xfrm>
                        <a:off x="1480265" y="832070"/>
                        <a:ext cx="9463036" cy="5498337"/>
                      </a:xfrm>
                      <a:prstGeom prst="rect">
                        <a:avLst/>
                      </a:prstGeom>
                    </p:spPr>
                  </p:pic>
                </p:oleObj>
              </mc:Fallback>
            </mc:AlternateContent>
          </a:graphicData>
        </a:graphic>
      </p:graphicFrame>
    </p:spTree>
    <p:extLst>
      <p:ext uri="{BB962C8B-B14F-4D97-AF65-F5344CB8AC3E}">
        <p14:creationId xmlns:p14="http://schemas.microsoft.com/office/powerpoint/2010/main" val="32364357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148</a:t>
            </a:fld>
            <a:r>
              <a:rPr lang="en-US" altLang="de-DE" dirty="0">
                <a:solidFill>
                  <a:srgbClr val="000000"/>
                </a:solidFill>
                <a:latin typeface="Arial"/>
              </a:rPr>
              <a:t>/ 87</a:t>
            </a:r>
          </a:p>
        </p:txBody>
      </p:sp>
      <p:sp>
        <p:nvSpPr>
          <p:cNvPr id="181250" name="Rectangle 2"/>
          <p:cNvSpPr>
            <a:spLocks noGrp="1" noChangeArrowheads="1"/>
          </p:cNvSpPr>
          <p:nvPr>
            <p:ph type="title"/>
          </p:nvPr>
        </p:nvSpPr>
        <p:spPr/>
        <p:txBody>
          <a:bodyPr/>
          <a:lstStyle/>
          <a:p>
            <a:pPr>
              <a:defRPr/>
            </a:pPr>
            <a:r>
              <a:rPr lang="de-DE" dirty="0"/>
              <a:t>Die 3 Säulen der </a:t>
            </a:r>
            <a:r>
              <a:rPr lang="de-DE" dirty="0" err="1"/>
              <a:t>HuMan</a:t>
            </a:r>
            <a:r>
              <a:rPr lang="de-DE" dirty="0"/>
              <a:t>-Wirtschaft mit EUROWEG LV</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4349636" y="1076833"/>
            <a:ext cx="3285160"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ts val="0"/>
              </a:spcBef>
              <a:spcAft>
                <a:spcPts val="600"/>
              </a:spcAft>
              <a:buClrTx/>
              <a:buNone/>
              <a:defRPr/>
            </a:pPr>
            <a:r>
              <a:rPr lang="de-CH" altLang="de-DE" dirty="0">
                <a:solidFill>
                  <a:srgbClr val="FF0000"/>
                </a:solidFill>
                <a:latin typeface="Times New Roman" pitchFamily="18" charset="0"/>
                <a:cs typeface="Arial" charset="0"/>
              </a:rPr>
              <a:t> </a:t>
            </a:r>
            <a:r>
              <a:rPr lang="de-CH" altLang="de-DE" sz="3000" dirty="0">
                <a:solidFill>
                  <a:srgbClr val="FF0000"/>
                </a:solidFill>
                <a:latin typeface="Times New Roman" pitchFamily="18" charset="0"/>
                <a:cs typeface="Arial" charset="0"/>
              </a:rPr>
              <a:t>2.</a:t>
            </a:r>
          </a:p>
          <a:p>
            <a:pPr algn="ctr" eaLnBrk="1" fontAlgn="base" hangingPunct="1">
              <a:spcBef>
                <a:spcPts val="0"/>
              </a:spcBef>
              <a:spcAft>
                <a:spcPts val="600"/>
              </a:spcAft>
              <a:buClrTx/>
              <a:buNone/>
              <a:defRPr/>
            </a:pPr>
            <a:r>
              <a:rPr lang="de-CH" altLang="de-DE" dirty="0">
                <a:solidFill>
                  <a:srgbClr val="FF0000"/>
                </a:solidFill>
                <a:latin typeface="Times New Roman" pitchFamily="18" charset="0"/>
                <a:cs typeface="Arial" charset="0"/>
              </a:rPr>
              <a:t>Konkursversicherung von 1 % des BIP </a:t>
            </a:r>
          </a:p>
        </p:txBody>
      </p:sp>
      <p:sp>
        <p:nvSpPr>
          <p:cNvPr id="61454" name="Text Box 14"/>
          <p:cNvSpPr txBox="1">
            <a:spLocks noChangeArrowheads="1"/>
          </p:cNvSpPr>
          <p:nvPr/>
        </p:nvSpPr>
        <p:spPr bwMode="auto">
          <a:xfrm>
            <a:off x="1219200" y="1034818"/>
            <a:ext cx="221773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3000" dirty="0">
                <a:solidFill>
                  <a:srgbClr val="339933"/>
                </a:solidFill>
                <a:latin typeface="Times New Roman" pitchFamily="18" charset="0"/>
                <a:cs typeface="Arial" charset="0"/>
              </a:rPr>
              <a:t>1.</a:t>
            </a:r>
            <a:r>
              <a:rPr lang="de-CH" altLang="de-DE" dirty="0">
                <a:solidFill>
                  <a:srgbClr val="339933"/>
                </a:solidFill>
                <a:latin typeface="Times New Roman" pitchFamily="18" charset="0"/>
                <a:cs typeface="Arial" charset="0"/>
              </a:rPr>
              <a:t> </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Gesetzlicher Gewinnschutz </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ca. 7% mit</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 Klagerecht auf Preisdumping</a:t>
            </a:r>
          </a:p>
        </p:txBody>
      </p:sp>
      <p:pic>
        <p:nvPicPr>
          <p:cNvPr id="3" name="Grafik 2">
            <a:extLst>
              <a:ext uri="{FF2B5EF4-FFF2-40B4-BE49-F238E27FC236}">
                <a16:creationId xmlns:a16="http://schemas.microsoft.com/office/drawing/2014/main" id="{4D04116C-3DCA-4A12-ABE8-3B0B3A2F102C}"/>
              </a:ext>
            </a:extLst>
          </p:cNvPr>
          <p:cNvPicPr>
            <a:picLocks noChangeAspect="1"/>
          </p:cNvPicPr>
          <p:nvPr/>
        </p:nvPicPr>
        <p:blipFill>
          <a:blip r:embed="rId3"/>
          <a:stretch>
            <a:fillRect/>
          </a:stretch>
        </p:blipFill>
        <p:spPr>
          <a:xfrm>
            <a:off x="3453830" y="2973182"/>
            <a:ext cx="5216140" cy="3161296"/>
          </a:xfrm>
          <a:prstGeom prst="rect">
            <a:avLst/>
          </a:prstGeom>
        </p:spPr>
      </p:pic>
      <p:sp>
        <p:nvSpPr>
          <p:cNvPr id="4" name="Rechteck 3">
            <a:extLst>
              <a:ext uri="{FF2B5EF4-FFF2-40B4-BE49-F238E27FC236}">
                <a16:creationId xmlns:a16="http://schemas.microsoft.com/office/drawing/2014/main" id="{902FB391-259D-4C77-A96D-31F4609A9A2D}"/>
              </a:ext>
            </a:extLst>
          </p:cNvPr>
          <p:cNvSpPr/>
          <p:nvPr/>
        </p:nvSpPr>
        <p:spPr>
          <a:xfrm>
            <a:off x="8536077" y="1064809"/>
            <a:ext cx="3176962" cy="4262705"/>
          </a:xfrm>
          <a:prstGeom prst="rect">
            <a:avLst/>
          </a:prstGeom>
        </p:spPr>
        <p:txBody>
          <a:bodyPr wrap="square">
            <a:spAutoFit/>
          </a:bodyPr>
          <a:lstStyle/>
          <a:p>
            <a:pPr lvl="0" algn="ctr" fontAlgn="base">
              <a:spcBef>
                <a:spcPts val="600"/>
              </a:spcBef>
              <a:spcAft>
                <a:spcPct val="0"/>
              </a:spcAft>
              <a:defRPr/>
            </a:pPr>
            <a:r>
              <a:rPr lang="de-CH" altLang="de-DE" sz="3000" b="1" dirty="0">
                <a:solidFill>
                  <a:schemeClr val="accent2"/>
                </a:solidFill>
                <a:latin typeface="Times New Roman" pitchFamily="18" charset="0"/>
                <a:cs typeface="Arial" charset="0"/>
              </a:rPr>
              <a:t>3.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Blanko-Kredit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der Waren- und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Leistungs-Anbieter</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verhindert Geld-Mangel.</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Waren-Gedeckte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Gelt-Schöpfung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wird die Zukunft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ab 2024</a:t>
            </a:r>
          </a:p>
        </p:txBody>
      </p:sp>
      <p:sp>
        <p:nvSpPr>
          <p:cNvPr id="2" name="Textfeld 1">
            <a:extLst>
              <a:ext uri="{FF2B5EF4-FFF2-40B4-BE49-F238E27FC236}">
                <a16:creationId xmlns:a16="http://schemas.microsoft.com/office/drawing/2014/main" id="{8D6E9D15-D3B9-4923-92B0-05698C6815B5}"/>
              </a:ext>
            </a:extLst>
          </p:cNvPr>
          <p:cNvSpPr txBox="1"/>
          <p:nvPr/>
        </p:nvSpPr>
        <p:spPr>
          <a:xfrm>
            <a:off x="3879541" y="1083076"/>
            <a:ext cx="514905" cy="584775"/>
          </a:xfrm>
          <a:prstGeom prst="rect">
            <a:avLst/>
          </a:prstGeom>
          <a:noFill/>
        </p:spPr>
        <p:txBody>
          <a:bodyPr wrap="square" rtlCol="0">
            <a:spAutoFit/>
          </a:bodyPr>
          <a:lstStyle/>
          <a:p>
            <a:r>
              <a:rPr lang="de-CH" sz="3200" b="1" dirty="0"/>
              <a:t>+</a:t>
            </a:r>
          </a:p>
        </p:txBody>
      </p:sp>
      <p:sp>
        <p:nvSpPr>
          <p:cNvPr id="5" name="Textfeld 4">
            <a:extLst>
              <a:ext uri="{FF2B5EF4-FFF2-40B4-BE49-F238E27FC236}">
                <a16:creationId xmlns:a16="http://schemas.microsoft.com/office/drawing/2014/main" id="{47C64FA8-E610-4561-B37D-3D6BDFE9A3EC}"/>
              </a:ext>
            </a:extLst>
          </p:cNvPr>
          <p:cNvSpPr txBox="1"/>
          <p:nvPr/>
        </p:nvSpPr>
        <p:spPr>
          <a:xfrm>
            <a:off x="8087557" y="1100831"/>
            <a:ext cx="941033" cy="584775"/>
          </a:xfrm>
          <a:prstGeom prst="rect">
            <a:avLst/>
          </a:prstGeom>
          <a:noFill/>
        </p:spPr>
        <p:txBody>
          <a:bodyPr wrap="square" rtlCol="0">
            <a:spAutoFit/>
          </a:bodyPr>
          <a:lstStyle/>
          <a:p>
            <a:r>
              <a:rPr lang="de-CH" sz="3200" b="1" dirty="0"/>
              <a:t>=</a:t>
            </a:r>
          </a:p>
        </p:txBody>
      </p:sp>
    </p:spTree>
    <p:extLst>
      <p:ext uri="{BB962C8B-B14F-4D97-AF65-F5344CB8AC3E}">
        <p14:creationId xmlns:p14="http://schemas.microsoft.com/office/powerpoint/2010/main" val="3383685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1454"/>
                                        </p:tgtEl>
                                        <p:attrNameLst>
                                          <p:attrName>style.visibility</p:attrName>
                                        </p:attrNameLst>
                                      </p:cBhvr>
                                      <p:to>
                                        <p:strVal val="visible"/>
                                      </p:to>
                                    </p:set>
                                    <p:anim calcmode="lin" valueType="num">
                                      <p:cBhvr additive="base">
                                        <p:cTn id="15" dur="500" fill="hold"/>
                                        <p:tgtEl>
                                          <p:spTgt spid="61454"/>
                                        </p:tgtEl>
                                        <p:attrNameLst>
                                          <p:attrName>ppt_x</p:attrName>
                                        </p:attrNameLst>
                                      </p:cBhvr>
                                      <p:tavLst>
                                        <p:tav tm="0">
                                          <p:val>
                                            <p:strVal val="#ppt_x"/>
                                          </p:val>
                                        </p:tav>
                                        <p:tav tm="100000">
                                          <p:val>
                                            <p:strVal val="#ppt_x"/>
                                          </p:val>
                                        </p:tav>
                                      </p:tavLst>
                                    </p:anim>
                                    <p:anim calcmode="lin" valueType="num">
                                      <p:cBhvr additive="base">
                                        <p:cTn id="16" dur="500" fill="hold"/>
                                        <p:tgtEl>
                                          <p:spTgt spid="614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1453"/>
                                        </p:tgtEl>
                                        <p:attrNameLst>
                                          <p:attrName>style.visibility</p:attrName>
                                        </p:attrNameLst>
                                      </p:cBhvr>
                                      <p:to>
                                        <p:strVal val="visible"/>
                                      </p:to>
                                    </p:set>
                                    <p:animEffect transition="in" filter="fade">
                                      <p:cBhvr>
                                        <p:cTn id="26" dur="1000"/>
                                        <p:tgtEl>
                                          <p:spTgt spid="61453"/>
                                        </p:tgtEl>
                                      </p:cBhvr>
                                    </p:animEffect>
                                    <p:anim calcmode="lin" valueType="num">
                                      <p:cBhvr>
                                        <p:cTn id="27" dur="1000" fill="hold"/>
                                        <p:tgtEl>
                                          <p:spTgt spid="61453"/>
                                        </p:tgtEl>
                                        <p:attrNameLst>
                                          <p:attrName>ppt_x</p:attrName>
                                        </p:attrNameLst>
                                      </p:cBhvr>
                                      <p:tavLst>
                                        <p:tav tm="0">
                                          <p:val>
                                            <p:strVal val="#ppt_x"/>
                                          </p:val>
                                        </p:tav>
                                        <p:tav tm="100000">
                                          <p:val>
                                            <p:strVal val="#ppt_x"/>
                                          </p:val>
                                        </p:tav>
                                      </p:tavLst>
                                    </p:anim>
                                    <p:anim calcmode="lin" valueType="num">
                                      <p:cBhvr>
                                        <p:cTn id="28" dur="1000" fill="hold"/>
                                        <p:tgtEl>
                                          <p:spTgt spid="6145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3" grpId="0"/>
      <p:bldP spid="61454" grpId="0"/>
      <p:bldP spid="4" grpId="0"/>
      <p:bldP spid="2" grpId="0"/>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D808D4C6-7326-4291-B906-553F9E23E5BB}" type="slidenum">
              <a:rPr lang="en-US" altLang="de-DE">
                <a:solidFill>
                  <a:srgbClr val="000000"/>
                </a:solidFill>
                <a:latin typeface="Arial"/>
              </a:rPr>
              <a:pPr fontAlgn="base">
                <a:spcBef>
                  <a:spcPct val="0"/>
                </a:spcBef>
                <a:spcAft>
                  <a:spcPct val="0"/>
                </a:spcAft>
                <a:defRPr/>
              </a:pPr>
              <a:t>149</a:t>
            </a:fld>
            <a:r>
              <a:rPr lang="en-US" altLang="de-DE" dirty="0">
                <a:solidFill>
                  <a:srgbClr val="000000"/>
                </a:solidFill>
                <a:latin typeface="Arial"/>
              </a:rPr>
              <a:t>/ 25</a:t>
            </a:r>
          </a:p>
        </p:txBody>
      </p:sp>
      <p:sp>
        <p:nvSpPr>
          <p:cNvPr id="122882" name="Rectangle 2"/>
          <p:cNvSpPr>
            <a:spLocks noGrp="1" noChangeArrowheads="1"/>
          </p:cNvSpPr>
          <p:nvPr>
            <p:ph type="title"/>
          </p:nvPr>
        </p:nvSpPr>
        <p:spPr/>
        <p:txBody>
          <a:bodyPr/>
          <a:lstStyle/>
          <a:p>
            <a:pPr>
              <a:defRPr/>
            </a:pPr>
            <a:r>
              <a:rPr lang="de-DE" altLang="de-DE" dirty="0"/>
              <a:t>Die  3 Wirtschafts-Systeme</a:t>
            </a:r>
          </a:p>
        </p:txBody>
      </p:sp>
      <p:pic>
        <p:nvPicPr>
          <p:cNvPr id="12289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22797"/>
            <a:ext cx="730928" cy="6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02" name="Group 22"/>
          <p:cNvGrpSpPr>
            <a:grpSpLocks/>
          </p:cNvGrpSpPr>
          <p:nvPr/>
        </p:nvGrpSpPr>
        <p:grpSpPr bwMode="auto">
          <a:xfrm>
            <a:off x="2312989" y="1176338"/>
            <a:ext cx="8118475" cy="4959350"/>
            <a:chOff x="497" y="808"/>
            <a:chExt cx="5114" cy="3124"/>
          </a:xfrm>
        </p:grpSpPr>
        <p:grpSp>
          <p:nvGrpSpPr>
            <p:cNvPr id="49165" name="Group 23"/>
            <p:cNvGrpSpPr>
              <a:grpSpLocks/>
            </p:cNvGrpSpPr>
            <p:nvPr/>
          </p:nvGrpSpPr>
          <p:grpSpPr bwMode="auto">
            <a:xfrm>
              <a:off x="497" y="808"/>
              <a:ext cx="5114" cy="2836"/>
              <a:chOff x="497" y="808"/>
              <a:chExt cx="5114" cy="2836"/>
            </a:xfrm>
          </p:grpSpPr>
          <p:sp>
            <p:nvSpPr>
              <p:cNvPr id="49169" name="Text Box 24"/>
              <p:cNvSpPr txBox="1">
                <a:spLocks noChangeArrowheads="1"/>
              </p:cNvSpPr>
              <p:nvPr/>
            </p:nvSpPr>
            <p:spPr bwMode="auto">
              <a:xfrm>
                <a:off x="497" y="810"/>
                <a:ext cx="1700" cy="2834"/>
              </a:xfrm>
              <a:prstGeom prst="rect">
                <a:avLst/>
              </a:prstGeom>
              <a:solidFill>
                <a:srgbClr val="FF66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Kommunismus</a:t>
                </a:r>
              </a:p>
              <a:p>
                <a:pPr algn="ctr" fontAlgn="base">
                  <a:spcBef>
                    <a:spcPct val="50000"/>
                  </a:spcBef>
                  <a:spcAft>
                    <a:spcPct val="0"/>
                  </a:spcAft>
                  <a:buNone/>
                </a:pPr>
                <a:r>
                  <a:rPr lang="de-DE" altLang="de-DE" sz="2000" dirty="0">
                    <a:solidFill>
                      <a:srgbClr val="000000"/>
                    </a:solidFill>
                    <a:cs typeface="Arial" charset="0"/>
                  </a:rPr>
                  <a:t>War</a:t>
                </a:r>
                <a:r>
                  <a:rPr lang="de-DE" altLang="de-DE" dirty="0">
                    <a:solidFill>
                      <a:srgbClr val="000000"/>
                    </a:solidFill>
                    <a:cs typeface="Arial" charset="0"/>
                  </a:rPr>
                  <a:t>:</a:t>
                </a:r>
              </a:p>
              <a:p>
                <a:pPr algn="ctr" fontAlgn="base">
                  <a:spcBef>
                    <a:spcPct val="50000"/>
                  </a:spcBef>
                  <a:spcAft>
                    <a:spcPct val="0"/>
                  </a:spcAft>
                  <a:buNone/>
                </a:pPr>
                <a:r>
                  <a:rPr lang="de-DE" altLang="de-DE" sz="1600" dirty="0">
                    <a:solidFill>
                      <a:srgbClr val="000000"/>
                    </a:solidFill>
                    <a:cs typeface="Arial" charset="0"/>
                  </a:rPr>
                  <a:t>ohne eigenes Geld- und Bankenkonzept</a:t>
                </a:r>
              </a:p>
              <a:p>
                <a:pPr algn="ctr" fontAlgn="base">
                  <a:spcBef>
                    <a:spcPct val="50000"/>
                  </a:spcBef>
                  <a:spcAft>
                    <a:spcPct val="0"/>
                  </a:spcAft>
                  <a:buNone/>
                </a:pPr>
                <a:r>
                  <a:rPr lang="de-DE" altLang="de-DE" sz="1600" dirty="0">
                    <a:solidFill>
                      <a:srgbClr val="000000"/>
                    </a:solidFill>
                    <a:cs typeface="Arial" charset="0"/>
                  </a:rPr>
                  <a:t>Staatskapitalismus</a:t>
                </a:r>
              </a:p>
              <a:p>
                <a:pPr algn="ctr" fontAlgn="base">
                  <a:spcBef>
                    <a:spcPct val="50000"/>
                  </a:spcBef>
                  <a:spcAft>
                    <a:spcPct val="0"/>
                  </a:spcAft>
                  <a:buNone/>
                </a:pPr>
                <a:r>
                  <a:rPr lang="de-DE" altLang="de-DE" sz="1600" dirty="0">
                    <a:solidFill>
                      <a:srgbClr val="000000"/>
                    </a:solidFill>
                    <a:cs typeface="Arial" charset="0"/>
                  </a:rPr>
                  <a:t>Menschenverachtend</a:t>
                </a:r>
              </a:p>
              <a:p>
                <a:pPr algn="ctr" fontAlgn="base">
                  <a:spcBef>
                    <a:spcPct val="50000"/>
                  </a:spcBef>
                  <a:spcAft>
                    <a:spcPct val="0"/>
                  </a:spcAft>
                  <a:buNone/>
                </a:pPr>
                <a:r>
                  <a:rPr lang="de-DE" altLang="de-DE" sz="1600" dirty="0">
                    <a:solidFill>
                      <a:srgbClr val="000000"/>
                    </a:solidFill>
                    <a:cs typeface="Arial" charset="0"/>
                  </a:rPr>
                  <a:t>Gleichmacherisch</a:t>
                </a:r>
              </a:p>
              <a:p>
                <a:pPr algn="ctr" fontAlgn="base">
                  <a:spcBef>
                    <a:spcPct val="50000"/>
                  </a:spcBef>
                  <a:spcAft>
                    <a:spcPct val="0"/>
                  </a:spcAft>
                  <a:buNone/>
                </a:pPr>
                <a:r>
                  <a:rPr lang="de-DE" altLang="de-DE" sz="1600" dirty="0">
                    <a:solidFill>
                      <a:srgbClr val="000000"/>
                    </a:solidFill>
                    <a:cs typeface="Arial" charset="0"/>
                  </a:rPr>
                  <a:t>Diktatorisch</a:t>
                </a:r>
              </a:p>
              <a:p>
                <a:pPr algn="ctr" fontAlgn="base">
                  <a:spcBef>
                    <a:spcPct val="50000"/>
                  </a:spcBef>
                  <a:spcAft>
                    <a:spcPct val="0"/>
                  </a:spcAft>
                  <a:buNone/>
                </a:pPr>
                <a:r>
                  <a:rPr lang="de-DE" altLang="de-DE" sz="1600" dirty="0">
                    <a:solidFill>
                      <a:srgbClr val="000000"/>
                    </a:solidFill>
                    <a:cs typeface="Arial" charset="0"/>
                  </a:rPr>
                  <a:t>Ein Kind der westlichen Bankenelite aus USA zur Bevölkerungsreduktion</a:t>
                </a:r>
              </a:p>
              <a:p>
                <a:pPr algn="ctr" fontAlgn="base">
                  <a:spcBef>
                    <a:spcPct val="50000"/>
                  </a:spcBef>
                  <a:spcAft>
                    <a:spcPct val="0"/>
                  </a:spcAft>
                  <a:buNone/>
                </a:pPr>
                <a:r>
                  <a:rPr lang="de-DE" altLang="de-DE" sz="1800" dirty="0">
                    <a:solidFill>
                      <a:srgbClr val="000000"/>
                    </a:solidFill>
                    <a:cs typeface="Arial" charset="0"/>
                  </a:rPr>
                  <a:t>materiell</a:t>
                </a:r>
                <a:r>
                  <a:rPr lang="de-DE" altLang="de-DE" sz="1600" dirty="0">
                    <a:solidFill>
                      <a:srgbClr val="000000"/>
                    </a:solidFill>
                    <a:cs typeface="Arial" charset="0"/>
                  </a:rPr>
                  <a:t> </a:t>
                </a:r>
              </a:p>
            </p:txBody>
          </p:sp>
          <p:sp>
            <p:nvSpPr>
              <p:cNvPr id="49170" name="Text Box 25"/>
              <p:cNvSpPr txBox="1">
                <a:spLocks noChangeArrowheads="1"/>
              </p:cNvSpPr>
              <p:nvPr/>
            </p:nvSpPr>
            <p:spPr bwMode="auto">
              <a:xfrm>
                <a:off x="2205" y="810"/>
                <a:ext cx="1700" cy="2834"/>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 </a:t>
                </a:r>
                <a:r>
                  <a:rPr lang="de-DE" altLang="de-DE" dirty="0" err="1">
                    <a:solidFill>
                      <a:srgbClr val="000000"/>
                    </a:solidFill>
                    <a:cs typeface="Arial" charset="0"/>
                  </a:rPr>
                  <a:t>Kreditismus</a:t>
                </a:r>
                <a:endParaRPr lang="de-DE" altLang="de-DE" dirty="0">
                  <a:solidFill>
                    <a:srgbClr val="000000"/>
                  </a:solidFill>
                  <a:cs typeface="Arial" charset="0"/>
                </a:endParaRPr>
              </a:p>
              <a:p>
                <a:pPr algn="ctr" fontAlgn="base">
                  <a:spcBef>
                    <a:spcPct val="50000"/>
                  </a:spcBef>
                  <a:spcAft>
                    <a:spcPct val="0"/>
                  </a:spcAft>
                  <a:buNone/>
                </a:pPr>
                <a:r>
                  <a:rPr lang="de-DE" altLang="de-DE" sz="2000" dirty="0">
                    <a:solidFill>
                      <a:srgbClr val="000000"/>
                    </a:solidFill>
                    <a:cs typeface="Arial" charset="0"/>
                  </a:rPr>
                  <a:t>Wird sein:</a:t>
                </a:r>
              </a:p>
              <a:p>
                <a:pPr algn="ctr" fontAlgn="base">
                  <a:spcBef>
                    <a:spcPct val="50000"/>
                  </a:spcBef>
                  <a:spcAft>
                    <a:spcPct val="0"/>
                  </a:spcAft>
                  <a:buNone/>
                </a:pPr>
                <a:r>
                  <a:rPr lang="de-DE" altLang="de-DE" sz="1600" dirty="0">
                    <a:solidFill>
                      <a:srgbClr val="000000"/>
                    </a:solidFill>
                    <a:cs typeface="Arial" charset="0"/>
                  </a:rPr>
                  <a:t>Staatsversorgung bei Energie, Telekom, Transportsysteme, Schule, Medizin.</a:t>
                </a:r>
              </a:p>
              <a:p>
                <a:pPr algn="ctr" fontAlgn="base">
                  <a:spcBef>
                    <a:spcPct val="50000"/>
                  </a:spcBef>
                  <a:spcAft>
                    <a:spcPct val="0"/>
                  </a:spcAft>
                  <a:buNone/>
                </a:pPr>
                <a:r>
                  <a:rPr lang="de-DE" altLang="de-DE" sz="1600" dirty="0">
                    <a:solidFill>
                      <a:srgbClr val="000000"/>
                    </a:solidFill>
                    <a:cs typeface="Arial" charset="0"/>
                  </a:rPr>
                  <a:t>Kein Lobbyismus</a:t>
                </a:r>
              </a:p>
              <a:p>
                <a:pPr algn="ctr" fontAlgn="base">
                  <a:spcBef>
                    <a:spcPct val="50000"/>
                  </a:spcBef>
                  <a:spcAft>
                    <a:spcPct val="0"/>
                  </a:spcAft>
                  <a:buNone/>
                </a:pPr>
                <a:r>
                  <a:rPr lang="de-DE" altLang="de-DE" sz="1600" dirty="0">
                    <a:solidFill>
                      <a:srgbClr val="000000"/>
                    </a:solidFill>
                    <a:cs typeface="Arial" charset="0"/>
                  </a:rPr>
                  <a:t>Keine Korruption</a:t>
                </a:r>
              </a:p>
              <a:p>
                <a:pPr algn="ctr" fontAlgn="base">
                  <a:spcBef>
                    <a:spcPct val="50000"/>
                  </a:spcBef>
                  <a:spcAft>
                    <a:spcPct val="0"/>
                  </a:spcAft>
                  <a:buNone/>
                </a:pPr>
                <a:r>
                  <a:rPr lang="de-DE" altLang="de-DE" sz="1600" dirty="0">
                    <a:solidFill>
                      <a:srgbClr val="000000"/>
                    </a:solidFill>
                    <a:cs typeface="Arial" charset="0"/>
                  </a:rPr>
                  <a:t>Kein Geldmangel</a:t>
                </a:r>
              </a:p>
              <a:p>
                <a:pPr algn="ctr" fontAlgn="base">
                  <a:spcBef>
                    <a:spcPct val="50000"/>
                  </a:spcBef>
                  <a:spcAft>
                    <a:spcPct val="0"/>
                  </a:spcAft>
                  <a:buNone/>
                </a:pPr>
                <a:r>
                  <a:rPr lang="de-DE" altLang="de-DE" sz="1600" dirty="0">
                    <a:solidFill>
                      <a:srgbClr val="000000"/>
                    </a:solidFill>
                    <a:cs typeface="Arial" charset="0"/>
                  </a:rPr>
                  <a:t>Daher kein Zins</a:t>
                </a:r>
              </a:p>
              <a:p>
                <a:pPr algn="ctr" fontAlgn="base">
                  <a:spcBef>
                    <a:spcPct val="50000"/>
                  </a:spcBef>
                  <a:spcAft>
                    <a:spcPct val="0"/>
                  </a:spcAft>
                  <a:buNone/>
                </a:pPr>
                <a:r>
                  <a:rPr lang="de-DE" altLang="de-DE" sz="1600" dirty="0">
                    <a:solidFill>
                      <a:srgbClr val="000000"/>
                    </a:solidFill>
                    <a:cs typeface="Arial" charset="0"/>
                  </a:rPr>
                  <a:t>Kein Überwachungs-Staat</a:t>
                </a:r>
              </a:p>
              <a:p>
                <a:pPr algn="ctr" fontAlgn="base">
                  <a:spcBef>
                    <a:spcPts val="600"/>
                  </a:spcBef>
                  <a:spcAft>
                    <a:spcPct val="0"/>
                  </a:spcAft>
                  <a:buNone/>
                </a:pPr>
                <a:r>
                  <a:rPr lang="de-DE" altLang="de-DE" sz="1800" dirty="0">
                    <a:solidFill>
                      <a:srgbClr val="000000"/>
                    </a:solidFill>
                    <a:cs typeface="Arial" charset="0"/>
                  </a:rPr>
                  <a:t>geistig</a:t>
                </a:r>
              </a:p>
              <a:p>
                <a:pPr algn="ctr" fontAlgn="base">
                  <a:spcBef>
                    <a:spcPct val="50000"/>
                  </a:spcBef>
                  <a:spcAft>
                    <a:spcPct val="0"/>
                  </a:spcAft>
                  <a:buNone/>
                </a:pPr>
                <a:endParaRPr lang="de-DE" altLang="de-DE" sz="800" dirty="0">
                  <a:solidFill>
                    <a:srgbClr val="000000"/>
                  </a:solidFill>
                  <a:cs typeface="Arial" charset="0"/>
                </a:endParaRPr>
              </a:p>
            </p:txBody>
          </p:sp>
          <p:sp>
            <p:nvSpPr>
              <p:cNvPr id="13331" name="Text Box 26"/>
              <p:cNvSpPr txBox="1">
                <a:spLocks noChangeArrowheads="1"/>
              </p:cNvSpPr>
              <p:nvPr/>
            </p:nvSpPr>
            <p:spPr bwMode="auto">
              <a:xfrm>
                <a:off x="3911" y="808"/>
                <a:ext cx="1700" cy="2834"/>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pitchFamily="34" charset="0"/>
                  </a:defRPr>
                </a:lvl1pPr>
                <a:lvl2pPr marL="742950" indent="-285750" eaLnBrk="0" hangingPunct="0">
                  <a:spcBef>
                    <a:spcPct val="20000"/>
                  </a:spcBef>
                  <a:buFont typeface="Wingdings" pitchFamily="2" charset="2"/>
                  <a:buChar char="Â"/>
                  <a:defRPr>
                    <a:solidFill>
                      <a:schemeClr val="tx1"/>
                    </a:solidFill>
                    <a:latin typeface="Arial" pitchFamily="34" charset="0"/>
                  </a:defRPr>
                </a:lvl2pPr>
                <a:lvl3pPr marL="1143000" indent="-228600" eaLnBrk="0" hangingPunct="0">
                  <a:spcBef>
                    <a:spcPct val="20000"/>
                  </a:spcBef>
                  <a:buFont typeface="Wingdings" pitchFamily="2" charset="2"/>
                  <a:buChar char="n"/>
                  <a:defRPr sz="16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None/>
                  <a:defRPr/>
                </a:pPr>
                <a:r>
                  <a:rPr lang="de-DE" altLang="de-DE" dirty="0">
                    <a:solidFill>
                      <a:srgbClr val="000000"/>
                    </a:solidFill>
                    <a:cs typeface="Arial" pitchFamily="34" charset="0"/>
                  </a:rPr>
                  <a:t>Kapitalismus </a:t>
                </a:r>
              </a:p>
              <a:p>
                <a:pPr algn="ctr" fontAlgn="base">
                  <a:spcBef>
                    <a:spcPct val="50000"/>
                  </a:spcBef>
                  <a:spcAft>
                    <a:spcPct val="0"/>
                  </a:spcAft>
                  <a:buNone/>
                  <a:defRPr/>
                </a:pPr>
                <a:r>
                  <a:rPr lang="de-DE" altLang="de-DE" sz="2000" dirty="0">
                    <a:solidFill>
                      <a:srgbClr val="000000"/>
                    </a:solidFill>
                    <a:cs typeface="Arial" pitchFamily="34" charset="0"/>
                  </a:rPr>
                  <a:t>Ist noch kurz:</a:t>
                </a:r>
              </a:p>
              <a:p>
                <a:pPr algn="ctr" fontAlgn="base">
                  <a:spcBef>
                    <a:spcPct val="50000"/>
                  </a:spcBef>
                  <a:spcAft>
                    <a:spcPct val="0"/>
                  </a:spcAft>
                  <a:buNone/>
                  <a:defRPr/>
                </a:pPr>
                <a:r>
                  <a:rPr lang="de-DE" altLang="de-DE" sz="1600" dirty="0">
                    <a:solidFill>
                      <a:srgbClr val="000000"/>
                    </a:solidFill>
                    <a:cs typeface="Arial" pitchFamily="34" charset="0"/>
                  </a:rPr>
                  <a:t>Verfassungsfeindlich</a:t>
                </a:r>
              </a:p>
              <a:p>
                <a:pPr algn="ctr" fontAlgn="base">
                  <a:spcBef>
                    <a:spcPct val="50000"/>
                  </a:spcBef>
                  <a:spcAft>
                    <a:spcPct val="0"/>
                  </a:spcAft>
                  <a:buNone/>
                  <a:defRPr/>
                </a:pPr>
                <a:r>
                  <a:rPr lang="de-DE" altLang="de-DE" sz="1600" dirty="0">
                    <a:solidFill>
                      <a:srgbClr val="000000"/>
                    </a:solidFill>
                    <a:cs typeface="Arial" pitchFamily="34" charset="0"/>
                  </a:rPr>
                  <a:t>Ungerecht</a:t>
                </a:r>
              </a:p>
              <a:p>
                <a:pPr algn="ctr" fontAlgn="base">
                  <a:spcBef>
                    <a:spcPct val="50000"/>
                  </a:spcBef>
                  <a:spcAft>
                    <a:spcPct val="0"/>
                  </a:spcAft>
                  <a:buNone/>
                  <a:defRPr/>
                </a:pPr>
                <a:r>
                  <a:rPr lang="de-DE" altLang="de-DE" sz="1600" dirty="0">
                    <a:solidFill>
                      <a:srgbClr val="000000"/>
                    </a:solidFill>
                    <a:cs typeface="Arial" pitchFamily="34" charset="0"/>
                  </a:rPr>
                  <a:t>Nicht ausgewogen</a:t>
                </a:r>
              </a:p>
              <a:p>
                <a:pPr algn="ctr" fontAlgn="base">
                  <a:spcBef>
                    <a:spcPct val="50000"/>
                  </a:spcBef>
                  <a:spcAft>
                    <a:spcPct val="0"/>
                  </a:spcAft>
                  <a:buNone/>
                  <a:defRPr/>
                </a:pPr>
                <a:r>
                  <a:rPr lang="de-DE" altLang="de-DE" sz="1600" dirty="0">
                    <a:solidFill>
                      <a:srgbClr val="000000"/>
                    </a:solidFill>
                    <a:cs typeface="Arial" pitchFamily="34" charset="0"/>
                  </a:rPr>
                  <a:t>20 zu 80 Gesellschaft</a:t>
                </a:r>
              </a:p>
              <a:p>
                <a:pPr algn="ctr" fontAlgn="base">
                  <a:spcBef>
                    <a:spcPct val="50000"/>
                  </a:spcBef>
                  <a:spcAft>
                    <a:spcPct val="0"/>
                  </a:spcAft>
                  <a:buNone/>
                  <a:defRPr/>
                </a:pPr>
                <a:r>
                  <a:rPr lang="de-DE" altLang="de-DE" sz="1600" dirty="0">
                    <a:solidFill>
                      <a:srgbClr val="000000"/>
                    </a:solidFill>
                    <a:cs typeface="Arial" pitchFamily="34" charset="0"/>
                  </a:rPr>
                  <a:t>Raubtier zur Umverteilung von unten nach oben. </a:t>
                </a:r>
              </a:p>
              <a:p>
                <a:pPr algn="ctr" fontAlgn="base">
                  <a:spcBef>
                    <a:spcPct val="50000"/>
                  </a:spcBef>
                  <a:spcAft>
                    <a:spcPts val="600"/>
                  </a:spcAft>
                  <a:buNone/>
                  <a:defRPr/>
                </a:pPr>
                <a:r>
                  <a:rPr lang="de-DE" altLang="de-DE" sz="1600" dirty="0">
                    <a:solidFill>
                      <a:srgbClr val="000000"/>
                    </a:solidFill>
                    <a:cs typeface="Arial" pitchFamily="34" charset="0"/>
                  </a:rPr>
                  <a:t>Spekulation zu Lasten der Sparer</a:t>
                </a:r>
              </a:p>
              <a:p>
                <a:pPr algn="ctr" fontAlgn="base">
                  <a:spcBef>
                    <a:spcPct val="50000"/>
                  </a:spcBef>
                  <a:spcAft>
                    <a:spcPct val="0"/>
                  </a:spcAft>
                  <a:buNone/>
                  <a:defRPr/>
                </a:pPr>
                <a:r>
                  <a:rPr lang="de-DE" altLang="de-DE" sz="1800" dirty="0">
                    <a:solidFill>
                      <a:srgbClr val="000000"/>
                    </a:solidFill>
                    <a:cs typeface="Arial" pitchFamily="34" charset="0"/>
                  </a:rPr>
                  <a:t>materiell</a:t>
                </a:r>
              </a:p>
            </p:txBody>
          </p:sp>
        </p:grpSp>
        <p:sp>
          <p:nvSpPr>
            <p:cNvPr id="49166" name="Text Box 27"/>
            <p:cNvSpPr txBox="1">
              <a:spLocks noChangeArrowheads="1"/>
            </p:cNvSpPr>
            <p:nvPr/>
          </p:nvSpPr>
          <p:spPr bwMode="auto">
            <a:xfrm>
              <a:off x="552" y="3719"/>
              <a:ext cx="1611" cy="213"/>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a:solidFill>
                    <a:srgbClr val="000000"/>
                  </a:solidFill>
                  <a:cs typeface="Arial" charset="0"/>
                </a:rPr>
                <a:t>Vergangenheit</a:t>
              </a:r>
              <a:endParaRPr lang="de-DE" altLang="de-DE" sz="3200">
                <a:solidFill>
                  <a:srgbClr val="000000"/>
                </a:solidFill>
                <a:cs typeface="Arial" charset="0"/>
              </a:endParaRPr>
            </a:p>
          </p:txBody>
        </p:sp>
        <p:sp>
          <p:nvSpPr>
            <p:cNvPr id="49167" name="Text Box 28"/>
            <p:cNvSpPr txBox="1">
              <a:spLocks noChangeArrowheads="1"/>
            </p:cNvSpPr>
            <p:nvPr/>
          </p:nvSpPr>
          <p:spPr bwMode="auto">
            <a:xfrm>
              <a:off x="2247" y="3712"/>
              <a:ext cx="1555" cy="21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dirty="0">
                  <a:solidFill>
                    <a:srgbClr val="000000"/>
                  </a:solidFill>
                  <a:cs typeface="Arial" charset="0"/>
                </a:rPr>
                <a:t>Zukunft beginnt 2023</a:t>
              </a:r>
            </a:p>
          </p:txBody>
        </p:sp>
        <p:sp>
          <p:nvSpPr>
            <p:cNvPr id="49168" name="Text Box 29"/>
            <p:cNvSpPr txBox="1">
              <a:spLocks noChangeArrowheads="1"/>
            </p:cNvSpPr>
            <p:nvPr/>
          </p:nvSpPr>
          <p:spPr bwMode="auto">
            <a:xfrm>
              <a:off x="3837" y="3703"/>
              <a:ext cx="1705" cy="21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a:solidFill>
                    <a:srgbClr val="000000"/>
                  </a:solidFill>
                  <a:cs typeface="Arial" charset="0"/>
                </a:rPr>
                <a:t>Gegenwart</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2890"/>
                                        </p:tgtEl>
                                        <p:attrNameLst>
                                          <p:attrName>style.visibility</p:attrName>
                                        </p:attrNameLst>
                                      </p:cBhvr>
                                      <p:to>
                                        <p:strVal val="visible"/>
                                      </p:to>
                                    </p:set>
                                    <p:anim calcmode="lin" valueType="num">
                                      <p:cBhvr>
                                        <p:cTn id="7" dur="1000" fill="hold"/>
                                        <p:tgtEl>
                                          <p:spTgt spid="122890"/>
                                        </p:tgtEl>
                                        <p:attrNameLst>
                                          <p:attrName>ppt_w</p:attrName>
                                        </p:attrNameLst>
                                      </p:cBhvr>
                                      <p:tavLst>
                                        <p:tav tm="0">
                                          <p:val>
                                            <p:fltVal val="0"/>
                                          </p:val>
                                        </p:tav>
                                        <p:tav tm="100000">
                                          <p:val>
                                            <p:strVal val="#ppt_w"/>
                                          </p:val>
                                        </p:tav>
                                      </p:tavLst>
                                    </p:anim>
                                    <p:anim calcmode="lin" valueType="num">
                                      <p:cBhvr>
                                        <p:cTn id="8" dur="1000" fill="hold"/>
                                        <p:tgtEl>
                                          <p:spTgt spid="122890"/>
                                        </p:tgtEl>
                                        <p:attrNameLst>
                                          <p:attrName>ppt_h</p:attrName>
                                        </p:attrNameLst>
                                      </p:cBhvr>
                                      <p:tavLst>
                                        <p:tav tm="0">
                                          <p:val>
                                            <p:fltVal val="0"/>
                                          </p:val>
                                        </p:tav>
                                        <p:tav tm="100000">
                                          <p:val>
                                            <p:strVal val="#ppt_h"/>
                                          </p:val>
                                        </p:tav>
                                      </p:tavLst>
                                    </p:anim>
                                    <p:anim calcmode="lin" valueType="num">
                                      <p:cBhvr>
                                        <p:cTn id="9" dur="1000" fill="hold"/>
                                        <p:tgtEl>
                                          <p:spTgt spid="1228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2902"/>
                                        </p:tgtEl>
                                        <p:attrNameLst>
                                          <p:attrName>style.visibility</p:attrName>
                                        </p:attrNameLst>
                                      </p:cBhvr>
                                      <p:to>
                                        <p:strVal val="visible"/>
                                      </p:to>
                                    </p:set>
                                    <p:anim calcmode="lin" valueType="num">
                                      <p:cBhvr>
                                        <p:cTn id="15" dur="500" fill="hold"/>
                                        <p:tgtEl>
                                          <p:spTgt spid="122902"/>
                                        </p:tgtEl>
                                        <p:attrNameLst>
                                          <p:attrName>ppt_w</p:attrName>
                                        </p:attrNameLst>
                                      </p:cBhvr>
                                      <p:tavLst>
                                        <p:tav tm="0">
                                          <p:val>
                                            <p:fltVal val="0"/>
                                          </p:val>
                                        </p:tav>
                                        <p:tav tm="100000">
                                          <p:val>
                                            <p:strVal val="#ppt_w"/>
                                          </p:val>
                                        </p:tav>
                                      </p:tavLst>
                                    </p:anim>
                                    <p:anim calcmode="lin" valueType="num">
                                      <p:cBhvr>
                                        <p:cTn id="16" dur="500" fill="hold"/>
                                        <p:tgtEl>
                                          <p:spTgt spid="122902"/>
                                        </p:tgtEl>
                                        <p:attrNameLst>
                                          <p:attrName>ppt_h</p:attrName>
                                        </p:attrNameLst>
                                      </p:cBhvr>
                                      <p:tavLst>
                                        <p:tav tm="0">
                                          <p:val>
                                            <p:fltVal val="0"/>
                                          </p:val>
                                        </p:tav>
                                        <p:tav tm="100000">
                                          <p:val>
                                            <p:strVal val="#ppt_h"/>
                                          </p:val>
                                        </p:tav>
                                      </p:tavLst>
                                    </p:anim>
                                    <p:animEffect transition="in" filter="fade">
                                      <p:cBhvr>
                                        <p:cTn id="17" dur="5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619990" y="90428"/>
            <a:ext cx="9605241" cy="523220"/>
          </a:xfrm>
          <a:prstGeom prst="rect">
            <a:avLst/>
          </a:prstGeom>
        </p:spPr>
        <p:txBody>
          <a:bodyPr wrap="square">
            <a:spAutoFit/>
          </a:bodyPr>
          <a:lstStyle/>
          <a:p>
            <a:r>
              <a:rPr lang="de-DE" altLang="de-DE" sz="2800" b="1" i="1" dirty="0">
                <a:solidFill>
                  <a:schemeClr val="accent2"/>
                </a:solidFill>
                <a:latin typeface="Arial" panose="020B0604020202020204" pitchFamily="34" charset="0"/>
              </a:rPr>
              <a:t>Die Club of Rome: Strategie der Macht-Elite seit 1972! </a:t>
            </a:r>
            <a:endParaRPr lang="de-CH" altLang="de-DE" sz="28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5421576" y="1687127"/>
            <a:ext cx="6589911" cy="923330"/>
          </a:xfrm>
          <a:prstGeom prst="rect">
            <a:avLst/>
          </a:prstGeom>
        </p:spPr>
        <p:txBody>
          <a:bodyPr wrap="square">
            <a:spAutoFit/>
          </a:bodyPr>
          <a:lstStyle/>
          <a:p>
            <a:r>
              <a:rPr lang="de-DE" dirty="0">
                <a:solidFill>
                  <a:schemeClr val="accent6"/>
                </a:solidFill>
                <a:hlinkClick r:id="rId4" tooltip="Henry Wallich">
                  <a:extLst>
                    <a:ext uri="{A12FA001-AC4F-418D-AE19-62706E023703}">
                      <ahyp:hlinkClr xmlns:ahyp="http://schemas.microsoft.com/office/drawing/2018/hyperlinkcolor" val="tx"/>
                    </a:ext>
                  </a:extLst>
                </a:hlinkClick>
              </a:rPr>
              <a:t>Henry Wallich</a:t>
            </a:r>
            <a:r>
              <a:rPr lang="de-DE" dirty="0">
                <a:solidFill>
                  <a:schemeClr val="accent6"/>
                </a:solidFill>
              </a:rPr>
              <a:t> </a:t>
            </a:r>
            <a:r>
              <a:rPr lang="de-DE" dirty="0"/>
              <a:t>von der </a:t>
            </a:r>
            <a:r>
              <a:rPr lang="de-DE" dirty="0">
                <a:solidFill>
                  <a:schemeClr val="accent6"/>
                </a:solidFill>
                <a:hlinkClick r:id="rId5" tooltip="Yale University">
                  <a:extLst>
                    <a:ext uri="{A12FA001-AC4F-418D-AE19-62706E023703}">
                      <ahyp:hlinkClr xmlns:ahyp="http://schemas.microsoft.com/office/drawing/2018/hyperlinkcolor" val="tx"/>
                    </a:ext>
                  </a:extLst>
                </a:hlinkClick>
              </a:rPr>
              <a:t>Yale University</a:t>
            </a:r>
            <a:r>
              <a:rPr lang="de-DE" dirty="0">
                <a:solidFill>
                  <a:schemeClr val="accent6"/>
                </a:solidFill>
              </a:rPr>
              <a:t> </a:t>
            </a:r>
            <a:r>
              <a:rPr lang="de-DE" dirty="0"/>
              <a:t>bezeichnete </a:t>
            </a:r>
          </a:p>
          <a:p>
            <a:r>
              <a:rPr lang="de-DE" dirty="0"/>
              <a:t>in einem Leitartikel (13. März 1972) in </a:t>
            </a:r>
            <a:r>
              <a:rPr lang="de-DE" i="1" dirty="0">
                <a:solidFill>
                  <a:schemeClr val="accent6"/>
                </a:solidFill>
                <a:hlinkClick r:id="rId6" tooltip="Newsweek">
                  <a:extLst>
                    <a:ext uri="{A12FA001-AC4F-418D-AE19-62706E023703}">
                      <ahyp:hlinkClr xmlns:ahyp="http://schemas.microsoft.com/office/drawing/2018/hyperlinkcolor" val="tx"/>
                    </a:ext>
                  </a:extLst>
                </a:hlinkClick>
              </a:rPr>
              <a:t>Newsweek</a:t>
            </a:r>
            <a:r>
              <a:rPr lang="de-DE" dirty="0">
                <a:solidFill>
                  <a:schemeClr val="accent6"/>
                </a:solidFill>
              </a:rPr>
              <a:t> </a:t>
            </a:r>
          </a:p>
          <a:p>
            <a:r>
              <a:rPr lang="de-DE" i="1" dirty="0">
                <a:solidFill>
                  <a:srgbClr val="C00000"/>
                </a:solidFill>
              </a:rPr>
              <a:t>Die Grenzen des Wachstums</a:t>
            </a:r>
            <a:r>
              <a:rPr lang="de-DE" dirty="0">
                <a:solidFill>
                  <a:srgbClr val="C00000"/>
                </a:solidFill>
              </a:rPr>
              <a:t> </a:t>
            </a:r>
            <a:r>
              <a:rPr lang="de-DE" dirty="0"/>
              <a:t>als </a:t>
            </a:r>
            <a:r>
              <a:rPr lang="de-DE" b="1" u="sng" dirty="0"/>
              <a:t>unverantwortlichen</a:t>
            </a:r>
            <a:r>
              <a:rPr lang="de-DE" b="1" dirty="0"/>
              <a:t> </a:t>
            </a:r>
            <a:r>
              <a:rPr lang="de-DE" b="1" u="sng" dirty="0"/>
              <a:t>Unfug</a:t>
            </a:r>
            <a:r>
              <a:rPr lang="de-DE" b="1" dirty="0"/>
              <a:t>!</a:t>
            </a:r>
            <a:endParaRPr lang="de-CH" sz="2000" b="1" dirty="0"/>
          </a:p>
        </p:txBody>
      </p:sp>
      <p:sp>
        <p:nvSpPr>
          <p:cNvPr id="13" name="Rechteck 12">
            <a:extLst>
              <a:ext uri="{FF2B5EF4-FFF2-40B4-BE49-F238E27FC236}">
                <a16:creationId xmlns:a16="http://schemas.microsoft.com/office/drawing/2014/main" id="{8F4596B0-5788-46D8-B811-3B4088D255A6}"/>
              </a:ext>
            </a:extLst>
          </p:cNvPr>
          <p:cNvSpPr/>
          <p:nvPr/>
        </p:nvSpPr>
        <p:spPr>
          <a:xfrm>
            <a:off x="9938327" y="2827011"/>
            <a:ext cx="1921163" cy="2585323"/>
          </a:xfrm>
          <a:prstGeom prst="rect">
            <a:avLst/>
          </a:prstGeom>
        </p:spPr>
        <p:txBody>
          <a:bodyPr wrap="square">
            <a:spAutoFit/>
          </a:bodyPr>
          <a:lstStyle/>
          <a:p>
            <a:r>
              <a:rPr lang="de-CH" b="1" dirty="0"/>
              <a:t>Noch nie hat eine Welt-Simulation zugetroffen.</a:t>
            </a:r>
          </a:p>
          <a:p>
            <a:endParaRPr lang="de-CH" b="1" dirty="0"/>
          </a:p>
          <a:p>
            <a:r>
              <a:rPr lang="de-CH" b="1" dirty="0"/>
              <a:t>Alle Eingriffe in die NATUR sind stets kläglich misslungen. </a:t>
            </a:r>
            <a:endParaRPr lang="de-CH" dirty="0"/>
          </a:p>
        </p:txBody>
      </p:sp>
      <p:sp>
        <p:nvSpPr>
          <p:cNvPr id="14" name="Rechteck 13">
            <a:extLst>
              <a:ext uri="{FF2B5EF4-FFF2-40B4-BE49-F238E27FC236}">
                <a16:creationId xmlns:a16="http://schemas.microsoft.com/office/drawing/2014/main" id="{CA7123A3-30D9-4FFA-A191-2F4AF7F7C6D5}"/>
              </a:ext>
            </a:extLst>
          </p:cNvPr>
          <p:cNvSpPr/>
          <p:nvPr/>
        </p:nvSpPr>
        <p:spPr>
          <a:xfrm>
            <a:off x="1262937" y="5679758"/>
            <a:ext cx="10494954" cy="646331"/>
          </a:xfrm>
          <a:prstGeom prst="rect">
            <a:avLst/>
          </a:prstGeom>
        </p:spPr>
        <p:txBody>
          <a:bodyPr wrap="square">
            <a:spAutoFit/>
          </a:bodyPr>
          <a:lstStyle/>
          <a:p>
            <a:r>
              <a:rPr lang="de-CH" b="1" dirty="0">
                <a:solidFill>
                  <a:srgbClr val="CC3300"/>
                </a:solidFill>
              </a:rPr>
              <a:t>Doch alle Regierungen müssen Ihre Politik danach ausrichten und alles zur Bevölkerungs-</a:t>
            </a:r>
          </a:p>
          <a:p>
            <a:r>
              <a:rPr lang="de-CH" b="1" dirty="0">
                <a:solidFill>
                  <a:srgbClr val="CC3300"/>
                </a:solidFill>
              </a:rPr>
              <a:t>Reduktion auf 500 Mio. unternehmen. Covid19 mit 5G ist die ultimative letzte Waffe dafür.   </a:t>
            </a:r>
          </a:p>
        </p:txBody>
      </p:sp>
      <p:sp>
        <p:nvSpPr>
          <p:cNvPr id="15" name="Rechteck 14">
            <a:extLst>
              <a:ext uri="{FF2B5EF4-FFF2-40B4-BE49-F238E27FC236}">
                <a16:creationId xmlns:a16="http://schemas.microsoft.com/office/drawing/2014/main" id="{EA140D70-AF23-4299-9466-7E4783FC21FB}"/>
              </a:ext>
            </a:extLst>
          </p:cNvPr>
          <p:cNvSpPr/>
          <p:nvPr/>
        </p:nvSpPr>
        <p:spPr>
          <a:xfrm>
            <a:off x="1210235" y="880513"/>
            <a:ext cx="10836763" cy="769441"/>
          </a:xfrm>
          <a:prstGeom prst="rect">
            <a:avLst/>
          </a:prstGeom>
        </p:spPr>
        <p:txBody>
          <a:bodyPr wrap="square">
            <a:spAutoFit/>
          </a:bodyPr>
          <a:lstStyle/>
          <a:p>
            <a:r>
              <a:rPr lang="de-DE" sz="2200" b="1" dirty="0"/>
              <a:t>Die Grenzen des Wachstums</a:t>
            </a:r>
            <a:r>
              <a:rPr lang="de-DE" sz="2200" dirty="0"/>
              <a:t> (Originaltitel:  </a:t>
            </a:r>
            <a:r>
              <a:rPr lang="de-DE" sz="2200" i="1" dirty="0"/>
              <a:t>The Limits </a:t>
            </a:r>
            <a:r>
              <a:rPr lang="de-DE" sz="2200" i="1" dirty="0" err="1"/>
              <a:t>to</a:t>
            </a:r>
            <a:r>
              <a:rPr lang="de-DE" sz="2200" i="1" dirty="0"/>
              <a:t> Growth</a:t>
            </a:r>
            <a:r>
              <a:rPr lang="de-DE" sz="2200" dirty="0"/>
              <a:t>) ist eine</a:t>
            </a:r>
          </a:p>
          <a:p>
            <a:r>
              <a:rPr lang="de-DE" sz="2200" dirty="0"/>
              <a:t>1972 am </a:t>
            </a:r>
            <a:r>
              <a:rPr lang="de-DE" sz="2200" dirty="0">
                <a:solidFill>
                  <a:srgbClr val="0070C0"/>
                </a:solidFill>
                <a:hlinkClick r:id="rId7" tooltip="St. Gallen Symposium">
                  <a:extLst>
                    <a:ext uri="{A12FA001-AC4F-418D-AE19-62706E023703}">
                      <ahyp:hlinkClr xmlns:ahyp="http://schemas.microsoft.com/office/drawing/2018/hyperlinkcolor" val="tx"/>
                    </a:ext>
                  </a:extLst>
                </a:hlinkClick>
              </a:rPr>
              <a:t>St. Gallen Symposium</a:t>
            </a:r>
            <a:r>
              <a:rPr lang="de-DE" sz="2200" dirty="0">
                <a:solidFill>
                  <a:srgbClr val="0070C0"/>
                </a:solidFill>
              </a:rPr>
              <a:t> </a:t>
            </a:r>
            <a:r>
              <a:rPr lang="de-DE" sz="2200" b="1" dirty="0"/>
              <a:t>vorgestellte Studie zur Zukunft der </a:t>
            </a:r>
            <a:r>
              <a:rPr lang="de-DE" sz="2200" dirty="0">
                <a:solidFill>
                  <a:srgbClr val="0070C0"/>
                </a:solidFill>
                <a:hlinkClick r:id="rId8" tooltip="Weltwirtschaft">
                  <a:extLst>
                    <a:ext uri="{A12FA001-AC4F-418D-AE19-62706E023703}">
                      <ahyp:hlinkClr xmlns:ahyp="http://schemas.microsoft.com/office/drawing/2018/hyperlinkcolor" val="tx"/>
                    </a:ext>
                  </a:extLst>
                </a:hlinkClick>
              </a:rPr>
              <a:t>Weltwirtschaft</a:t>
            </a:r>
            <a:r>
              <a:rPr lang="de-DE" sz="2200" dirty="0">
                <a:solidFill>
                  <a:srgbClr val="0070C0"/>
                </a:solidFill>
              </a:rPr>
              <a:t>.</a:t>
            </a:r>
            <a:endParaRPr lang="de-CH" sz="2200" dirty="0">
              <a:solidFill>
                <a:srgbClr val="0070C0"/>
              </a:solidFill>
            </a:endParaRPr>
          </a:p>
        </p:txBody>
      </p:sp>
      <p:pic>
        <p:nvPicPr>
          <p:cNvPr id="2" name="Grafik 1">
            <a:extLst>
              <a:ext uri="{FF2B5EF4-FFF2-40B4-BE49-F238E27FC236}">
                <a16:creationId xmlns:a16="http://schemas.microsoft.com/office/drawing/2014/main" id="{7DDDDD11-26F4-42F4-B47C-B78B656308E3}"/>
              </a:ext>
            </a:extLst>
          </p:cNvPr>
          <p:cNvPicPr>
            <a:picLocks noChangeAspect="1"/>
          </p:cNvPicPr>
          <p:nvPr/>
        </p:nvPicPr>
        <p:blipFill>
          <a:blip r:embed="rId9"/>
          <a:stretch>
            <a:fillRect/>
          </a:stretch>
        </p:blipFill>
        <p:spPr>
          <a:xfrm>
            <a:off x="1346334" y="1680687"/>
            <a:ext cx="3949275" cy="3944257"/>
          </a:xfrm>
          <a:prstGeom prst="rect">
            <a:avLst/>
          </a:prstGeom>
        </p:spPr>
      </p:pic>
      <p:pic>
        <p:nvPicPr>
          <p:cNvPr id="4" name="Grafik 3">
            <a:extLst>
              <a:ext uri="{FF2B5EF4-FFF2-40B4-BE49-F238E27FC236}">
                <a16:creationId xmlns:a16="http://schemas.microsoft.com/office/drawing/2014/main" id="{255235E3-6FEC-4855-A1EC-AA5886741425}"/>
              </a:ext>
            </a:extLst>
          </p:cNvPr>
          <p:cNvPicPr>
            <a:picLocks noChangeAspect="1"/>
          </p:cNvPicPr>
          <p:nvPr/>
        </p:nvPicPr>
        <p:blipFill>
          <a:blip r:embed="rId10"/>
          <a:stretch>
            <a:fillRect/>
          </a:stretch>
        </p:blipFill>
        <p:spPr>
          <a:xfrm>
            <a:off x="5556129" y="2697018"/>
            <a:ext cx="1903753" cy="2907464"/>
          </a:xfrm>
          <a:prstGeom prst="rect">
            <a:avLst/>
          </a:prstGeom>
        </p:spPr>
      </p:pic>
      <p:pic>
        <p:nvPicPr>
          <p:cNvPr id="5" name="Grafik 4">
            <a:extLst>
              <a:ext uri="{FF2B5EF4-FFF2-40B4-BE49-F238E27FC236}">
                <a16:creationId xmlns:a16="http://schemas.microsoft.com/office/drawing/2014/main" id="{CE0990D4-FE90-4426-903D-191FFC1D4B8F}"/>
              </a:ext>
            </a:extLst>
          </p:cNvPr>
          <p:cNvPicPr>
            <a:picLocks noChangeAspect="1"/>
          </p:cNvPicPr>
          <p:nvPr/>
        </p:nvPicPr>
        <p:blipFill>
          <a:blip r:embed="rId11"/>
          <a:stretch>
            <a:fillRect/>
          </a:stretch>
        </p:blipFill>
        <p:spPr>
          <a:xfrm>
            <a:off x="7880701" y="2687781"/>
            <a:ext cx="1888609" cy="2931121"/>
          </a:xfrm>
          <a:prstGeom prst="rect">
            <a:avLst/>
          </a:prstGeom>
        </p:spPr>
      </p:pic>
      <p:cxnSp>
        <p:nvCxnSpPr>
          <p:cNvPr id="7" name="Gerader Verbinder 6">
            <a:extLst>
              <a:ext uri="{FF2B5EF4-FFF2-40B4-BE49-F238E27FC236}">
                <a16:creationId xmlns:a16="http://schemas.microsoft.com/office/drawing/2014/main" id="{36DBAEC6-793E-44C5-904E-CCD5510C3AF4}"/>
              </a:ext>
            </a:extLst>
          </p:cNvPr>
          <p:cNvCxnSpPr>
            <a:stCxn id="2" idx="2"/>
          </p:cNvCxnSpPr>
          <p:nvPr/>
        </p:nvCxnSpPr>
        <p:spPr bwMode="auto">
          <a:xfrm flipH="1" flipV="1">
            <a:off x="3320249" y="2503503"/>
            <a:ext cx="723" cy="312144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663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D808D4C6-7326-4291-B906-553F9E23E5BB}" type="slidenum">
              <a:rPr lang="en-US" altLang="de-DE">
                <a:solidFill>
                  <a:srgbClr val="000000"/>
                </a:solidFill>
                <a:latin typeface="Arial"/>
              </a:rPr>
              <a:pPr fontAlgn="base">
                <a:spcBef>
                  <a:spcPct val="0"/>
                </a:spcBef>
                <a:spcAft>
                  <a:spcPct val="0"/>
                </a:spcAft>
                <a:defRPr/>
              </a:pPr>
              <a:t>150</a:t>
            </a:fld>
            <a:r>
              <a:rPr lang="en-US" altLang="de-DE" dirty="0">
                <a:solidFill>
                  <a:srgbClr val="000000"/>
                </a:solidFill>
                <a:latin typeface="Arial"/>
              </a:rPr>
              <a:t>/ 25</a:t>
            </a:r>
          </a:p>
        </p:txBody>
      </p:sp>
      <p:sp>
        <p:nvSpPr>
          <p:cNvPr id="122882" name="Rectangle 2"/>
          <p:cNvSpPr>
            <a:spLocks noGrp="1" noChangeArrowheads="1"/>
          </p:cNvSpPr>
          <p:nvPr>
            <p:ph type="title"/>
          </p:nvPr>
        </p:nvSpPr>
        <p:spPr>
          <a:xfrm>
            <a:off x="1219200" y="76201"/>
            <a:ext cx="9451759" cy="669925"/>
          </a:xfrm>
        </p:spPr>
        <p:txBody>
          <a:bodyPr/>
          <a:lstStyle/>
          <a:p>
            <a:pPr>
              <a:defRPr/>
            </a:pPr>
            <a:r>
              <a:rPr lang="de-DE" altLang="de-DE" dirty="0"/>
              <a:t>Der </a:t>
            </a:r>
            <a:r>
              <a:rPr lang="de-DE" altLang="de-DE" dirty="0" err="1"/>
              <a:t>HuMan</a:t>
            </a:r>
            <a:r>
              <a:rPr lang="de-DE" altLang="de-DE" dirty="0"/>
              <a:t>-Bewegungs-Slogan</a:t>
            </a:r>
          </a:p>
        </p:txBody>
      </p:sp>
      <p:pic>
        <p:nvPicPr>
          <p:cNvPr id="12289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22797"/>
            <a:ext cx="730928" cy="6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02" name="Group 22"/>
          <p:cNvGrpSpPr>
            <a:grpSpLocks/>
          </p:cNvGrpSpPr>
          <p:nvPr/>
        </p:nvGrpSpPr>
        <p:grpSpPr bwMode="auto">
          <a:xfrm>
            <a:off x="1766812" y="945935"/>
            <a:ext cx="8904180" cy="5392738"/>
            <a:chOff x="403" y="853"/>
            <a:chExt cx="4243" cy="3397"/>
          </a:xfrm>
        </p:grpSpPr>
        <p:grpSp>
          <p:nvGrpSpPr>
            <p:cNvPr id="49165" name="Group 23"/>
            <p:cNvGrpSpPr>
              <a:grpSpLocks/>
            </p:cNvGrpSpPr>
            <p:nvPr/>
          </p:nvGrpSpPr>
          <p:grpSpPr bwMode="auto">
            <a:xfrm>
              <a:off x="403" y="853"/>
              <a:ext cx="4218" cy="2569"/>
              <a:chOff x="403" y="853"/>
              <a:chExt cx="4218" cy="2569"/>
            </a:xfrm>
          </p:grpSpPr>
          <p:sp>
            <p:nvSpPr>
              <p:cNvPr id="49170" name="Text Box 25"/>
              <p:cNvSpPr txBox="1">
                <a:spLocks noChangeArrowheads="1"/>
              </p:cNvSpPr>
              <p:nvPr/>
            </p:nvSpPr>
            <p:spPr bwMode="auto">
              <a:xfrm>
                <a:off x="403" y="855"/>
                <a:ext cx="1726" cy="2567"/>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200" dirty="0">
                    <a:solidFill>
                      <a:srgbClr val="000000"/>
                    </a:solidFill>
                    <a:cs typeface="Arial" charset="0"/>
                  </a:rPr>
                  <a:t> </a:t>
                </a:r>
              </a:p>
              <a:p>
                <a:pPr algn="ctr" fontAlgn="base">
                  <a:spcBef>
                    <a:spcPct val="50000"/>
                  </a:spcBef>
                  <a:spcAft>
                    <a:spcPct val="0"/>
                  </a:spcAft>
                  <a:buNone/>
                </a:pPr>
                <a:r>
                  <a:rPr lang="de-DE" altLang="de-DE" dirty="0">
                    <a:solidFill>
                      <a:srgbClr val="CC0099"/>
                    </a:solidFill>
                    <a:cs typeface="Arial" charset="0"/>
                  </a:rPr>
                  <a:t> </a:t>
                </a:r>
                <a:r>
                  <a:rPr lang="de-DE" altLang="de-DE" sz="3200" dirty="0" err="1">
                    <a:solidFill>
                      <a:srgbClr val="CC0099"/>
                    </a:solidFill>
                    <a:cs typeface="Arial" charset="0"/>
                  </a:rPr>
                  <a:t>Kreditismus</a:t>
                </a:r>
                <a:endParaRPr lang="de-DE" altLang="de-DE" sz="3200" dirty="0">
                  <a:solidFill>
                    <a:srgbClr val="CC0099"/>
                  </a:solidFill>
                  <a:cs typeface="Arial" charset="0"/>
                </a:endParaRPr>
              </a:p>
              <a:p>
                <a:pPr algn="ctr" fontAlgn="base">
                  <a:spcBef>
                    <a:spcPct val="50000"/>
                  </a:spcBef>
                  <a:spcAft>
                    <a:spcPct val="0"/>
                  </a:spcAft>
                  <a:buNone/>
                </a:pPr>
                <a:r>
                  <a:rPr lang="de-DE" altLang="de-DE" u="sng" dirty="0">
                    <a:solidFill>
                      <a:srgbClr val="000000"/>
                    </a:solidFill>
                    <a:cs typeface="Arial" charset="0"/>
                  </a:rPr>
                  <a:t>Waren-Kredit</a:t>
                </a:r>
                <a:r>
                  <a:rPr lang="de-DE" altLang="de-DE" dirty="0">
                    <a:solidFill>
                      <a:srgbClr val="000000"/>
                    </a:solidFill>
                    <a:cs typeface="Arial" charset="0"/>
                  </a:rPr>
                  <a:t> </a:t>
                </a:r>
              </a:p>
              <a:p>
                <a:pPr algn="ctr" fontAlgn="base">
                  <a:spcBef>
                    <a:spcPct val="50000"/>
                  </a:spcBef>
                  <a:spcAft>
                    <a:spcPct val="0"/>
                  </a:spcAft>
                  <a:buNone/>
                </a:pPr>
                <a:r>
                  <a:rPr lang="de-DE" altLang="de-DE" dirty="0">
                    <a:solidFill>
                      <a:srgbClr val="000000"/>
                    </a:solidFill>
                    <a:cs typeface="Arial" charset="0"/>
                  </a:rPr>
                  <a:t>der Unternehmer </a:t>
                </a:r>
              </a:p>
              <a:p>
                <a:pPr algn="ctr" fontAlgn="base">
                  <a:spcBef>
                    <a:spcPct val="50000"/>
                  </a:spcBef>
                  <a:spcAft>
                    <a:spcPct val="0"/>
                  </a:spcAft>
                  <a:buNone/>
                </a:pPr>
                <a:r>
                  <a:rPr lang="de-DE" altLang="de-DE" dirty="0">
                    <a:solidFill>
                      <a:srgbClr val="000000"/>
                    </a:solidFill>
                    <a:cs typeface="Arial" charset="0"/>
                  </a:rPr>
                  <a:t>und Kunden,</a:t>
                </a:r>
              </a:p>
              <a:p>
                <a:pPr algn="ctr" fontAlgn="base">
                  <a:spcBef>
                    <a:spcPct val="50000"/>
                  </a:spcBef>
                  <a:spcAft>
                    <a:spcPct val="0"/>
                  </a:spcAft>
                  <a:buNone/>
                </a:pPr>
                <a:r>
                  <a:rPr lang="de-DE" altLang="de-DE" dirty="0">
                    <a:solidFill>
                      <a:srgbClr val="000000"/>
                    </a:solidFill>
                    <a:cs typeface="Arial" charset="0"/>
                  </a:rPr>
                  <a:t>gebucht in </a:t>
                </a:r>
                <a:r>
                  <a:rPr lang="de-DE" altLang="de-DE" dirty="0">
                    <a:solidFill>
                      <a:schemeClr val="accent6"/>
                    </a:solidFill>
                    <a:cs typeface="Arial" charset="0"/>
                  </a:rPr>
                  <a:t>EUROWEG</a:t>
                </a:r>
              </a:p>
              <a:p>
                <a:pPr algn="ctr" fontAlgn="base">
                  <a:spcBef>
                    <a:spcPct val="50000"/>
                  </a:spcBef>
                  <a:spcAft>
                    <a:spcPct val="0"/>
                  </a:spcAft>
                  <a:buNone/>
                </a:pPr>
                <a:r>
                  <a:rPr lang="de-DE" altLang="de-DE" dirty="0">
                    <a:solidFill>
                      <a:schemeClr val="accent6"/>
                    </a:solidFill>
                    <a:cs typeface="Arial" charset="0"/>
                  </a:rPr>
                  <a:t>Verrechnungs-Konten</a:t>
                </a:r>
              </a:p>
              <a:p>
                <a:pPr algn="ctr" fontAlgn="base">
                  <a:spcBef>
                    <a:spcPct val="50000"/>
                  </a:spcBef>
                  <a:spcAft>
                    <a:spcPct val="0"/>
                  </a:spcAft>
                  <a:buNone/>
                </a:pPr>
                <a:endParaRPr lang="de-DE" altLang="de-DE" sz="800" dirty="0">
                  <a:solidFill>
                    <a:srgbClr val="000000"/>
                  </a:solidFill>
                  <a:cs typeface="Arial" charset="0"/>
                </a:endParaRPr>
              </a:p>
            </p:txBody>
          </p:sp>
          <p:sp>
            <p:nvSpPr>
              <p:cNvPr id="13331" name="Text Box 26"/>
              <p:cNvSpPr txBox="1">
                <a:spLocks noChangeArrowheads="1"/>
              </p:cNvSpPr>
              <p:nvPr/>
            </p:nvSpPr>
            <p:spPr bwMode="auto">
              <a:xfrm>
                <a:off x="2857" y="853"/>
                <a:ext cx="1764" cy="2569"/>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pitchFamily="34" charset="0"/>
                  </a:defRPr>
                </a:lvl1pPr>
                <a:lvl2pPr marL="742950" indent="-285750" eaLnBrk="0" hangingPunct="0">
                  <a:spcBef>
                    <a:spcPct val="20000"/>
                  </a:spcBef>
                  <a:buFont typeface="Wingdings" pitchFamily="2" charset="2"/>
                  <a:buChar char="Â"/>
                  <a:defRPr>
                    <a:solidFill>
                      <a:schemeClr val="tx1"/>
                    </a:solidFill>
                    <a:latin typeface="Arial" pitchFamily="34" charset="0"/>
                  </a:defRPr>
                </a:lvl2pPr>
                <a:lvl3pPr marL="1143000" indent="-228600" eaLnBrk="0" hangingPunct="0">
                  <a:spcBef>
                    <a:spcPct val="20000"/>
                  </a:spcBef>
                  <a:buFont typeface="Wingdings" pitchFamily="2" charset="2"/>
                  <a:buChar char="n"/>
                  <a:defRPr sz="16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None/>
                  <a:defRPr/>
                </a:pPr>
                <a:endParaRPr lang="de-DE" altLang="de-DE" sz="1200" dirty="0">
                  <a:solidFill>
                    <a:srgbClr val="000000"/>
                  </a:solidFill>
                  <a:cs typeface="Arial" pitchFamily="34" charset="0"/>
                </a:endParaRPr>
              </a:p>
              <a:p>
                <a:pPr algn="ctr" fontAlgn="base">
                  <a:spcBef>
                    <a:spcPct val="50000"/>
                  </a:spcBef>
                  <a:spcAft>
                    <a:spcPct val="0"/>
                  </a:spcAft>
                  <a:buNone/>
                  <a:defRPr/>
                </a:pPr>
                <a:r>
                  <a:rPr lang="de-DE" altLang="de-DE" dirty="0">
                    <a:solidFill>
                      <a:srgbClr val="000000"/>
                    </a:solidFill>
                    <a:cs typeface="Arial" pitchFamily="34" charset="0"/>
                  </a:rPr>
                  <a:t> ….</a:t>
                </a:r>
                <a:r>
                  <a:rPr lang="de-DE" altLang="de-DE" dirty="0">
                    <a:solidFill>
                      <a:srgbClr val="CC0000"/>
                    </a:solidFill>
                    <a:cs typeface="Arial" pitchFamily="34" charset="0"/>
                  </a:rPr>
                  <a:t>ersetzt</a:t>
                </a:r>
                <a:r>
                  <a:rPr lang="de-DE" altLang="de-DE" dirty="0">
                    <a:solidFill>
                      <a:srgbClr val="000000"/>
                    </a:solidFill>
                    <a:cs typeface="Arial" pitchFamily="34" charset="0"/>
                  </a:rPr>
                  <a:t> den </a:t>
                </a:r>
              </a:p>
              <a:p>
                <a:pPr algn="ctr" fontAlgn="base">
                  <a:spcBef>
                    <a:spcPct val="50000"/>
                  </a:spcBef>
                  <a:spcAft>
                    <a:spcPct val="0"/>
                  </a:spcAft>
                  <a:buNone/>
                  <a:defRPr/>
                </a:pPr>
                <a:r>
                  <a:rPr lang="de-DE" altLang="de-DE" u="sng" dirty="0">
                    <a:solidFill>
                      <a:srgbClr val="000000"/>
                    </a:solidFill>
                    <a:cs typeface="Arial" pitchFamily="34" charset="0"/>
                  </a:rPr>
                  <a:t>Geld - Kredit</a:t>
                </a:r>
              </a:p>
              <a:p>
                <a:pPr algn="ctr" fontAlgn="base">
                  <a:spcBef>
                    <a:spcPct val="50000"/>
                  </a:spcBef>
                  <a:spcAft>
                    <a:spcPct val="0"/>
                  </a:spcAft>
                  <a:buNone/>
                  <a:defRPr/>
                </a:pPr>
                <a:r>
                  <a:rPr lang="de-DE" altLang="de-DE" dirty="0">
                    <a:solidFill>
                      <a:srgbClr val="000000"/>
                    </a:solidFill>
                    <a:cs typeface="Arial" pitchFamily="34" charset="0"/>
                  </a:rPr>
                  <a:t>Der Banken </a:t>
                </a:r>
              </a:p>
              <a:p>
                <a:pPr algn="ctr" fontAlgn="base">
                  <a:spcBef>
                    <a:spcPct val="50000"/>
                  </a:spcBef>
                  <a:spcAft>
                    <a:spcPct val="0"/>
                  </a:spcAft>
                  <a:buNone/>
                  <a:defRPr/>
                </a:pPr>
                <a:r>
                  <a:rPr lang="de-DE" altLang="de-DE" dirty="0">
                    <a:solidFill>
                      <a:srgbClr val="000000"/>
                    </a:solidFill>
                    <a:cs typeface="Arial" pitchFamily="34" charset="0"/>
                  </a:rPr>
                  <a:t>gebucht auf </a:t>
                </a:r>
                <a:br>
                  <a:rPr lang="de-DE" altLang="de-DE" dirty="0">
                    <a:solidFill>
                      <a:srgbClr val="000000"/>
                    </a:solidFill>
                    <a:cs typeface="Arial" pitchFamily="34" charset="0"/>
                  </a:rPr>
                </a:br>
                <a:r>
                  <a:rPr lang="de-DE" altLang="de-DE" dirty="0">
                    <a:solidFill>
                      <a:srgbClr val="000000"/>
                    </a:solidFill>
                    <a:cs typeface="Arial" pitchFamily="34" charset="0"/>
                  </a:rPr>
                  <a:t>Bank-Konten </a:t>
                </a:r>
              </a:p>
              <a:p>
                <a:pPr algn="ctr" fontAlgn="base">
                  <a:spcBef>
                    <a:spcPct val="50000"/>
                  </a:spcBef>
                  <a:spcAft>
                    <a:spcPct val="0"/>
                  </a:spcAft>
                  <a:buNone/>
                  <a:defRPr/>
                </a:pPr>
                <a:r>
                  <a:rPr lang="de-DE" altLang="de-DE" dirty="0">
                    <a:solidFill>
                      <a:srgbClr val="000000"/>
                    </a:solidFill>
                    <a:cs typeface="Arial" pitchFamily="34" charset="0"/>
                  </a:rPr>
                  <a:t>und damit den</a:t>
                </a:r>
                <a:br>
                  <a:rPr lang="de-DE" altLang="de-DE" dirty="0">
                    <a:solidFill>
                      <a:srgbClr val="000000"/>
                    </a:solidFill>
                    <a:cs typeface="Arial" pitchFamily="34" charset="0"/>
                  </a:rPr>
                </a:br>
                <a:r>
                  <a:rPr lang="de-DE" altLang="de-DE" sz="2800" dirty="0">
                    <a:solidFill>
                      <a:srgbClr val="CC0000"/>
                    </a:solidFill>
                    <a:cs typeface="Arial" pitchFamily="34" charset="0"/>
                  </a:rPr>
                  <a:t>Kapitalismus</a:t>
                </a:r>
              </a:p>
            </p:txBody>
          </p:sp>
        </p:grpSp>
        <p:sp>
          <p:nvSpPr>
            <p:cNvPr id="49166" name="Text Box 27"/>
            <p:cNvSpPr txBox="1">
              <a:spLocks noChangeArrowheads="1"/>
            </p:cNvSpPr>
            <p:nvPr/>
          </p:nvSpPr>
          <p:spPr bwMode="auto">
            <a:xfrm>
              <a:off x="552" y="3719"/>
              <a:ext cx="1611" cy="368"/>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endParaRPr lang="de-DE" altLang="de-DE" sz="3200" dirty="0">
                <a:solidFill>
                  <a:srgbClr val="000000"/>
                </a:solidFill>
                <a:cs typeface="Arial" charset="0"/>
              </a:endParaRPr>
            </a:p>
          </p:txBody>
        </p:sp>
        <p:sp>
          <p:nvSpPr>
            <p:cNvPr id="49167" name="Text Box 28"/>
            <p:cNvSpPr txBox="1">
              <a:spLocks noChangeArrowheads="1"/>
            </p:cNvSpPr>
            <p:nvPr/>
          </p:nvSpPr>
          <p:spPr bwMode="auto">
            <a:xfrm>
              <a:off x="441" y="3494"/>
              <a:ext cx="1675" cy="756"/>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Diese </a:t>
              </a:r>
              <a:r>
                <a:rPr lang="de-DE" altLang="de-DE" dirty="0" err="1">
                  <a:solidFill>
                    <a:srgbClr val="000000"/>
                  </a:solidFill>
                  <a:cs typeface="Arial" charset="0"/>
                </a:rPr>
                <a:t>HuMan</a:t>
              </a:r>
              <a:r>
                <a:rPr lang="de-DE" altLang="de-DE" dirty="0">
                  <a:solidFill>
                    <a:srgbClr val="000000"/>
                  </a:solidFill>
                  <a:cs typeface="Arial" charset="0"/>
                </a:rPr>
                <a:t>-Zukunft beginnt schon  2023 in der Schweiz… </a:t>
              </a:r>
            </a:p>
          </p:txBody>
        </p:sp>
        <p:sp>
          <p:nvSpPr>
            <p:cNvPr id="49168" name="Text Box 29"/>
            <p:cNvSpPr txBox="1">
              <a:spLocks noChangeArrowheads="1"/>
            </p:cNvSpPr>
            <p:nvPr/>
          </p:nvSpPr>
          <p:spPr bwMode="auto">
            <a:xfrm>
              <a:off x="2882" y="3440"/>
              <a:ext cx="1764" cy="756"/>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…und damit ist der Kapitalismus bald Vergangenheit</a:t>
              </a:r>
            </a:p>
          </p:txBody>
        </p:sp>
      </p:grpSp>
      <p:sp>
        <p:nvSpPr>
          <p:cNvPr id="2" name="Pfeil: nach rechts 1">
            <a:extLst>
              <a:ext uri="{FF2B5EF4-FFF2-40B4-BE49-F238E27FC236}">
                <a16:creationId xmlns:a16="http://schemas.microsoft.com/office/drawing/2014/main" id="{4B0F4923-87D9-4629-9D35-A25BE3717F44}"/>
              </a:ext>
            </a:extLst>
          </p:cNvPr>
          <p:cNvSpPr/>
          <p:nvPr/>
        </p:nvSpPr>
        <p:spPr bwMode="auto">
          <a:xfrm>
            <a:off x="5459766" y="2663301"/>
            <a:ext cx="1429305" cy="1012054"/>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Pfeil: nach rechts 2">
            <a:extLst>
              <a:ext uri="{FF2B5EF4-FFF2-40B4-BE49-F238E27FC236}">
                <a16:creationId xmlns:a16="http://schemas.microsoft.com/office/drawing/2014/main" id="{9A7669C4-8B3D-4BAC-B53A-8689D4AF99C1}"/>
              </a:ext>
            </a:extLst>
          </p:cNvPr>
          <p:cNvSpPr/>
          <p:nvPr/>
        </p:nvSpPr>
        <p:spPr bwMode="auto">
          <a:xfrm>
            <a:off x="5459768" y="5539666"/>
            <a:ext cx="1597980" cy="506027"/>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644681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2890"/>
                                        </p:tgtEl>
                                        <p:attrNameLst>
                                          <p:attrName>style.visibility</p:attrName>
                                        </p:attrNameLst>
                                      </p:cBhvr>
                                      <p:to>
                                        <p:strVal val="visible"/>
                                      </p:to>
                                    </p:set>
                                    <p:anim calcmode="lin" valueType="num">
                                      <p:cBhvr>
                                        <p:cTn id="7" dur="1000" fill="hold"/>
                                        <p:tgtEl>
                                          <p:spTgt spid="122890"/>
                                        </p:tgtEl>
                                        <p:attrNameLst>
                                          <p:attrName>ppt_w</p:attrName>
                                        </p:attrNameLst>
                                      </p:cBhvr>
                                      <p:tavLst>
                                        <p:tav tm="0">
                                          <p:val>
                                            <p:fltVal val="0"/>
                                          </p:val>
                                        </p:tav>
                                        <p:tav tm="100000">
                                          <p:val>
                                            <p:strVal val="#ppt_w"/>
                                          </p:val>
                                        </p:tav>
                                      </p:tavLst>
                                    </p:anim>
                                    <p:anim calcmode="lin" valueType="num">
                                      <p:cBhvr>
                                        <p:cTn id="8" dur="1000" fill="hold"/>
                                        <p:tgtEl>
                                          <p:spTgt spid="122890"/>
                                        </p:tgtEl>
                                        <p:attrNameLst>
                                          <p:attrName>ppt_h</p:attrName>
                                        </p:attrNameLst>
                                      </p:cBhvr>
                                      <p:tavLst>
                                        <p:tav tm="0">
                                          <p:val>
                                            <p:fltVal val="0"/>
                                          </p:val>
                                        </p:tav>
                                        <p:tav tm="100000">
                                          <p:val>
                                            <p:strVal val="#ppt_h"/>
                                          </p:val>
                                        </p:tav>
                                      </p:tavLst>
                                    </p:anim>
                                    <p:anim calcmode="lin" valueType="num">
                                      <p:cBhvr>
                                        <p:cTn id="9" dur="1000" fill="hold"/>
                                        <p:tgtEl>
                                          <p:spTgt spid="1228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2902"/>
                                        </p:tgtEl>
                                        <p:attrNameLst>
                                          <p:attrName>style.visibility</p:attrName>
                                        </p:attrNameLst>
                                      </p:cBhvr>
                                      <p:to>
                                        <p:strVal val="visible"/>
                                      </p:to>
                                    </p:set>
                                    <p:anim calcmode="lin" valueType="num">
                                      <p:cBhvr>
                                        <p:cTn id="15" dur="500" fill="hold"/>
                                        <p:tgtEl>
                                          <p:spTgt spid="122902"/>
                                        </p:tgtEl>
                                        <p:attrNameLst>
                                          <p:attrName>ppt_w</p:attrName>
                                        </p:attrNameLst>
                                      </p:cBhvr>
                                      <p:tavLst>
                                        <p:tav tm="0">
                                          <p:val>
                                            <p:fltVal val="0"/>
                                          </p:val>
                                        </p:tav>
                                        <p:tav tm="100000">
                                          <p:val>
                                            <p:strVal val="#ppt_w"/>
                                          </p:val>
                                        </p:tav>
                                      </p:tavLst>
                                    </p:anim>
                                    <p:anim calcmode="lin" valueType="num">
                                      <p:cBhvr>
                                        <p:cTn id="16" dur="500" fill="hold"/>
                                        <p:tgtEl>
                                          <p:spTgt spid="122902"/>
                                        </p:tgtEl>
                                        <p:attrNameLst>
                                          <p:attrName>ppt_h</p:attrName>
                                        </p:attrNameLst>
                                      </p:cBhvr>
                                      <p:tavLst>
                                        <p:tav tm="0">
                                          <p:val>
                                            <p:fltVal val="0"/>
                                          </p:val>
                                        </p:tav>
                                        <p:tav tm="100000">
                                          <p:val>
                                            <p:strVal val="#ppt_h"/>
                                          </p:val>
                                        </p:tav>
                                      </p:tavLst>
                                    </p:anim>
                                    <p:animEffect transition="in" filter="fade">
                                      <p:cBhvr>
                                        <p:cTn id="17" dur="5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Alle Videos der </a:t>
            </a:r>
            <a:r>
              <a:rPr lang="de-DE" sz="2400" b="1" i="1" dirty="0" err="1">
                <a:effectLst>
                  <a:outerShdw blurRad="38100" dist="38100" dir="2700000" algn="tl">
                    <a:srgbClr val="C0C0C0"/>
                  </a:outerShdw>
                </a:effectLst>
                <a:latin typeface="+mj-lt"/>
                <a:ea typeface="+mj-ea"/>
                <a:cs typeface="+mj-cs"/>
              </a:rPr>
              <a:t>HuMan</a:t>
            </a:r>
            <a:r>
              <a:rPr lang="de-DE" sz="2400" b="1" i="1" dirty="0">
                <a:effectLst>
                  <a:outerShdw blurRad="38100" dist="38100" dir="2700000" algn="tl">
                    <a:srgbClr val="C0C0C0"/>
                  </a:outerShdw>
                </a:effectLst>
                <a:latin typeface="+mj-lt"/>
                <a:ea typeface="+mj-ea"/>
                <a:cs typeface="+mj-cs"/>
              </a:rPr>
              <a:t>-Wirtschaft:     </a:t>
            </a:r>
            <a:r>
              <a:rPr lang="de-DE" sz="2400" b="1" i="1" dirty="0">
                <a:solidFill>
                  <a:schemeClr val="accent6"/>
                </a:solidFill>
                <a:effectLst>
                  <a:outerShdw blurRad="38100" dist="38100" dir="2700000" algn="tl">
                    <a:srgbClr val="C0C0C0"/>
                  </a:outerShdw>
                </a:effectLst>
                <a:latin typeface="+mj-lt"/>
                <a:ea typeface="+mj-ea"/>
                <a:cs typeface="+mj-cs"/>
                <a:hlinkClick r:id="rId4">
                  <a:extLst>
                    <a:ext uri="{A12FA001-AC4F-418D-AE19-62706E023703}">
                      <ahyp:hlinkClr xmlns:ahyp="http://schemas.microsoft.com/office/drawing/2018/hyperlinkcolor" val="tx"/>
                    </a:ext>
                  </a:extLst>
                </a:hlinkClick>
              </a:rPr>
              <a:t>www.systemwechsel.tv</a:t>
            </a:r>
            <a:r>
              <a:rPr lang="de-DE" sz="2400" b="1" i="1" dirty="0">
                <a:solidFill>
                  <a:schemeClr val="accent6"/>
                </a:solidFill>
                <a:effectLst>
                  <a:outerShdw blurRad="38100" dist="38100" dir="2700000" algn="tl">
                    <a:srgbClr val="C0C0C0"/>
                  </a:outerShdw>
                </a:effectLst>
                <a:latin typeface="+mj-lt"/>
                <a:ea typeface="+mj-ea"/>
                <a:cs typeface="+mj-cs"/>
              </a:rPr>
              <a:t>   </a:t>
            </a:r>
            <a:r>
              <a:rPr lang="de-DE" sz="2400" b="1" i="1" dirty="0">
                <a:effectLst>
                  <a:outerShdw blurRad="38100" dist="38100" dir="2700000" algn="tl">
                    <a:srgbClr val="C0C0C0"/>
                  </a:outerShdw>
                </a:effectLst>
                <a:latin typeface="+mj-lt"/>
                <a:ea typeface="+mj-ea"/>
                <a:cs typeface="+mj-cs"/>
              </a:rPr>
              <a:t>und .net</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B32777E9-3CF9-4215-83EC-389AD81F4405}"/>
              </a:ext>
            </a:extLst>
          </p:cNvPr>
          <p:cNvSpPr/>
          <p:nvPr/>
        </p:nvSpPr>
        <p:spPr>
          <a:xfrm>
            <a:off x="798050" y="1049661"/>
            <a:ext cx="5922346" cy="4632037"/>
          </a:xfrm>
          <a:prstGeom prst="rect">
            <a:avLst/>
          </a:prstGeom>
        </p:spPr>
        <p:txBody>
          <a:bodyPr wrap="square">
            <a:spAutoFit/>
          </a:bodyPr>
          <a:lstStyle/>
          <a:p>
            <a:pPr marL="2540" algn="just">
              <a:spcAft>
                <a:spcPts val="0"/>
              </a:spcAft>
            </a:pPr>
            <a:r>
              <a:rPr lang="de-DE" sz="1200" dirty="0">
                <a:latin typeface="Times New Roman" panose="02020603050405020304" pitchFamily="18" charset="0"/>
                <a:ea typeface="Times New Roman" panose="02020603050405020304" pitchFamily="18" charset="0"/>
              </a:rPr>
              <a:t> </a:t>
            </a:r>
            <a:endParaRPr lang="de-CH" sz="1100" dirty="0">
              <a:latin typeface="Times New Roman" panose="02020603050405020304" pitchFamily="18" charset="0"/>
              <a:ea typeface="Times New Roman" panose="02020603050405020304" pitchFamily="18" charset="0"/>
            </a:endParaRPr>
          </a:p>
          <a:p>
            <a:pPr marL="2540" algn="just">
              <a:spcAft>
                <a:spcPts val="0"/>
              </a:spcAft>
            </a:pPr>
            <a:r>
              <a:rPr lang="de-DE" sz="3600" b="1" dirty="0">
                <a:solidFill>
                  <a:srgbClr val="00B050"/>
                </a:solidFill>
                <a:latin typeface="Times New Roman" panose="02020603050405020304" pitchFamily="18" charset="0"/>
                <a:ea typeface="Times New Roman" panose="02020603050405020304" pitchFamily="18" charset="0"/>
              </a:rPr>
              <a:t>Das </a:t>
            </a:r>
            <a:r>
              <a:rPr lang="de-DE" sz="3600" b="1" dirty="0">
                <a:solidFill>
                  <a:srgbClr val="D2A000"/>
                </a:solidFill>
                <a:latin typeface="Times New Roman" panose="02020603050405020304" pitchFamily="18" charset="0"/>
                <a:ea typeface="Times New Roman" panose="02020603050405020304" pitchFamily="18" charset="0"/>
              </a:rPr>
              <a:t>GELBE</a:t>
            </a:r>
            <a:r>
              <a:rPr lang="de-DE" sz="3600" b="1" dirty="0">
                <a:solidFill>
                  <a:srgbClr val="00B050"/>
                </a:solidFill>
                <a:latin typeface="Times New Roman" panose="02020603050405020304" pitchFamily="18" charset="0"/>
                <a:ea typeface="Times New Roman" panose="02020603050405020304" pitchFamily="18" charset="0"/>
              </a:rPr>
              <a:t> Buch 5 </a:t>
            </a:r>
          </a:p>
          <a:p>
            <a:pPr marL="2540" algn="just">
              <a:spcAft>
                <a:spcPts val="0"/>
              </a:spcAft>
            </a:pPr>
            <a:r>
              <a:rPr lang="de-DE" sz="3600" b="1" dirty="0">
                <a:solidFill>
                  <a:srgbClr val="00B050"/>
                </a:solidFill>
                <a:latin typeface="Times New Roman" panose="02020603050405020304" pitchFamily="18" charset="0"/>
                <a:ea typeface="Times New Roman" panose="02020603050405020304" pitchFamily="18" charset="0"/>
              </a:rPr>
              <a:t>Der </a:t>
            </a:r>
            <a:r>
              <a:rPr lang="de-DE" sz="3600" b="1" dirty="0" err="1">
                <a:solidFill>
                  <a:srgbClr val="00B050"/>
                </a:solidFill>
                <a:latin typeface="Times New Roman" panose="02020603050405020304" pitchFamily="18" charset="0"/>
                <a:ea typeface="Times New Roman" panose="02020603050405020304" pitchFamily="18" charset="0"/>
              </a:rPr>
              <a:t>HuMan</a:t>
            </a:r>
            <a:r>
              <a:rPr lang="de-DE" sz="3600" b="1" dirty="0">
                <a:solidFill>
                  <a:srgbClr val="00B050"/>
                </a:solidFill>
                <a:latin typeface="Times New Roman" panose="02020603050405020304" pitchFamily="18" charset="0"/>
                <a:ea typeface="Times New Roman" panose="02020603050405020304" pitchFamily="18" charset="0"/>
              </a:rPr>
              <a:t>-Bewegungen</a:t>
            </a:r>
            <a:endParaRPr lang="de-CH" sz="3600" b="1" dirty="0">
              <a:solidFill>
                <a:srgbClr val="00B050"/>
              </a:solidFill>
              <a:latin typeface="Times New Roman" panose="02020603050405020304" pitchFamily="18" charset="0"/>
              <a:ea typeface="Times New Roman" panose="02020603050405020304" pitchFamily="18" charset="0"/>
            </a:endParaRPr>
          </a:p>
          <a:p>
            <a:pPr marL="2540" algn="just">
              <a:spcAft>
                <a:spcPts val="0"/>
              </a:spcAft>
            </a:pPr>
            <a:endParaRPr lang="de-CH" sz="1100" dirty="0">
              <a:latin typeface="Times New Roman" panose="02020603050405020304" pitchFamily="18" charset="0"/>
              <a:ea typeface="Times New Roman" panose="02020603050405020304" pitchFamily="18" charset="0"/>
            </a:endParaRPr>
          </a:p>
          <a:p>
            <a:pPr marL="2540" algn="just">
              <a:spcAft>
                <a:spcPts val="0"/>
              </a:spcAft>
            </a:pPr>
            <a:r>
              <a:rPr lang="de-DE" sz="1200" dirty="0">
                <a:latin typeface="Times New Roman" panose="02020603050405020304" pitchFamily="18" charset="0"/>
                <a:ea typeface="Times New Roman" panose="02020603050405020304" pitchFamily="18" charset="0"/>
              </a:rPr>
              <a:t> </a:t>
            </a:r>
            <a:r>
              <a:rPr lang="de-DE" sz="2000" dirty="0">
                <a:latin typeface="Times New Roman" panose="02020603050405020304" pitchFamily="18" charset="0"/>
                <a:ea typeface="Times New Roman" panose="02020603050405020304" pitchFamily="18" charset="0"/>
              </a:rPr>
              <a:t>Kapitel  1</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Lösung des Problems der Demokratie </a:t>
            </a:r>
          </a:p>
          <a:p>
            <a:pPr marL="2540" algn="just">
              <a:spcAft>
                <a:spcPts val="0"/>
              </a:spcAft>
            </a:pPr>
            <a:r>
              <a:rPr lang="de-DE" sz="2000" b="1" dirty="0">
                <a:latin typeface="Times New Roman" panose="02020603050405020304" pitchFamily="18" charset="0"/>
                <a:ea typeface="Times New Roman" panose="02020603050405020304" pitchFamily="18" charset="0"/>
              </a:rPr>
              <a:t>„ Die Volksmacht“</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Kapital  2</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Lösung des ökonomischen Problems </a:t>
            </a:r>
          </a:p>
          <a:p>
            <a:pPr marL="2540" algn="just">
              <a:spcAft>
                <a:spcPts val="0"/>
              </a:spcAft>
            </a:pPr>
            <a:r>
              <a:rPr lang="de-DE" sz="2000" b="1" dirty="0">
                <a:latin typeface="Times New Roman" panose="02020603050405020304" pitchFamily="18" charset="0"/>
                <a:ea typeface="Times New Roman" panose="02020603050405020304" pitchFamily="18" charset="0"/>
              </a:rPr>
              <a:t>„Der Sozialismus“ = „</a:t>
            </a:r>
            <a:r>
              <a:rPr lang="de-DE" sz="2000" b="1" dirty="0" err="1">
                <a:latin typeface="Times New Roman" panose="02020603050405020304" pitchFamily="18" charset="0"/>
                <a:ea typeface="Times New Roman" panose="02020603050405020304" pitchFamily="18" charset="0"/>
              </a:rPr>
              <a:t>Kreditismus</a:t>
            </a:r>
            <a:r>
              <a:rPr lang="de-DE" sz="2000" b="1" dirty="0">
                <a:latin typeface="Times New Roman" panose="02020603050405020304" pitchFamily="18" charset="0"/>
                <a:ea typeface="Times New Roman" panose="02020603050405020304" pitchFamily="18" charset="0"/>
              </a:rPr>
              <a:t>“</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Kapitel  3  =  Genossenschaften!</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Soziale Basis der Dritten Universaltheorie</a:t>
            </a:r>
            <a:endParaRPr lang="de-CH" sz="2000" dirty="0">
              <a:effectLst/>
              <a:latin typeface="Times New Roman" panose="02020603050405020304" pitchFamily="18" charset="0"/>
              <a:ea typeface="Times New Roman" panose="02020603050405020304" pitchFamily="18" charset="0"/>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898790" y="5696050"/>
            <a:ext cx="10287073" cy="461665"/>
          </a:xfrm>
          <a:prstGeom prst="rect">
            <a:avLst/>
          </a:prstGeom>
          <a:noFill/>
        </p:spPr>
        <p:txBody>
          <a:bodyPr wrap="square" rtlCol="0">
            <a:spAutoFit/>
          </a:bodyPr>
          <a:lstStyle/>
          <a:p>
            <a:r>
              <a:rPr lang="de-CH" b="1" dirty="0">
                <a:solidFill>
                  <a:srgbClr val="0070C0"/>
                </a:solidFill>
              </a:rPr>
              <a:t>Das </a:t>
            </a:r>
            <a:r>
              <a:rPr lang="de-CH" b="1" dirty="0">
                <a:solidFill>
                  <a:srgbClr val="DEA900"/>
                </a:solidFill>
              </a:rPr>
              <a:t>Gelbe Buch </a:t>
            </a:r>
            <a:r>
              <a:rPr lang="de-CH" b="1" dirty="0">
                <a:solidFill>
                  <a:srgbClr val="0070C0"/>
                </a:solidFill>
              </a:rPr>
              <a:t>siehe hier</a:t>
            </a:r>
            <a:r>
              <a:rPr lang="de-CH" b="1" dirty="0">
                <a:solidFill>
                  <a:schemeClr val="accent6">
                    <a:lumMod val="60000"/>
                    <a:lumOff val="40000"/>
                  </a:schemeClr>
                </a:solidFill>
              </a:rPr>
              <a:t>:  </a:t>
            </a:r>
            <a:r>
              <a:rPr lang="de-CH" sz="2400" b="1" dirty="0">
                <a:solidFill>
                  <a:schemeClr val="accent6">
                    <a:lumMod val="60000"/>
                    <a:lumOff val="40000"/>
                  </a:schemeClr>
                </a:solidFill>
                <a:hlinkClick r:id="rId5">
                  <a:extLst>
                    <a:ext uri="{A12FA001-AC4F-418D-AE19-62706E023703}">
                      <ahyp:hlinkClr xmlns:ahyp="http://schemas.microsoft.com/office/drawing/2018/hyperlinkcolor" val="tx"/>
                    </a:ext>
                  </a:extLst>
                </a:hlinkClick>
              </a:rPr>
              <a:t>www.human-weg.net/Literatur</a:t>
            </a:r>
            <a:r>
              <a:rPr lang="de-CH" sz="2400" b="1" dirty="0">
                <a:solidFill>
                  <a:schemeClr val="accent6">
                    <a:lumMod val="60000"/>
                    <a:lumOff val="40000"/>
                  </a:schemeClr>
                </a:solidFill>
              </a:rPr>
              <a:t>  und </a:t>
            </a:r>
            <a:r>
              <a:rPr lang="de-CH" sz="2400" b="1" u="sng" dirty="0">
                <a:solidFill>
                  <a:schemeClr val="accent6">
                    <a:lumMod val="60000"/>
                    <a:lumOff val="40000"/>
                  </a:schemeClr>
                </a:solidFill>
              </a:rPr>
              <a:t>Videos</a:t>
            </a:r>
            <a:r>
              <a:rPr lang="de-CH" sz="2400" b="1" dirty="0">
                <a:solidFill>
                  <a:schemeClr val="accent6">
                    <a:lumMod val="60000"/>
                    <a:lumOff val="40000"/>
                  </a:schemeClr>
                </a:solidFill>
              </a:rPr>
              <a:t> </a:t>
            </a:r>
          </a:p>
        </p:txBody>
      </p:sp>
      <p:pic>
        <p:nvPicPr>
          <p:cNvPr id="9" name="Grafik 8">
            <a:extLst>
              <a:ext uri="{FF2B5EF4-FFF2-40B4-BE49-F238E27FC236}">
                <a16:creationId xmlns:a16="http://schemas.microsoft.com/office/drawing/2014/main" id="{4A431C8C-FFBC-4F4F-8A95-1A07437CD07F}"/>
              </a:ext>
            </a:extLst>
          </p:cNvPr>
          <p:cNvPicPr>
            <a:picLocks noChangeAspect="1"/>
          </p:cNvPicPr>
          <p:nvPr/>
        </p:nvPicPr>
        <p:blipFill>
          <a:blip r:embed="rId6"/>
          <a:stretch>
            <a:fillRect/>
          </a:stretch>
        </p:blipFill>
        <p:spPr>
          <a:xfrm>
            <a:off x="6178851" y="830441"/>
            <a:ext cx="4190896" cy="4918228"/>
          </a:xfrm>
          <a:prstGeom prst="rect">
            <a:avLst/>
          </a:prstGeom>
        </p:spPr>
      </p:pic>
      <p:sp>
        <p:nvSpPr>
          <p:cNvPr id="8" name="Rechteck 7">
            <a:extLst>
              <a:ext uri="{FF2B5EF4-FFF2-40B4-BE49-F238E27FC236}">
                <a16:creationId xmlns:a16="http://schemas.microsoft.com/office/drawing/2014/main" id="{ABEF0639-E562-4AC6-9A62-7FA7302F85C0}"/>
              </a:ext>
            </a:extLst>
          </p:cNvPr>
          <p:cNvSpPr/>
          <p:nvPr/>
        </p:nvSpPr>
        <p:spPr>
          <a:xfrm>
            <a:off x="10209320" y="3231472"/>
            <a:ext cx="1908560" cy="2308324"/>
          </a:xfrm>
          <a:prstGeom prst="rect">
            <a:avLst/>
          </a:prstGeom>
        </p:spPr>
        <p:txBody>
          <a:bodyPr wrap="square">
            <a:spAutoFit/>
          </a:bodyPr>
          <a:lstStyle/>
          <a:p>
            <a:pPr algn="r"/>
            <a:r>
              <a:rPr lang="de-DE" b="1" u="sng" dirty="0"/>
              <a:t>„Die Macht des Volkes“</a:t>
            </a:r>
            <a:endParaRPr lang="de-CH" b="1" u="sng" dirty="0"/>
          </a:p>
          <a:p>
            <a:pPr algn="r"/>
            <a:r>
              <a:rPr lang="de-DE" dirty="0"/>
              <a:t> Die politische Grundlage </a:t>
            </a:r>
            <a:endParaRPr lang="de-CH" dirty="0"/>
          </a:p>
          <a:p>
            <a:pPr algn="r"/>
            <a:r>
              <a:rPr lang="de-DE" dirty="0"/>
              <a:t>der dritten Universaltheorie</a:t>
            </a:r>
          </a:p>
          <a:p>
            <a:pPr algn="r"/>
            <a:r>
              <a:rPr lang="de-DE" b="1" u="sng" dirty="0"/>
              <a:t>KREDITISMUS</a:t>
            </a:r>
            <a:endParaRPr lang="de-CH" b="1" u="sng" dirty="0"/>
          </a:p>
          <a:p>
            <a:endParaRPr lang="de-CH" dirty="0"/>
          </a:p>
        </p:txBody>
      </p:sp>
    </p:spTree>
    <p:extLst>
      <p:ext uri="{BB962C8B-B14F-4D97-AF65-F5344CB8AC3E}">
        <p14:creationId xmlns:p14="http://schemas.microsoft.com/office/powerpoint/2010/main" val="212655868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Ohne Geld für Wahlkampf   -  keine System-Änderung!    </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1671147" y="5713805"/>
            <a:ext cx="7907859" cy="461665"/>
          </a:xfrm>
          <a:prstGeom prst="rect">
            <a:avLst/>
          </a:prstGeom>
          <a:noFill/>
        </p:spPr>
        <p:txBody>
          <a:bodyPr wrap="square" rtlCol="0">
            <a:spAutoFit/>
          </a:bodyPr>
          <a:lstStyle/>
          <a:p>
            <a:r>
              <a:rPr lang="de-CH" b="1" dirty="0">
                <a:solidFill>
                  <a:srgbClr val="0070C0"/>
                </a:solidFill>
              </a:rPr>
              <a:t>Die Schweiz ist mit Deutschland vergleichbar:  €  60 Mio.   </a:t>
            </a:r>
            <a:r>
              <a:rPr lang="de-CH" b="1">
                <a:solidFill>
                  <a:srgbClr val="0070C0"/>
                </a:solidFill>
              </a:rPr>
              <a:t>2019  </a:t>
            </a:r>
            <a:r>
              <a:rPr lang="de-CH" sz="2400" b="1">
                <a:solidFill>
                  <a:schemeClr val="accent6">
                    <a:lumMod val="60000"/>
                    <a:lumOff val="40000"/>
                  </a:schemeClr>
                </a:solidFill>
              </a:rPr>
              <a:t> </a:t>
            </a:r>
            <a:endParaRPr lang="de-CH" sz="2400" b="1" dirty="0">
              <a:solidFill>
                <a:schemeClr val="accent6">
                  <a:lumMod val="60000"/>
                  <a:lumOff val="40000"/>
                </a:schemeClr>
              </a:solidFill>
            </a:endParaRPr>
          </a:p>
        </p:txBody>
      </p:sp>
      <p:pic>
        <p:nvPicPr>
          <p:cNvPr id="9" name="Grafik 8">
            <a:extLst>
              <a:ext uri="{FF2B5EF4-FFF2-40B4-BE49-F238E27FC236}">
                <a16:creationId xmlns:a16="http://schemas.microsoft.com/office/drawing/2014/main" id="{D151F519-A825-48B4-8EA4-0199C23D3700}"/>
              </a:ext>
            </a:extLst>
          </p:cNvPr>
          <p:cNvPicPr>
            <a:picLocks noChangeAspect="1"/>
          </p:cNvPicPr>
          <p:nvPr/>
        </p:nvPicPr>
        <p:blipFill>
          <a:blip r:embed="rId4"/>
          <a:stretch>
            <a:fillRect/>
          </a:stretch>
        </p:blipFill>
        <p:spPr>
          <a:xfrm>
            <a:off x="1138212" y="1225119"/>
            <a:ext cx="7892759" cy="4358936"/>
          </a:xfrm>
          <a:prstGeom prst="rect">
            <a:avLst/>
          </a:prstGeom>
        </p:spPr>
      </p:pic>
      <p:sp>
        <p:nvSpPr>
          <p:cNvPr id="11" name="Textfeld 10">
            <a:extLst>
              <a:ext uri="{FF2B5EF4-FFF2-40B4-BE49-F238E27FC236}">
                <a16:creationId xmlns:a16="http://schemas.microsoft.com/office/drawing/2014/main" id="{16920A3F-1D09-4039-ABC4-6CCFA73BA5C1}"/>
              </a:ext>
            </a:extLst>
          </p:cNvPr>
          <p:cNvSpPr txBox="1"/>
          <p:nvPr/>
        </p:nvSpPr>
        <p:spPr>
          <a:xfrm>
            <a:off x="6375310" y="3404587"/>
            <a:ext cx="5585781" cy="1477328"/>
          </a:xfrm>
          <a:prstGeom prst="rect">
            <a:avLst/>
          </a:prstGeom>
          <a:noFill/>
        </p:spPr>
        <p:txBody>
          <a:bodyPr wrap="square">
            <a:spAutoFit/>
          </a:bodyPr>
          <a:lstStyle/>
          <a:p>
            <a:r>
              <a:rPr lang="de-DE" b="1" i="0" dirty="0">
                <a:solidFill>
                  <a:srgbClr val="363636"/>
                </a:solidFill>
                <a:effectLst/>
                <a:latin typeface="Roboto" panose="02000000000000000000" pitchFamily="2" charset="0"/>
              </a:rPr>
              <a:t>Illegale Einwanderer:		     2.1 Mio.  €</a:t>
            </a:r>
          </a:p>
          <a:p>
            <a:r>
              <a:rPr lang="de-DE" b="1" dirty="0">
                <a:solidFill>
                  <a:srgbClr val="363636"/>
                </a:solidFill>
                <a:latin typeface="Roboto" panose="02000000000000000000" pitchFamily="2" charset="0"/>
              </a:rPr>
              <a:t>Drogenabhängige:		     1.1 Mio.  €</a:t>
            </a:r>
          </a:p>
          <a:p>
            <a:r>
              <a:rPr lang="de-DE" b="1" dirty="0">
                <a:solidFill>
                  <a:srgbClr val="363636"/>
                </a:solidFill>
                <a:latin typeface="Roboto" panose="02000000000000000000" pitchFamily="2" charset="0"/>
              </a:rPr>
              <a:t>Harz-4 Empfänger:		     3.4 Mio.  €</a:t>
            </a:r>
          </a:p>
          <a:p>
            <a:r>
              <a:rPr lang="de-DE" b="1" dirty="0">
                <a:solidFill>
                  <a:srgbClr val="363636"/>
                </a:solidFill>
                <a:latin typeface="Roboto" panose="02000000000000000000" pitchFamily="2" charset="0"/>
              </a:rPr>
              <a:t>Kriminelle in 85 Gefängnissen:	     0.9 Mio.  €</a:t>
            </a:r>
          </a:p>
          <a:p>
            <a:r>
              <a:rPr lang="de-DE" b="1" dirty="0">
                <a:solidFill>
                  <a:srgbClr val="363636"/>
                </a:solidFill>
                <a:latin typeface="Roboto" panose="02000000000000000000" pitchFamily="2" charset="0"/>
              </a:rPr>
              <a:t>Bundestags-Abgeordnete pro Monat:	9‘000 €</a:t>
            </a:r>
            <a:endParaRPr lang="de-CH" dirty="0"/>
          </a:p>
        </p:txBody>
      </p:sp>
    </p:spTree>
    <p:extLst>
      <p:ext uri="{BB962C8B-B14F-4D97-AF65-F5344CB8AC3E}">
        <p14:creationId xmlns:p14="http://schemas.microsoft.com/office/powerpoint/2010/main" val="486879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9135116" cy="461665"/>
          </a:xfrm>
          <a:prstGeom prst="rect">
            <a:avLst/>
          </a:prstGeom>
        </p:spPr>
        <p:txBody>
          <a:bodyPr wrap="square">
            <a:spAutoFit/>
          </a:bodyPr>
          <a:lstStyle/>
          <a:p>
            <a:r>
              <a:rPr lang="de-DE" sz="2400" b="1" i="0" dirty="0">
                <a:solidFill>
                  <a:srgbClr val="363636"/>
                </a:solidFill>
                <a:effectLst/>
                <a:latin typeface="Roboto" panose="02000000000000000000" pitchFamily="2" charset="0"/>
              </a:rPr>
              <a:t>Einnahmen und Ausgaben der DE-Parteien</a:t>
            </a:r>
            <a:r>
              <a:rPr lang="de-DE" sz="2400" b="1" i="1" dirty="0">
                <a:effectLst>
                  <a:outerShdw blurRad="38100" dist="38100" dir="2700000" algn="tl">
                    <a:srgbClr val="C0C0C0"/>
                  </a:outerShdw>
                </a:effectLst>
                <a:latin typeface="+mj-lt"/>
                <a:ea typeface="+mj-ea"/>
                <a:cs typeface="+mj-cs"/>
              </a:rPr>
              <a:t>    </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1209509" y="5882481"/>
            <a:ext cx="10287073" cy="276999"/>
          </a:xfrm>
          <a:prstGeom prst="rect">
            <a:avLst/>
          </a:prstGeom>
          <a:noFill/>
        </p:spPr>
        <p:txBody>
          <a:bodyPr wrap="square" rtlCol="0">
            <a:spAutoFit/>
          </a:bodyPr>
          <a:lstStyle/>
          <a:p>
            <a:r>
              <a:rPr lang="de-CH" sz="1200" b="1" dirty="0">
                <a:solidFill>
                  <a:srgbClr val="0070C0"/>
                </a:solidFill>
                <a:hlinkClick r:id="rId4">
                  <a:extLst>
                    <a:ext uri="{A12FA001-AC4F-418D-AE19-62706E023703}">
                      <ahyp:hlinkClr xmlns:ahyp="http://schemas.microsoft.com/office/drawing/2018/hyperlinkcolor" val="tx"/>
                    </a:ext>
                  </a:extLst>
                </a:hlinkClick>
              </a:rPr>
              <a:t>https://www.bpb.de/politik/grundfragen/parteien-in-deutschland/zahlen-und-fakten/42237/einnahmen-und-ausgaben</a:t>
            </a:r>
            <a:r>
              <a:rPr lang="de-CH" sz="1200" b="1" dirty="0">
                <a:solidFill>
                  <a:srgbClr val="0070C0"/>
                </a:solidFill>
              </a:rPr>
              <a:t> </a:t>
            </a:r>
          </a:p>
        </p:txBody>
      </p:sp>
      <p:sp>
        <p:nvSpPr>
          <p:cNvPr id="8" name="Rechteck 7">
            <a:extLst>
              <a:ext uri="{FF2B5EF4-FFF2-40B4-BE49-F238E27FC236}">
                <a16:creationId xmlns:a16="http://schemas.microsoft.com/office/drawing/2014/main" id="{ABEF0639-E562-4AC6-9A62-7FA7302F85C0}"/>
              </a:ext>
            </a:extLst>
          </p:cNvPr>
          <p:cNvSpPr/>
          <p:nvPr/>
        </p:nvSpPr>
        <p:spPr>
          <a:xfrm>
            <a:off x="5930284" y="1340628"/>
            <a:ext cx="5912390" cy="1754326"/>
          </a:xfrm>
          <a:prstGeom prst="rect">
            <a:avLst/>
          </a:prstGeom>
        </p:spPr>
        <p:txBody>
          <a:bodyPr wrap="square">
            <a:spAutoFit/>
          </a:bodyPr>
          <a:lstStyle/>
          <a:p>
            <a:r>
              <a:rPr lang="de-DE" b="1" i="0" dirty="0">
                <a:solidFill>
                  <a:srgbClr val="363636"/>
                </a:solidFill>
                <a:effectLst/>
                <a:latin typeface="Roboto" panose="02000000000000000000" pitchFamily="2" charset="0"/>
              </a:rPr>
              <a:t>Die sieben Bundestagsparteien nahmen 2018 insgesamt über 500 Mio. Euro ein. Die höchsten Einnahmen hatte die SPD, die geringsten die AfD. Die Ausgaben lagen 2018 bei allen Parteien unter ihren Einnahmen. Das meiste Geld verwendeten die Parteien für Personalausgaben.</a:t>
            </a:r>
            <a:endParaRPr lang="de-CH" dirty="0"/>
          </a:p>
        </p:txBody>
      </p:sp>
      <p:sp>
        <p:nvSpPr>
          <p:cNvPr id="4" name="Textfeld 3">
            <a:extLst>
              <a:ext uri="{FF2B5EF4-FFF2-40B4-BE49-F238E27FC236}">
                <a16:creationId xmlns:a16="http://schemas.microsoft.com/office/drawing/2014/main" id="{62B9EEC1-BF69-4430-8786-DE4C2EB55AF7}"/>
              </a:ext>
            </a:extLst>
          </p:cNvPr>
          <p:cNvSpPr txBox="1"/>
          <p:nvPr/>
        </p:nvSpPr>
        <p:spPr>
          <a:xfrm>
            <a:off x="5912528" y="3426781"/>
            <a:ext cx="5930284" cy="2462213"/>
          </a:xfrm>
          <a:prstGeom prst="rect">
            <a:avLst/>
          </a:prstGeom>
          <a:noFill/>
        </p:spPr>
        <p:txBody>
          <a:bodyPr wrap="square" rtlCol="0">
            <a:spAutoFit/>
          </a:bodyPr>
          <a:lstStyle/>
          <a:p>
            <a:r>
              <a:rPr lang="de-DE" sz="1400" b="0" i="0" dirty="0">
                <a:solidFill>
                  <a:srgbClr val="363636"/>
                </a:solidFill>
                <a:effectLst/>
                <a:latin typeface="Roboto" panose="02000000000000000000" pitchFamily="2" charset="0"/>
              </a:rPr>
              <a:t>Insgesamt konnten die sieben Bundestagsparteien 2018 Einnahmen in Höhe von knapp 511 Mio. Euro verbuchen. Die größte Einnahmequelle waren dabei die </a:t>
            </a:r>
            <a:r>
              <a:rPr lang="de-DE" sz="1400" b="1" i="0" u="sng" dirty="0">
                <a:solidFill>
                  <a:srgbClr val="363636"/>
                </a:solidFill>
                <a:effectLst/>
                <a:latin typeface="Roboto" panose="02000000000000000000" pitchFamily="2" charset="0"/>
              </a:rPr>
              <a:t>staatlichen Mittel, die mit 185,5 Mio. </a:t>
            </a:r>
            <a:r>
              <a:rPr lang="de-DE" sz="1400" b="0" i="0" dirty="0">
                <a:solidFill>
                  <a:srgbClr val="363636"/>
                </a:solidFill>
                <a:effectLst/>
                <a:latin typeface="Roboto" panose="02000000000000000000" pitchFamily="2" charset="0"/>
              </a:rPr>
              <a:t>mehr als ein Drittel (36,3 Prozent) der Gesamteinnahmen ausmachten. An zweiter Stelle kamen mit 136,4 Mio. Euro (26,7 Prozent) die Mitgliedsbeiträge, gefolgt von den Mandatsträgerbeiträgen in Höhe von 69,9 Mio. Euro (13,7 Prozent). An Spenden von natürlichen und juristischen Personen nahmen die Parteien 54,8 Mio. Euro ein (10,7 Prozent der Gesamteinnahmen). Die sonstigen Einnahmen beliefen sich auf 64,3 Mio. Euro (12,6 Prozent). Bei allen sieben Parteien machten die staatlichen Mittel den größten Anteil an den Gesamteinnahmen aus.</a:t>
            </a:r>
            <a:endParaRPr lang="de-CH" sz="1400" dirty="0"/>
          </a:p>
        </p:txBody>
      </p:sp>
      <p:pic>
        <p:nvPicPr>
          <p:cNvPr id="9" name="Grafik 8">
            <a:extLst>
              <a:ext uri="{FF2B5EF4-FFF2-40B4-BE49-F238E27FC236}">
                <a16:creationId xmlns:a16="http://schemas.microsoft.com/office/drawing/2014/main" id="{D4F2D162-5357-452F-A91D-61BB8B86BB36}"/>
              </a:ext>
            </a:extLst>
          </p:cNvPr>
          <p:cNvPicPr>
            <a:picLocks noChangeAspect="1"/>
          </p:cNvPicPr>
          <p:nvPr/>
        </p:nvPicPr>
        <p:blipFill>
          <a:blip r:embed="rId5"/>
          <a:stretch>
            <a:fillRect/>
          </a:stretch>
        </p:blipFill>
        <p:spPr>
          <a:xfrm>
            <a:off x="1248832" y="1154096"/>
            <a:ext cx="4335222" cy="4750362"/>
          </a:xfrm>
          <a:prstGeom prst="rect">
            <a:avLst/>
          </a:prstGeom>
        </p:spPr>
      </p:pic>
    </p:spTree>
    <p:extLst>
      <p:ext uri="{BB962C8B-B14F-4D97-AF65-F5344CB8AC3E}">
        <p14:creationId xmlns:p14="http://schemas.microsoft.com/office/powerpoint/2010/main" val="2615805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9135116" cy="461665"/>
          </a:xfrm>
          <a:prstGeom prst="rect">
            <a:avLst/>
          </a:prstGeom>
        </p:spPr>
        <p:txBody>
          <a:bodyPr wrap="square">
            <a:spAutoFit/>
          </a:bodyPr>
          <a:lstStyle/>
          <a:p>
            <a:r>
              <a:rPr lang="de-DE" sz="2400" b="1" dirty="0">
                <a:solidFill>
                  <a:srgbClr val="363636"/>
                </a:solidFill>
                <a:latin typeface="Roboto" panose="02000000000000000000" pitchFamily="2" charset="0"/>
                <a:ea typeface="+mj-ea"/>
                <a:cs typeface="+mj-cs"/>
              </a:rPr>
              <a:t>Bevölkerungen in Deutschland 2020</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6010183" y="1447161"/>
            <a:ext cx="5912390" cy="1477328"/>
          </a:xfrm>
          <a:prstGeom prst="rect">
            <a:avLst/>
          </a:prstGeom>
        </p:spPr>
        <p:txBody>
          <a:bodyPr wrap="square">
            <a:spAutoFit/>
          </a:bodyPr>
          <a:lstStyle/>
          <a:p>
            <a:r>
              <a:rPr lang="de-DE" b="1" i="0" dirty="0">
                <a:solidFill>
                  <a:srgbClr val="363636"/>
                </a:solidFill>
                <a:effectLst/>
                <a:latin typeface="Roboto" panose="02000000000000000000" pitchFamily="2" charset="0"/>
              </a:rPr>
              <a:t>Illegale Einwanderer:		2.1 Mio.</a:t>
            </a:r>
          </a:p>
          <a:p>
            <a:r>
              <a:rPr lang="de-DE" b="1" dirty="0">
                <a:solidFill>
                  <a:srgbClr val="363636"/>
                </a:solidFill>
                <a:latin typeface="Roboto" panose="02000000000000000000" pitchFamily="2" charset="0"/>
              </a:rPr>
              <a:t>Drogenabhängige:		1.1 Mio.</a:t>
            </a:r>
          </a:p>
          <a:p>
            <a:r>
              <a:rPr lang="de-DE" b="1" dirty="0">
                <a:solidFill>
                  <a:srgbClr val="363636"/>
                </a:solidFill>
                <a:latin typeface="Roboto" panose="02000000000000000000" pitchFamily="2" charset="0"/>
              </a:rPr>
              <a:t>Harz-4 Empfänger:		3.4 Mio.</a:t>
            </a:r>
          </a:p>
          <a:p>
            <a:r>
              <a:rPr lang="de-DE" b="1" dirty="0">
                <a:solidFill>
                  <a:srgbClr val="363636"/>
                </a:solidFill>
                <a:latin typeface="Roboto" panose="02000000000000000000" pitchFamily="2" charset="0"/>
              </a:rPr>
              <a:t>Kriminelle in 85 Gefängnissen:	0.9 Mio.</a:t>
            </a:r>
          </a:p>
          <a:p>
            <a:r>
              <a:rPr lang="de-DE" b="1" dirty="0">
                <a:solidFill>
                  <a:srgbClr val="363636"/>
                </a:solidFill>
                <a:latin typeface="Roboto" panose="02000000000000000000" pitchFamily="2" charset="0"/>
              </a:rPr>
              <a:t>Bundestags-Abgeordnete:		5‘000</a:t>
            </a:r>
            <a:endParaRPr lang="de-CH" dirty="0"/>
          </a:p>
        </p:txBody>
      </p:sp>
    </p:spTree>
    <p:extLst>
      <p:ext uri="{BB962C8B-B14F-4D97-AF65-F5344CB8AC3E}">
        <p14:creationId xmlns:p14="http://schemas.microsoft.com/office/powerpoint/2010/main" val="25224338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umsplatzhalter 1">
            <a:extLst>
              <a:ext uri="{FF2B5EF4-FFF2-40B4-BE49-F238E27FC236}">
                <a16:creationId xmlns:a16="http://schemas.microsoft.com/office/drawing/2014/main" id="{094121F7-D84A-42CD-9302-4E5632B7162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des W.E.G.-BundesBiel</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.2005 , Folie  </a:t>
            </a:r>
            <a:fld id="{1A080D9D-3441-42E1-8D83-732410A37769}"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155</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95235" name="Rectangle 2">
            <a:extLst>
              <a:ext uri="{FF2B5EF4-FFF2-40B4-BE49-F238E27FC236}">
                <a16:creationId xmlns:a16="http://schemas.microsoft.com/office/drawing/2014/main" id="{1E0EBA75-0086-4B00-9482-5AFF9EBC4049}"/>
              </a:ext>
            </a:extLst>
          </p:cNvPr>
          <p:cNvSpPr>
            <a:spLocks noChangeArrowheads="1"/>
          </p:cNvSpPr>
          <p:nvPr/>
        </p:nvSpPr>
        <p:spPr bwMode="auto">
          <a:xfrm>
            <a:off x="0" y="0"/>
            <a:ext cx="12192000" cy="6858000"/>
          </a:xfrm>
          <a:prstGeom prst="rect">
            <a:avLst/>
          </a:prstGeom>
          <a:solidFill>
            <a:srgbClr val="F8F8F8"/>
          </a:solidFill>
          <a:ln w="9525">
            <a:solidFill>
              <a:schemeClr val="tx1"/>
            </a:solidFill>
            <a:miter lim="800000"/>
            <a:headEnd/>
            <a:tailEnd/>
          </a:ln>
        </p:spPr>
        <p:txBody>
          <a:bodyPr wrap="none" anchor="ct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de-CH" altLang="de-DE"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236" name="WordArt 3">
            <a:extLst>
              <a:ext uri="{FF2B5EF4-FFF2-40B4-BE49-F238E27FC236}">
                <a16:creationId xmlns:a16="http://schemas.microsoft.com/office/drawing/2014/main" id="{2BE24A9E-D36E-4E0B-91D2-050A2DEE213E}"/>
              </a:ext>
            </a:extLst>
          </p:cNvPr>
          <p:cNvSpPr>
            <a:spLocks noChangeArrowheads="1" noChangeShapeType="1" noTextEdit="1"/>
          </p:cNvSpPr>
          <p:nvPr/>
        </p:nvSpPr>
        <p:spPr bwMode="auto">
          <a:xfrm>
            <a:off x="2701925" y="881063"/>
            <a:ext cx="6530852" cy="8056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Vielen Dank für</a:t>
            </a:r>
          </a:p>
        </p:txBody>
      </p:sp>
      <p:sp>
        <p:nvSpPr>
          <p:cNvPr id="95237" name="WordArt 4">
            <a:extLst>
              <a:ext uri="{FF2B5EF4-FFF2-40B4-BE49-F238E27FC236}">
                <a16:creationId xmlns:a16="http://schemas.microsoft.com/office/drawing/2014/main" id="{727A108D-CF6B-4040-BFFE-9D5D7B5B4F57}"/>
              </a:ext>
            </a:extLst>
          </p:cNvPr>
          <p:cNvSpPr>
            <a:spLocks noChangeArrowheads="1" noChangeShapeType="1" noTextEdit="1"/>
          </p:cNvSpPr>
          <p:nvPr/>
        </p:nvSpPr>
        <p:spPr bwMode="auto">
          <a:xfrm>
            <a:off x="2784121" y="2087101"/>
            <a:ext cx="6324368" cy="6117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Ihre Aufmerksamkeit</a:t>
            </a:r>
          </a:p>
        </p:txBody>
      </p:sp>
      <p:sp>
        <p:nvSpPr>
          <p:cNvPr id="95238" name="WordArt 5">
            <a:extLst>
              <a:ext uri="{FF2B5EF4-FFF2-40B4-BE49-F238E27FC236}">
                <a16:creationId xmlns:a16="http://schemas.microsoft.com/office/drawing/2014/main" id="{6F47A316-2D4C-4543-AD46-97E8476473A9}"/>
              </a:ext>
            </a:extLst>
          </p:cNvPr>
          <p:cNvSpPr>
            <a:spLocks noChangeArrowheads="1" noChangeShapeType="1" noTextEdit="1"/>
          </p:cNvSpPr>
          <p:nvPr/>
        </p:nvSpPr>
        <p:spPr bwMode="auto">
          <a:xfrm>
            <a:off x="2783889" y="3188565"/>
            <a:ext cx="6537664" cy="8862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Im Namen aller Partner von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endParaRPr>
          </a:p>
        </p:txBody>
      </p:sp>
      <p:pic>
        <p:nvPicPr>
          <p:cNvPr id="214022" name="Picture 6" descr="w-logo">
            <a:extLst>
              <a:ext uri="{FF2B5EF4-FFF2-40B4-BE49-F238E27FC236}">
                <a16:creationId xmlns:a16="http://schemas.microsoft.com/office/drawing/2014/main" id="{27F6D700-3837-4333-9EE2-018C0B8D7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014" y="179389"/>
            <a:ext cx="560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E-logo">
            <a:extLst>
              <a:ext uri="{FF2B5EF4-FFF2-40B4-BE49-F238E27FC236}">
                <a16:creationId xmlns:a16="http://schemas.microsoft.com/office/drawing/2014/main" id="{B1C9E27D-70F8-4490-B2F9-A10B54AE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7053" y="195263"/>
            <a:ext cx="523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8" descr="g-logo">
            <a:extLst>
              <a:ext uri="{FF2B5EF4-FFF2-40B4-BE49-F238E27FC236}">
                <a16:creationId xmlns:a16="http://schemas.microsoft.com/office/drawing/2014/main" id="{62E18125-9F4E-4C41-9BE3-3EE1F4B5A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2990" y="190500"/>
            <a:ext cx="517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21BF4289-F353-44CA-9C4D-9CF1245BD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56" y="4699761"/>
            <a:ext cx="5991865" cy="1868918"/>
          </a:xfrm>
          <a:prstGeom prst="rect">
            <a:avLst/>
          </a:prstGeom>
        </p:spPr>
      </p:pic>
      <p:pic>
        <p:nvPicPr>
          <p:cNvPr id="12" name="Grafik 11">
            <a:extLst>
              <a:ext uri="{FF2B5EF4-FFF2-40B4-BE49-F238E27FC236}">
                <a16:creationId xmlns:a16="http://schemas.microsoft.com/office/drawing/2014/main" id="{EED33550-2321-4165-9278-09672585C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7468" y="4713397"/>
            <a:ext cx="2814220" cy="1820659"/>
          </a:xfrm>
          <a:prstGeom prst="rect">
            <a:avLst/>
          </a:prstGeom>
        </p:spPr>
      </p:pic>
      <p:sp>
        <p:nvSpPr>
          <p:cNvPr id="2" name="Textfeld 1">
            <a:extLst>
              <a:ext uri="{FF2B5EF4-FFF2-40B4-BE49-F238E27FC236}">
                <a16:creationId xmlns:a16="http://schemas.microsoft.com/office/drawing/2014/main" id="{1BC45A72-3521-48CE-88A4-5E501B5F0FB9}"/>
              </a:ext>
            </a:extLst>
          </p:cNvPr>
          <p:cNvSpPr txBox="1"/>
          <p:nvPr/>
        </p:nvSpPr>
        <p:spPr>
          <a:xfrm>
            <a:off x="497150" y="4030462"/>
            <a:ext cx="11248007" cy="461665"/>
          </a:xfrm>
          <a:prstGeom prst="rect">
            <a:avLst/>
          </a:prstGeom>
          <a:noFill/>
        </p:spPr>
        <p:txBody>
          <a:bodyPr wrap="square" rtlCol="0">
            <a:spAutoFit/>
          </a:bodyPr>
          <a:lstStyle/>
          <a:p>
            <a:r>
              <a:rPr lang="de-CH" sz="2400" b="1" dirty="0">
                <a:solidFill>
                  <a:schemeClr val="accent6"/>
                </a:solidFill>
                <a:hlinkClick r:id="rId8">
                  <a:extLst>
                    <a:ext uri="{A12FA001-AC4F-418D-AE19-62706E023703}">
                      <ahyp:hlinkClr xmlns:ahyp="http://schemas.microsoft.com/office/drawing/2018/hyperlinkcolor" val="tx"/>
                    </a:ext>
                  </a:extLst>
                </a:hlinkClick>
              </a:rPr>
              <a:t>www.systemwechsel.tv</a:t>
            </a:r>
            <a:r>
              <a:rPr lang="de-CH" sz="2400" b="1" dirty="0">
                <a:solidFill>
                  <a:schemeClr val="accent6"/>
                </a:solidFill>
              </a:rPr>
              <a:t>      </a:t>
            </a:r>
            <a:r>
              <a:rPr lang="de-CH" sz="2400" b="1" dirty="0">
                <a:solidFill>
                  <a:schemeClr val="accent6"/>
                </a:solidFill>
                <a:hlinkClick r:id="rId9">
                  <a:extLst>
                    <a:ext uri="{A12FA001-AC4F-418D-AE19-62706E023703}">
                      <ahyp:hlinkClr xmlns:ahyp="http://schemas.microsoft.com/office/drawing/2018/hyperlinkcolor" val="tx"/>
                    </a:ext>
                  </a:extLst>
                </a:hlinkClick>
              </a:rPr>
              <a:t>www.systemwechsel.net</a:t>
            </a:r>
            <a:r>
              <a:rPr lang="de-CH" sz="2400" b="1" dirty="0">
                <a:solidFill>
                  <a:schemeClr val="accent6"/>
                </a:solidFill>
              </a:rPr>
              <a:t>       </a:t>
            </a:r>
            <a:r>
              <a:rPr lang="de-CH" sz="2400" b="1" dirty="0">
                <a:solidFill>
                  <a:schemeClr val="accent6"/>
                </a:solidFill>
                <a:hlinkClick r:id="rId10">
                  <a:extLst>
                    <a:ext uri="{A12FA001-AC4F-418D-AE19-62706E023703}">
                      <ahyp:hlinkClr xmlns:ahyp="http://schemas.microsoft.com/office/drawing/2018/hyperlinkcolor" val="tx"/>
                    </a:ext>
                  </a:extLst>
                </a:hlinkClick>
              </a:rPr>
              <a:t>www.human-weg.net</a:t>
            </a:r>
            <a:r>
              <a:rPr lang="de-CH" sz="2400" b="1" dirty="0">
                <a:solidFill>
                  <a:schemeClr val="accent6"/>
                </a:solidFill>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14022"/>
                                        </p:tgtEl>
                                        <p:attrNameLst>
                                          <p:attrName>style.visibility</p:attrName>
                                        </p:attrNameLst>
                                      </p:cBhvr>
                                      <p:to>
                                        <p:strVal val="visible"/>
                                      </p:to>
                                    </p:set>
                                    <p:animEffect transition="in" filter="dissolve">
                                      <p:cBhvr>
                                        <p:cTn id="7" dur="500"/>
                                        <p:tgtEl>
                                          <p:spTgt spid="214022"/>
                                        </p:tgtEl>
                                      </p:cBhvr>
                                    </p:animEffect>
                                  </p:childTnLst>
                                </p:cTn>
                              </p:par>
                            </p:childTnLst>
                          </p:cTn>
                        </p:par>
                        <p:par>
                          <p:cTn id="8" fill="hold" nodeType="afterGroup">
                            <p:stCondLst>
                              <p:cond delay="2500"/>
                            </p:stCondLst>
                            <p:childTnLst>
                              <p:par>
                                <p:cTn id="9" presetID="9" presetClass="entr" presetSubtype="0" fill="hold" nodeType="afterEffect">
                                  <p:stCondLst>
                                    <p:cond delay="1000"/>
                                  </p:stCondLst>
                                  <p:childTnLst>
                                    <p:set>
                                      <p:cBhvr>
                                        <p:cTn id="10" dur="1" fill="hold">
                                          <p:stCondLst>
                                            <p:cond delay="0"/>
                                          </p:stCondLst>
                                        </p:cTn>
                                        <p:tgtEl>
                                          <p:spTgt spid="214023"/>
                                        </p:tgtEl>
                                        <p:attrNameLst>
                                          <p:attrName>style.visibility</p:attrName>
                                        </p:attrNameLst>
                                      </p:cBhvr>
                                      <p:to>
                                        <p:strVal val="visible"/>
                                      </p:to>
                                    </p:set>
                                    <p:animEffect transition="in" filter="dissolve">
                                      <p:cBhvr>
                                        <p:cTn id="11" dur="500"/>
                                        <p:tgtEl>
                                          <p:spTgt spid="214023"/>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4024"/>
                                        </p:tgtEl>
                                        <p:attrNameLst>
                                          <p:attrName>style.visibility</p:attrName>
                                        </p:attrNameLst>
                                      </p:cBhvr>
                                      <p:to>
                                        <p:strVal val="visible"/>
                                      </p:to>
                                    </p:set>
                                    <p:animEffect transition="in" filter="dissolve">
                                      <p:cBhvr>
                                        <p:cTn id="15" dur="500"/>
                                        <p:tgtEl>
                                          <p:spTgt spid="214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6C0C07-0035-4086-94A3-4C0CB05BBDB2}"/>
              </a:ext>
            </a:extLst>
          </p:cNvPr>
          <p:cNvPicPr>
            <a:picLocks noChangeAspect="1"/>
          </p:cNvPicPr>
          <p:nvPr/>
        </p:nvPicPr>
        <p:blipFill>
          <a:blip r:embed="rId3"/>
          <a:stretch>
            <a:fillRect/>
          </a:stretch>
        </p:blipFill>
        <p:spPr>
          <a:xfrm>
            <a:off x="3048699" y="849872"/>
            <a:ext cx="5458649" cy="5458649"/>
          </a:xfrm>
          <a:prstGeom prst="rect">
            <a:avLst/>
          </a:prstGeom>
        </p:spPr>
      </p:pic>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dirty="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225" y="304240"/>
            <a:ext cx="1345112" cy="870220"/>
          </a:xfrm>
          <a:prstGeom prst="rect">
            <a:avLst/>
          </a:prstGeom>
        </p:spPr>
      </p:pic>
      <p:sp>
        <p:nvSpPr>
          <p:cNvPr id="18" name="Textfeld 17">
            <a:extLst>
              <a:ext uri="{FF2B5EF4-FFF2-40B4-BE49-F238E27FC236}">
                <a16:creationId xmlns:a16="http://schemas.microsoft.com/office/drawing/2014/main" id="{5EFD7919-F9C2-4718-9A11-186503900B1A}"/>
              </a:ext>
            </a:extLst>
          </p:cNvPr>
          <p:cNvSpPr txBox="1"/>
          <p:nvPr/>
        </p:nvSpPr>
        <p:spPr>
          <a:xfrm>
            <a:off x="1375794" y="150894"/>
            <a:ext cx="9563449" cy="553998"/>
          </a:xfrm>
          <a:prstGeom prst="rect">
            <a:avLst/>
          </a:prstGeom>
          <a:noFill/>
        </p:spPr>
        <p:txBody>
          <a:bodyPr wrap="square">
            <a:spAutoFit/>
          </a:bodyPr>
          <a:lstStyle/>
          <a:p>
            <a:r>
              <a:rPr lang="de-DE" altLang="de-DE" sz="2400" b="1" dirty="0"/>
              <a:t>Geld-Buchhaltung provisorisch  </a:t>
            </a:r>
            <a:r>
              <a:rPr lang="de-DE" altLang="de-DE" sz="3000" b="1" dirty="0"/>
              <a:t>/</a:t>
            </a:r>
            <a:r>
              <a:rPr lang="de-DE" altLang="de-DE" sz="2400" b="1" dirty="0"/>
              <a:t>  Waren-Buchhaltung definitiv </a:t>
            </a:r>
            <a:endParaRPr lang="de-CH" sz="2400" b="1" dirty="0"/>
          </a:p>
        </p:txBody>
      </p:sp>
      <p:cxnSp>
        <p:nvCxnSpPr>
          <p:cNvPr id="14" name="Gerader Verbinder 13">
            <a:extLst>
              <a:ext uri="{FF2B5EF4-FFF2-40B4-BE49-F238E27FC236}">
                <a16:creationId xmlns:a16="http://schemas.microsoft.com/office/drawing/2014/main" id="{AD8C56CB-5B38-469E-889A-8649B4800B02}"/>
              </a:ext>
            </a:extLst>
          </p:cNvPr>
          <p:cNvCxnSpPr>
            <a:cxnSpLocks/>
          </p:cNvCxnSpPr>
          <p:nvPr/>
        </p:nvCxnSpPr>
        <p:spPr bwMode="auto">
          <a:xfrm flipH="1">
            <a:off x="3145872" y="947956"/>
            <a:ext cx="5243120" cy="5285064"/>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pic>
        <p:nvPicPr>
          <p:cNvPr id="25" name="Grafik 24" descr="Euro-Geldscheine - Stockfoto - #5301405 | Bildagentur PantherMedia">
            <a:extLst>
              <a:ext uri="{FF2B5EF4-FFF2-40B4-BE49-F238E27FC236}">
                <a16:creationId xmlns:a16="http://schemas.microsoft.com/office/drawing/2014/main" id="{1B1B1497-1E0B-40C6-AB1F-9DA7C6FABF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8169" y="2559872"/>
            <a:ext cx="991749" cy="986791"/>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descr="Duden | Buch | Rechtschreibung, Bedeutung, Definition, Herkunft">
            <a:extLst>
              <a:ext uri="{FF2B5EF4-FFF2-40B4-BE49-F238E27FC236}">
                <a16:creationId xmlns:a16="http://schemas.microsoft.com/office/drawing/2014/main" id="{7D9E1E78-DC1F-4F67-9BF5-06EF02AEF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9993" y="3481431"/>
            <a:ext cx="1064697" cy="81373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descr="Diese Autos gibt´s bei uns nicht: Coole Kisten aus aller Welt | AUTO MOTOR  UND SPORT">
            <a:extLst>
              <a:ext uri="{FF2B5EF4-FFF2-40B4-BE49-F238E27FC236}">
                <a16:creationId xmlns:a16="http://schemas.microsoft.com/office/drawing/2014/main" id="{2325B014-695A-4D75-BD2C-18248CD126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5024" y="2432304"/>
            <a:ext cx="1591524" cy="895594"/>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descr="Früchtekorb - Exotische Träumereien: Amazon.de: Lebensmittel &amp; Getränke">
            <a:extLst>
              <a:ext uri="{FF2B5EF4-FFF2-40B4-BE49-F238E27FC236}">
                <a16:creationId xmlns:a16="http://schemas.microsoft.com/office/drawing/2014/main" id="{AD3A62C0-927B-47C7-81F0-BE047EE5B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672" y="4858305"/>
            <a:ext cx="1395567" cy="1064323"/>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descr="Debatte um Stuttgarter Marktplatz: Landschaftsarchitekt Luz möchte  Baumpflanzungen prüfen - Stuttgart - Stuttgarter Zeitung">
            <a:extLst>
              <a:ext uri="{FF2B5EF4-FFF2-40B4-BE49-F238E27FC236}">
                <a16:creationId xmlns:a16="http://schemas.microsoft.com/office/drawing/2014/main" id="{8220AA6E-0203-4EAA-96BE-D9C7B09A30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7518" y="4974672"/>
            <a:ext cx="1786991" cy="1174458"/>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descr="Dusit-Palast – Wikipedia">
            <a:extLst>
              <a:ext uri="{FF2B5EF4-FFF2-40B4-BE49-F238E27FC236}">
                <a16:creationId xmlns:a16="http://schemas.microsoft.com/office/drawing/2014/main" id="{9376A771-A037-42E7-9DC7-9965EDC0A5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8011" y="1011834"/>
            <a:ext cx="1518407" cy="1137340"/>
          </a:xfrm>
          <a:prstGeom prst="rect">
            <a:avLst/>
          </a:prstGeom>
          <a:noFill/>
          <a:extLst>
            <a:ext uri="{909E8E84-426E-40DD-AFC4-6F175D3DCCD1}">
              <a14:hiddenFill xmlns:a14="http://schemas.microsoft.com/office/drawing/2010/main">
                <a:solidFill>
                  <a:srgbClr val="FFFFFF"/>
                </a:solidFill>
              </a14:hiddenFill>
            </a:ext>
          </a:extLst>
        </p:spPr>
      </p:pic>
      <p:pic>
        <p:nvPicPr>
          <p:cNvPr id="31" name="Grafik 30" descr="Dax aktuell: Vier Dinge, die für Anleger heute wichtig sind">
            <a:extLst>
              <a:ext uri="{FF2B5EF4-FFF2-40B4-BE49-F238E27FC236}">
                <a16:creationId xmlns:a16="http://schemas.microsoft.com/office/drawing/2014/main" id="{69A93969-51EE-4F3D-98B1-36B2BFEEE40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56929" y="3796436"/>
            <a:ext cx="1834851" cy="1031595"/>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31" descr="So findet jeder den passenden Investor für sein Start-up -  deutsche-startups.de">
            <a:extLst>
              <a:ext uri="{FF2B5EF4-FFF2-40B4-BE49-F238E27FC236}">
                <a16:creationId xmlns:a16="http://schemas.microsoft.com/office/drawing/2014/main" id="{E7604440-5478-4FB3-8712-7F335FB52B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1997" y="1828800"/>
            <a:ext cx="1675220" cy="1116813"/>
          </a:xfrm>
          <a:prstGeom prst="rect">
            <a:avLst/>
          </a:prstGeom>
          <a:noFill/>
          <a:extLst>
            <a:ext uri="{909E8E84-426E-40DD-AFC4-6F175D3DCCD1}">
              <a14:hiddenFill xmlns:a14="http://schemas.microsoft.com/office/drawing/2010/main">
                <a:solidFill>
                  <a:srgbClr val="FFFFFF"/>
                </a:solidFill>
              </a14:hiddenFill>
            </a:ext>
          </a:extLst>
        </p:spPr>
      </p:pic>
      <p:pic>
        <p:nvPicPr>
          <p:cNvPr id="33" name="Grafik 32" descr="WN+] Bauern-Demo: Bauern sauer auf eigene Verbände - Schöppingen -  Westfälische Nachrichten">
            <a:extLst>
              <a:ext uri="{FF2B5EF4-FFF2-40B4-BE49-F238E27FC236}">
                <a16:creationId xmlns:a16="http://schemas.microsoft.com/office/drawing/2014/main" id="{02C613AA-B033-4257-950D-FEF66BAC24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6752" y="3708759"/>
            <a:ext cx="1591412" cy="10645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3E01181E-7161-4E28-B118-54F4BF2632D5}"/>
              </a:ext>
            </a:extLst>
          </p:cNvPr>
          <p:cNvSpPr txBox="1"/>
          <p:nvPr/>
        </p:nvSpPr>
        <p:spPr>
          <a:xfrm>
            <a:off x="6912528" y="796954"/>
            <a:ext cx="1333849" cy="338554"/>
          </a:xfrm>
          <a:prstGeom prst="rect">
            <a:avLst/>
          </a:prstGeom>
          <a:noFill/>
        </p:spPr>
        <p:txBody>
          <a:bodyPr wrap="square" rtlCol="0">
            <a:spAutoFit/>
          </a:bodyPr>
          <a:lstStyle/>
          <a:p>
            <a:r>
              <a:rPr lang="de-CH" sz="1600" b="1" dirty="0"/>
              <a:t>Sicherheit</a:t>
            </a:r>
          </a:p>
        </p:txBody>
      </p:sp>
      <p:sp>
        <p:nvSpPr>
          <p:cNvPr id="2048" name="Textfeld 2047">
            <a:extLst>
              <a:ext uri="{FF2B5EF4-FFF2-40B4-BE49-F238E27FC236}">
                <a16:creationId xmlns:a16="http://schemas.microsoft.com/office/drawing/2014/main" id="{F9D2CDE7-D2B8-4F03-9FAE-0BD0972BDF3E}"/>
              </a:ext>
            </a:extLst>
          </p:cNvPr>
          <p:cNvSpPr txBox="1"/>
          <p:nvPr/>
        </p:nvSpPr>
        <p:spPr>
          <a:xfrm>
            <a:off x="8502494" y="2118387"/>
            <a:ext cx="1845578" cy="584775"/>
          </a:xfrm>
          <a:prstGeom prst="rect">
            <a:avLst/>
          </a:prstGeom>
          <a:noFill/>
        </p:spPr>
        <p:txBody>
          <a:bodyPr wrap="square" rtlCol="0">
            <a:spAutoFit/>
          </a:bodyPr>
          <a:lstStyle/>
          <a:p>
            <a:r>
              <a:rPr lang="de-CH" sz="1600" b="1" dirty="0"/>
              <a:t>Reale Güter und Leistungen</a:t>
            </a:r>
          </a:p>
        </p:txBody>
      </p:sp>
      <p:sp>
        <p:nvSpPr>
          <p:cNvPr id="2049" name="Textfeld 2048">
            <a:extLst>
              <a:ext uri="{FF2B5EF4-FFF2-40B4-BE49-F238E27FC236}">
                <a16:creationId xmlns:a16="http://schemas.microsoft.com/office/drawing/2014/main" id="{B18CB6E8-0906-43DE-AB9F-AC78AD509FC0}"/>
              </a:ext>
            </a:extLst>
          </p:cNvPr>
          <p:cNvSpPr txBox="1"/>
          <p:nvPr/>
        </p:nvSpPr>
        <p:spPr>
          <a:xfrm>
            <a:off x="8671867" y="3154261"/>
            <a:ext cx="3137483"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de-CH" sz="1600" b="1" dirty="0"/>
              <a:t>E-Shop Waren-Buchhaltung weltweit vernetzt: </a:t>
            </a:r>
            <a:r>
              <a:rPr lang="de-CH" sz="1600" b="1" dirty="0">
                <a:solidFill>
                  <a:srgbClr val="0070C0"/>
                </a:solidFill>
              </a:rPr>
              <a:t>EUROWEG</a:t>
            </a:r>
          </a:p>
        </p:txBody>
      </p:sp>
      <p:sp>
        <p:nvSpPr>
          <p:cNvPr id="2050" name="Textfeld 2049">
            <a:extLst>
              <a:ext uri="{FF2B5EF4-FFF2-40B4-BE49-F238E27FC236}">
                <a16:creationId xmlns:a16="http://schemas.microsoft.com/office/drawing/2014/main" id="{649DF88F-8DB8-4781-BF89-1EFD3CB78A34}"/>
              </a:ext>
            </a:extLst>
          </p:cNvPr>
          <p:cNvSpPr txBox="1"/>
          <p:nvPr/>
        </p:nvSpPr>
        <p:spPr>
          <a:xfrm>
            <a:off x="969265" y="2997890"/>
            <a:ext cx="2011680" cy="58477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de-CH" sz="1600" b="1" dirty="0"/>
              <a:t>Geld-Buchhaltung SWIFT-Netz </a:t>
            </a:r>
          </a:p>
        </p:txBody>
      </p:sp>
      <p:sp>
        <p:nvSpPr>
          <p:cNvPr id="2051" name="Textfeld 2050">
            <a:extLst>
              <a:ext uri="{FF2B5EF4-FFF2-40B4-BE49-F238E27FC236}">
                <a16:creationId xmlns:a16="http://schemas.microsoft.com/office/drawing/2014/main" id="{DFBBFAE3-5ADA-4B45-85DB-61C56CA36A13}"/>
              </a:ext>
            </a:extLst>
          </p:cNvPr>
          <p:cNvSpPr txBox="1"/>
          <p:nvPr/>
        </p:nvSpPr>
        <p:spPr>
          <a:xfrm>
            <a:off x="1484853" y="1895912"/>
            <a:ext cx="1510018" cy="584775"/>
          </a:xfrm>
          <a:prstGeom prst="rect">
            <a:avLst/>
          </a:prstGeom>
          <a:noFill/>
        </p:spPr>
        <p:txBody>
          <a:bodyPr wrap="square" rtlCol="0">
            <a:spAutoFit/>
          </a:bodyPr>
          <a:lstStyle/>
          <a:p>
            <a:r>
              <a:rPr lang="de-CH" sz="1600" b="1" dirty="0"/>
              <a:t>Geld-Kapital-Sammler</a:t>
            </a:r>
          </a:p>
        </p:txBody>
      </p:sp>
      <p:sp>
        <p:nvSpPr>
          <p:cNvPr id="2054" name="Textfeld 2053">
            <a:extLst>
              <a:ext uri="{FF2B5EF4-FFF2-40B4-BE49-F238E27FC236}">
                <a16:creationId xmlns:a16="http://schemas.microsoft.com/office/drawing/2014/main" id="{EA54239E-B3D5-4546-BB5D-0644905FD6B9}"/>
              </a:ext>
            </a:extLst>
          </p:cNvPr>
          <p:cNvSpPr txBox="1"/>
          <p:nvPr/>
        </p:nvSpPr>
        <p:spPr>
          <a:xfrm>
            <a:off x="8615492" y="3934437"/>
            <a:ext cx="2340529" cy="584775"/>
          </a:xfrm>
          <a:prstGeom prst="rect">
            <a:avLst/>
          </a:prstGeom>
          <a:noFill/>
        </p:spPr>
        <p:txBody>
          <a:bodyPr wrap="square" rtlCol="0">
            <a:spAutoFit/>
          </a:bodyPr>
          <a:lstStyle/>
          <a:p>
            <a:r>
              <a:rPr lang="de-CH" sz="1600" b="1" dirty="0"/>
              <a:t>Leistungsträger der Weltwirtschaft</a:t>
            </a:r>
          </a:p>
        </p:txBody>
      </p:sp>
      <p:sp>
        <p:nvSpPr>
          <p:cNvPr id="2055" name="Textfeld 2054">
            <a:extLst>
              <a:ext uri="{FF2B5EF4-FFF2-40B4-BE49-F238E27FC236}">
                <a16:creationId xmlns:a16="http://schemas.microsoft.com/office/drawing/2014/main" id="{D9C300AD-3BCB-438F-967B-023B0C487EBF}"/>
              </a:ext>
            </a:extLst>
          </p:cNvPr>
          <p:cNvSpPr txBox="1"/>
          <p:nvPr/>
        </p:nvSpPr>
        <p:spPr>
          <a:xfrm>
            <a:off x="1275127" y="3934437"/>
            <a:ext cx="1439634" cy="584775"/>
          </a:xfrm>
          <a:prstGeom prst="rect">
            <a:avLst/>
          </a:prstGeom>
          <a:noFill/>
        </p:spPr>
        <p:txBody>
          <a:bodyPr wrap="square" rtlCol="0">
            <a:spAutoFit/>
          </a:bodyPr>
          <a:lstStyle/>
          <a:p>
            <a:r>
              <a:rPr lang="de-CH" sz="1600" b="1" dirty="0"/>
              <a:t>Börsen und Banken</a:t>
            </a:r>
          </a:p>
        </p:txBody>
      </p:sp>
      <p:sp>
        <p:nvSpPr>
          <p:cNvPr id="2056" name="Textfeld 2055">
            <a:extLst>
              <a:ext uri="{FF2B5EF4-FFF2-40B4-BE49-F238E27FC236}">
                <a16:creationId xmlns:a16="http://schemas.microsoft.com/office/drawing/2014/main" id="{CD79EA33-5C87-4C0A-BA79-BE6B237C4AD8}"/>
              </a:ext>
            </a:extLst>
          </p:cNvPr>
          <p:cNvSpPr txBox="1"/>
          <p:nvPr/>
        </p:nvSpPr>
        <p:spPr>
          <a:xfrm>
            <a:off x="7944375" y="5478011"/>
            <a:ext cx="1879134" cy="584775"/>
          </a:xfrm>
          <a:prstGeom prst="rect">
            <a:avLst/>
          </a:prstGeom>
          <a:noFill/>
        </p:spPr>
        <p:txBody>
          <a:bodyPr wrap="square" rtlCol="0">
            <a:spAutoFit/>
          </a:bodyPr>
          <a:lstStyle/>
          <a:p>
            <a:r>
              <a:rPr lang="de-CH" sz="1600" b="1" dirty="0"/>
              <a:t>Marktplätze für reale Güter. </a:t>
            </a:r>
          </a:p>
        </p:txBody>
      </p:sp>
      <p:sp>
        <p:nvSpPr>
          <p:cNvPr id="2057" name="Textfeld 2056">
            <a:extLst>
              <a:ext uri="{FF2B5EF4-FFF2-40B4-BE49-F238E27FC236}">
                <a16:creationId xmlns:a16="http://schemas.microsoft.com/office/drawing/2014/main" id="{0B7231B5-25F5-4A7F-9867-D2D2629A9680}"/>
              </a:ext>
            </a:extLst>
          </p:cNvPr>
          <p:cNvSpPr txBox="1"/>
          <p:nvPr/>
        </p:nvSpPr>
        <p:spPr>
          <a:xfrm>
            <a:off x="3691156" y="5880683"/>
            <a:ext cx="1526796" cy="523220"/>
          </a:xfrm>
          <a:prstGeom prst="rect">
            <a:avLst/>
          </a:prstGeom>
          <a:noFill/>
        </p:spPr>
        <p:txBody>
          <a:bodyPr wrap="square" rtlCol="0">
            <a:spAutoFit/>
          </a:bodyPr>
          <a:lstStyle/>
          <a:p>
            <a:r>
              <a:rPr lang="de-CH" sz="1400" b="1" dirty="0"/>
              <a:t>Produkte </a:t>
            </a:r>
          </a:p>
          <a:p>
            <a:r>
              <a:rPr lang="de-CH" sz="1400" b="1" dirty="0"/>
              <a:t>und Leistungen</a:t>
            </a:r>
          </a:p>
        </p:txBody>
      </p:sp>
      <p:sp>
        <p:nvSpPr>
          <p:cNvPr id="2058" name="Textfeld 2057">
            <a:extLst>
              <a:ext uri="{FF2B5EF4-FFF2-40B4-BE49-F238E27FC236}">
                <a16:creationId xmlns:a16="http://schemas.microsoft.com/office/drawing/2014/main" id="{1A9097BC-C382-4A45-8A8E-C0EE02C7123F}"/>
              </a:ext>
            </a:extLst>
          </p:cNvPr>
          <p:cNvSpPr txBox="1"/>
          <p:nvPr/>
        </p:nvSpPr>
        <p:spPr>
          <a:xfrm>
            <a:off x="1031846" y="1375795"/>
            <a:ext cx="1895911" cy="43088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CH" sz="2200" b="1" dirty="0">
                <a:solidFill>
                  <a:srgbClr val="FF0000"/>
                </a:solidFill>
              </a:rPr>
              <a:t>Finanzmarkt</a:t>
            </a:r>
          </a:p>
        </p:txBody>
      </p:sp>
      <p:sp>
        <p:nvSpPr>
          <p:cNvPr id="2059" name="Textfeld 2058">
            <a:extLst>
              <a:ext uri="{FF2B5EF4-FFF2-40B4-BE49-F238E27FC236}">
                <a16:creationId xmlns:a16="http://schemas.microsoft.com/office/drawing/2014/main" id="{C2935BF0-4364-4980-96EF-AD31C4C1F6B7}"/>
              </a:ext>
            </a:extLst>
          </p:cNvPr>
          <p:cNvSpPr txBox="1"/>
          <p:nvPr/>
        </p:nvSpPr>
        <p:spPr>
          <a:xfrm>
            <a:off x="8019876" y="1459685"/>
            <a:ext cx="3942826" cy="430887"/>
          </a:xfrm>
          <a:prstGeom prst="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de-CH" sz="2200" b="1" dirty="0">
                <a:solidFill>
                  <a:srgbClr val="00B050"/>
                </a:solidFill>
              </a:rPr>
              <a:t>Güter und Leistungen Markt</a:t>
            </a:r>
          </a:p>
        </p:txBody>
      </p:sp>
      <p:sp>
        <p:nvSpPr>
          <p:cNvPr id="47" name="Textfeld 46">
            <a:extLst>
              <a:ext uri="{FF2B5EF4-FFF2-40B4-BE49-F238E27FC236}">
                <a16:creationId xmlns:a16="http://schemas.microsoft.com/office/drawing/2014/main" id="{1CFCC02A-8631-4C04-89B6-9396E9569218}"/>
              </a:ext>
            </a:extLst>
          </p:cNvPr>
          <p:cNvSpPr txBox="1"/>
          <p:nvPr/>
        </p:nvSpPr>
        <p:spPr>
          <a:xfrm>
            <a:off x="931177" y="5788295"/>
            <a:ext cx="1753299" cy="369332"/>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de-CH" b="1" dirty="0">
                <a:solidFill>
                  <a:srgbClr val="FF0000"/>
                </a:solidFill>
              </a:rPr>
              <a:t>1696 bis 2027</a:t>
            </a:r>
            <a:endParaRPr lang="de-CH" dirty="0"/>
          </a:p>
        </p:txBody>
      </p:sp>
      <p:sp>
        <p:nvSpPr>
          <p:cNvPr id="2062" name="Rechteck 2061">
            <a:extLst>
              <a:ext uri="{FF2B5EF4-FFF2-40B4-BE49-F238E27FC236}">
                <a16:creationId xmlns:a16="http://schemas.microsoft.com/office/drawing/2014/main" id="{C2144B8A-086C-4342-8875-961BC59167CE}"/>
              </a:ext>
            </a:extLst>
          </p:cNvPr>
          <p:cNvSpPr/>
          <p:nvPr/>
        </p:nvSpPr>
        <p:spPr bwMode="auto">
          <a:xfrm>
            <a:off x="9789952" y="4999839"/>
            <a:ext cx="2072081" cy="1182847"/>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49" name="Textfeld 48">
            <a:extLst>
              <a:ext uri="{FF2B5EF4-FFF2-40B4-BE49-F238E27FC236}">
                <a16:creationId xmlns:a16="http://schemas.microsoft.com/office/drawing/2014/main" id="{FAFD9C48-3EEA-4BD4-820C-62C9A7E4AD39}"/>
              </a:ext>
            </a:extLst>
          </p:cNvPr>
          <p:cNvSpPr txBox="1"/>
          <p:nvPr/>
        </p:nvSpPr>
        <p:spPr>
          <a:xfrm>
            <a:off x="9789953" y="4991341"/>
            <a:ext cx="2172748" cy="1200329"/>
          </a:xfrm>
          <a:prstGeom prst="rect">
            <a:avLst/>
          </a:prstGeom>
          <a:noFill/>
        </p:spPr>
        <p:txBody>
          <a:bodyPr wrap="square">
            <a:spAutoFit/>
          </a:bodyPr>
          <a:lstStyle/>
          <a:p>
            <a:pPr algn="ctr"/>
            <a:r>
              <a:rPr lang="de-CH" sz="1800" b="1" dirty="0">
                <a:solidFill>
                  <a:srgbClr val="00B050"/>
                </a:solidFill>
              </a:rPr>
              <a:t>Beides parallel </a:t>
            </a:r>
          </a:p>
          <a:p>
            <a:pPr algn="ctr"/>
            <a:r>
              <a:rPr lang="de-CH" sz="1800" b="1" dirty="0">
                <a:solidFill>
                  <a:srgbClr val="00B050"/>
                </a:solidFill>
              </a:rPr>
              <a:t>2021 bis 2027</a:t>
            </a:r>
          </a:p>
          <a:p>
            <a:pPr algn="ctr"/>
            <a:r>
              <a:rPr lang="de-CH" b="1" dirty="0">
                <a:solidFill>
                  <a:srgbClr val="0070C0"/>
                </a:solidFill>
              </a:rPr>
              <a:t>Ab 2028 nur noch EUROWEG</a:t>
            </a:r>
            <a:endParaRPr lang="de-CH" dirty="0">
              <a:solidFill>
                <a:srgbClr val="0070C0"/>
              </a:solidFill>
            </a:endParaRPr>
          </a:p>
        </p:txBody>
      </p:sp>
      <p:sp>
        <p:nvSpPr>
          <p:cNvPr id="2063" name="Rechteck 2062">
            <a:extLst>
              <a:ext uri="{FF2B5EF4-FFF2-40B4-BE49-F238E27FC236}">
                <a16:creationId xmlns:a16="http://schemas.microsoft.com/office/drawing/2014/main" id="{2BF05FBB-03B9-4AC1-9C8D-D99F57E07377}"/>
              </a:ext>
            </a:extLst>
          </p:cNvPr>
          <p:cNvSpPr/>
          <p:nvPr/>
        </p:nvSpPr>
        <p:spPr bwMode="auto">
          <a:xfrm>
            <a:off x="603504" y="0"/>
            <a:ext cx="45719"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cxnSp>
        <p:nvCxnSpPr>
          <p:cNvPr id="2065" name="Gerade Verbindung mit Pfeil 2064">
            <a:extLst>
              <a:ext uri="{FF2B5EF4-FFF2-40B4-BE49-F238E27FC236}">
                <a16:creationId xmlns:a16="http://schemas.microsoft.com/office/drawing/2014/main" id="{9A4453F7-8439-4096-A9EC-BCE417C6521E}"/>
              </a:ext>
            </a:extLst>
          </p:cNvPr>
          <p:cNvCxnSpPr/>
          <p:nvPr/>
        </p:nvCxnSpPr>
        <p:spPr bwMode="auto">
          <a:xfrm>
            <a:off x="3044952" y="3291840"/>
            <a:ext cx="914400" cy="914400"/>
          </a:xfrm>
          <a:prstGeom prst="straightConnector1">
            <a:avLst/>
          </a:prstGeom>
          <a:solidFill>
            <a:srgbClr val="DC2B19"/>
          </a:solidFill>
          <a:ln w="9525" cap="flat" cmpd="sng" algn="ctr">
            <a:noFill/>
            <a:prstDash val="solid"/>
            <a:round/>
            <a:headEnd type="none" w="med" len="med"/>
            <a:tailEnd type="triangle"/>
          </a:ln>
          <a:effectLst/>
        </p:spPr>
      </p:cxnSp>
      <p:sp>
        <p:nvSpPr>
          <p:cNvPr id="2066" name="Pfeil: nach rechts 2065">
            <a:extLst>
              <a:ext uri="{FF2B5EF4-FFF2-40B4-BE49-F238E27FC236}">
                <a16:creationId xmlns:a16="http://schemas.microsoft.com/office/drawing/2014/main" id="{3398D306-70DC-4CD3-96AA-7FE48B1502A1}"/>
              </a:ext>
            </a:extLst>
          </p:cNvPr>
          <p:cNvSpPr/>
          <p:nvPr/>
        </p:nvSpPr>
        <p:spPr bwMode="auto">
          <a:xfrm>
            <a:off x="2971800" y="3172968"/>
            <a:ext cx="1728216" cy="237744"/>
          </a:xfrm>
          <a:prstGeom prst="rightArrow">
            <a:avLst>
              <a:gd name="adj1" fmla="val 50000"/>
              <a:gd name="adj2" fmla="val 50000"/>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067" name="Pfeil: nach rechts 2066">
            <a:extLst>
              <a:ext uri="{FF2B5EF4-FFF2-40B4-BE49-F238E27FC236}">
                <a16:creationId xmlns:a16="http://schemas.microsoft.com/office/drawing/2014/main" id="{B11DD1E7-CBDA-4CA2-BD84-EC3C3192CACB}"/>
              </a:ext>
            </a:extLst>
          </p:cNvPr>
          <p:cNvSpPr/>
          <p:nvPr/>
        </p:nvSpPr>
        <p:spPr bwMode="auto">
          <a:xfrm rot="10800000">
            <a:off x="6958584" y="3383280"/>
            <a:ext cx="1719072" cy="210312"/>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067948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6C0C07-0035-4086-94A3-4C0CB05BBDB2}"/>
              </a:ext>
            </a:extLst>
          </p:cNvPr>
          <p:cNvPicPr>
            <a:picLocks noChangeAspect="1"/>
          </p:cNvPicPr>
          <p:nvPr/>
        </p:nvPicPr>
        <p:blipFill>
          <a:blip r:embed="rId3"/>
          <a:stretch>
            <a:fillRect/>
          </a:stretch>
        </p:blipFill>
        <p:spPr>
          <a:xfrm>
            <a:off x="3073866" y="816316"/>
            <a:ext cx="5458649" cy="5458649"/>
          </a:xfrm>
          <a:prstGeom prst="rect">
            <a:avLst/>
          </a:prstGeom>
        </p:spPr>
      </p:pic>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225" y="304240"/>
            <a:ext cx="1345112" cy="870220"/>
          </a:xfrm>
          <a:prstGeom prst="rect">
            <a:avLst/>
          </a:prstGeom>
        </p:spPr>
      </p:pic>
      <p:sp>
        <p:nvSpPr>
          <p:cNvPr id="18" name="Textfeld 17">
            <a:extLst>
              <a:ext uri="{FF2B5EF4-FFF2-40B4-BE49-F238E27FC236}">
                <a16:creationId xmlns:a16="http://schemas.microsoft.com/office/drawing/2014/main" id="{5EFD7919-F9C2-4718-9A11-186503900B1A}"/>
              </a:ext>
            </a:extLst>
          </p:cNvPr>
          <p:cNvSpPr txBox="1"/>
          <p:nvPr/>
        </p:nvSpPr>
        <p:spPr>
          <a:xfrm>
            <a:off x="1375794" y="150894"/>
            <a:ext cx="9563449" cy="461665"/>
          </a:xfrm>
          <a:prstGeom prst="rect">
            <a:avLst/>
          </a:prstGeom>
          <a:noFill/>
        </p:spPr>
        <p:txBody>
          <a:bodyPr wrap="square">
            <a:spAutoFit/>
          </a:bodyPr>
          <a:lstStyle/>
          <a:p>
            <a:r>
              <a:rPr lang="de-DE" altLang="de-DE" sz="2400" b="1" dirty="0"/>
              <a:t>Reine Waren-E-Shop-Verrechnung als definitive Buchhaltung</a:t>
            </a:r>
            <a:endParaRPr lang="de-CH" sz="2400" b="1" dirty="0"/>
          </a:p>
        </p:txBody>
      </p:sp>
      <p:cxnSp>
        <p:nvCxnSpPr>
          <p:cNvPr id="14" name="Gerader Verbinder 13">
            <a:extLst>
              <a:ext uri="{FF2B5EF4-FFF2-40B4-BE49-F238E27FC236}">
                <a16:creationId xmlns:a16="http://schemas.microsoft.com/office/drawing/2014/main" id="{AD8C56CB-5B38-469E-889A-8649B4800B02}"/>
              </a:ext>
            </a:extLst>
          </p:cNvPr>
          <p:cNvCxnSpPr>
            <a:cxnSpLocks/>
          </p:cNvCxnSpPr>
          <p:nvPr/>
        </p:nvCxnSpPr>
        <p:spPr bwMode="auto">
          <a:xfrm>
            <a:off x="1417739" y="1912690"/>
            <a:ext cx="7122254" cy="54444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pic>
        <p:nvPicPr>
          <p:cNvPr id="25" name="Grafik 24" descr="Euro-Geldscheine - Stockfoto - #5301405 | Bildagentur PantherMedia">
            <a:extLst>
              <a:ext uri="{FF2B5EF4-FFF2-40B4-BE49-F238E27FC236}">
                <a16:creationId xmlns:a16="http://schemas.microsoft.com/office/drawing/2014/main" id="{1B1B1497-1E0B-40C6-AB1F-9DA7C6FABF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5394" y="4212162"/>
            <a:ext cx="741048" cy="737343"/>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descr="Duden | Buch | Rechtschreibung, Bedeutung, Definition, Herkunft">
            <a:extLst>
              <a:ext uri="{FF2B5EF4-FFF2-40B4-BE49-F238E27FC236}">
                <a16:creationId xmlns:a16="http://schemas.microsoft.com/office/drawing/2014/main" id="{7D9E1E78-DC1F-4F67-9BF5-06EF02AEF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3436" y="3548542"/>
            <a:ext cx="1602532" cy="12247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descr="Diese Autos gibt´s bei uns nicht: Coole Kisten aus aller Welt | AUTO MOTOR  UND SPORT">
            <a:extLst>
              <a:ext uri="{FF2B5EF4-FFF2-40B4-BE49-F238E27FC236}">
                <a16:creationId xmlns:a16="http://schemas.microsoft.com/office/drawing/2014/main" id="{2325B014-695A-4D75-BD2C-18248CD126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679" y="964734"/>
            <a:ext cx="1993138" cy="1121593"/>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descr="Früchtekorb - Exotische Träumereien: Amazon.de: Lebensmittel &amp; Getränke">
            <a:extLst>
              <a:ext uri="{FF2B5EF4-FFF2-40B4-BE49-F238E27FC236}">
                <a16:creationId xmlns:a16="http://schemas.microsoft.com/office/drawing/2014/main" id="{AD3A62C0-927B-47C7-81F0-BE047EE5B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5879" y="2106716"/>
            <a:ext cx="1483565" cy="113143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descr="Debatte um Stuttgarter Marktplatz: Landschaftsarchitekt Luz möchte  Baumpflanzungen prüfen - Stuttgart - Stuttgarter Zeitung">
            <a:extLst>
              <a:ext uri="{FF2B5EF4-FFF2-40B4-BE49-F238E27FC236}">
                <a16:creationId xmlns:a16="http://schemas.microsoft.com/office/drawing/2014/main" id="{8220AA6E-0203-4EAA-96BE-D9C7B09A30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0697" y="2105638"/>
            <a:ext cx="2157152" cy="1417738"/>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descr="Dusit-Palast – Wikipedia">
            <a:extLst>
              <a:ext uri="{FF2B5EF4-FFF2-40B4-BE49-F238E27FC236}">
                <a16:creationId xmlns:a16="http://schemas.microsoft.com/office/drawing/2014/main" id="{9376A771-A037-42E7-9DC7-9965EDC0A5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7385" y="897622"/>
            <a:ext cx="1581286" cy="1184439"/>
          </a:xfrm>
          <a:prstGeom prst="rect">
            <a:avLst/>
          </a:prstGeom>
          <a:noFill/>
          <a:extLst>
            <a:ext uri="{909E8E84-426E-40DD-AFC4-6F175D3DCCD1}">
              <a14:hiddenFill xmlns:a14="http://schemas.microsoft.com/office/drawing/2010/main">
                <a:solidFill>
                  <a:srgbClr val="FFFFFF"/>
                </a:solidFill>
              </a14:hiddenFill>
            </a:ext>
          </a:extLst>
        </p:spPr>
      </p:pic>
      <p:pic>
        <p:nvPicPr>
          <p:cNvPr id="33" name="Grafik 32" descr="WN+] Bauern-Demo: Bauern sauer auf eigene Verbände - Schöppingen -  Westfälische Nachrichten">
            <a:extLst>
              <a:ext uri="{FF2B5EF4-FFF2-40B4-BE49-F238E27FC236}">
                <a16:creationId xmlns:a16="http://schemas.microsoft.com/office/drawing/2014/main" id="{02C613AA-B033-4257-950D-FEF66BAC24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1662" y="4279209"/>
            <a:ext cx="2118114" cy="1416916"/>
          </a:xfrm>
          <a:prstGeom prst="rect">
            <a:avLst/>
          </a:prstGeom>
          <a:noFill/>
          <a:extLst>
            <a:ext uri="{909E8E84-426E-40DD-AFC4-6F175D3DCCD1}">
              <a14:hiddenFill xmlns:a14="http://schemas.microsoft.com/office/drawing/2010/main">
                <a:solidFill>
                  <a:srgbClr val="FFFFFF"/>
                </a:solidFill>
              </a14:hiddenFill>
            </a:ext>
          </a:extLst>
        </p:spPr>
      </p:pic>
      <p:sp>
        <p:nvSpPr>
          <p:cNvPr id="2048" name="Textfeld 2047">
            <a:extLst>
              <a:ext uri="{FF2B5EF4-FFF2-40B4-BE49-F238E27FC236}">
                <a16:creationId xmlns:a16="http://schemas.microsoft.com/office/drawing/2014/main" id="{F9D2CDE7-D2B8-4F03-9FAE-0BD0972BDF3E}"/>
              </a:ext>
            </a:extLst>
          </p:cNvPr>
          <p:cNvSpPr txBox="1"/>
          <p:nvPr/>
        </p:nvSpPr>
        <p:spPr>
          <a:xfrm>
            <a:off x="7982376" y="1782827"/>
            <a:ext cx="3552485" cy="338554"/>
          </a:xfrm>
          <a:prstGeom prst="rect">
            <a:avLst/>
          </a:prstGeom>
          <a:noFill/>
        </p:spPr>
        <p:txBody>
          <a:bodyPr wrap="square" rtlCol="0">
            <a:spAutoFit/>
          </a:bodyPr>
          <a:lstStyle/>
          <a:p>
            <a:r>
              <a:rPr lang="de-CH" sz="1600" b="1" dirty="0"/>
              <a:t>Reale Güter und Leistungen</a:t>
            </a:r>
          </a:p>
        </p:txBody>
      </p:sp>
      <p:sp>
        <p:nvSpPr>
          <p:cNvPr id="2049" name="Textfeld 2048">
            <a:extLst>
              <a:ext uri="{FF2B5EF4-FFF2-40B4-BE49-F238E27FC236}">
                <a16:creationId xmlns:a16="http://schemas.microsoft.com/office/drawing/2014/main" id="{B18CB6E8-0906-43DE-AB9F-AC78AD509FC0}"/>
              </a:ext>
            </a:extLst>
          </p:cNvPr>
          <p:cNvSpPr txBox="1"/>
          <p:nvPr/>
        </p:nvSpPr>
        <p:spPr>
          <a:xfrm>
            <a:off x="8646700" y="3489821"/>
            <a:ext cx="3137483"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de-CH" sz="1600" b="1" dirty="0"/>
              <a:t>E-Shop Waren-Buchhaltung weltweit vernetzt: </a:t>
            </a:r>
            <a:r>
              <a:rPr lang="de-CH" sz="1600" b="1" dirty="0">
                <a:solidFill>
                  <a:srgbClr val="0070C0"/>
                </a:solidFill>
              </a:rPr>
              <a:t>EUROWEG</a:t>
            </a:r>
          </a:p>
        </p:txBody>
      </p:sp>
      <p:sp>
        <p:nvSpPr>
          <p:cNvPr id="2050" name="Textfeld 2049">
            <a:extLst>
              <a:ext uri="{FF2B5EF4-FFF2-40B4-BE49-F238E27FC236}">
                <a16:creationId xmlns:a16="http://schemas.microsoft.com/office/drawing/2014/main" id="{649DF88F-8DB8-4781-BF89-1EFD3CB78A34}"/>
              </a:ext>
            </a:extLst>
          </p:cNvPr>
          <p:cNvSpPr txBox="1"/>
          <p:nvPr/>
        </p:nvSpPr>
        <p:spPr>
          <a:xfrm>
            <a:off x="893765" y="4289795"/>
            <a:ext cx="1882991" cy="92333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CH" b="1" dirty="0">
                <a:solidFill>
                  <a:schemeClr val="accent2"/>
                </a:solidFill>
              </a:rPr>
              <a:t>EUROWEG-Wechsel-Buchhaltung</a:t>
            </a:r>
            <a:r>
              <a:rPr lang="de-CH" sz="1600" b="1" dirty="0"/>
              <a:t> </a:t>
            </a:r>
          </a:p>
        </p:txBody>
      </p:sp>
      <p:sp>
        <p:nvSpPr>
          <p:cNvPr id="2054" name="Textfeld 2053">
            <a:extLst>
              <a:ext uri="{FF2B5EF4-FFF2-40B4-BE49-F238E27FC236}">
                <a16:creationId xmlns:a16="http://schemas.microsoft.com/office/drawing/2014/main" id="{EA54239E-B3D5-4546-BB5D-0644905FD6B9}"/>
              </a:ext>
            </a:extLst>
          </p:cNvPr>
          <p:cNvSpPr txBox="1"/>
          <p:nvPr/>
        </p:nvSpPr>
        <p:spPr>
          <a:xfrm>
            <a:off x="8976219" y="4320330"/>
            <a:ext cx="2340529" cy="830997"/>
          </a:xfrm>
          <a:prstGeom prst="rect">
            <a:avLst/>
          </a:prstGeom>
          <a:noFill/>
        </p:spPr>
        <p:txBody>
          <a:bodyPr wrap="square" rtlCol="0">
            <a:spAutoFit/>
          </a:bodyPr>
          <a:lstStyle/>
          <a:p>
            <a:r>
              <a:rPr lang="de-CH" sz="1600" b="1" dirty="0"/>
              <a:t>Leistungsträger der Weltwirtschaft als </a:t>
            </a:r>
          </a:p>
          <a:p>
            <a:r>
              <a:rPr lang="de-CH" sz="1600" b="1" dirty="0"/>
              <a:t>Menschheits-Familie</a:t>
            </a:r>
          </a:p>
        </p:txBody>
      </p:sp>
      <p:sp>
        <p:nvSpPr>
          <p:cNvPr id="2056" name="Textfeld 2055">
            <a:extLst>
              <a:ext uri="{FF2B5EF4-FFF2-40B4-BE49-F238E27FC236}">
                <a16:creationId xmlns:a16="http://schemas.microsoft.com/office/drawing/2014/main" id="{CD79EA33-5C87-4C0A-BA79-BE6B237C4AD8}"/>
              </a:ext>
            </a:extLst>
          </p:cNvPr>
          <p:cNvSpPr txBox="1"/>
          <p:nvPr/>
        </p:nvSpPr>
        <p:spPr>
          <a:xfrm>
            <a:off x="8405769" y="2449585"/>
            <a:ext cx="2457974" cy="584775"/>
          </a:xfrm>
          <a:prstGeom prst="rect">
            <a:avLst/>
          </a:prstGeom>
          <a:noFill/>
        </p:spPr>
        <p:txBody>
          <a:bodyPr wrap="square" rtlCol="0">
            <a:spAutoFit/>
          </a:bodyPr>
          <a:lstStyle/>
          <a:p>
            <a:r>
              <a:rPr lang="de-CH" sz="1600" b="1" dirty="0"/>
              <a:t>Marktplätze für reale Güter und Leistungen. </a:t>
            </a:r>
          </a:p>
        </p:txBody>
      </p:sp>
      <p:sp>
        <p:nvSpPr>
          <p:cNvPr id="2057" name="Textfeld 2056">
            <a:extLst>
              <a:ext uri="{FF2B5EF4-FFF2-40B4-BE49-F238E27FC236}">
                <a16:creationId xmlns:a16="http://schemas.microsoft.com/office/drawing/2014/main" id="{0B7231B5-25F5-4A7F-9867-D2D2629A9680}"/>
              </a:ext>
            </a:extLst>
          </p:cNvPr>
          <p:cNvSpPr txBox="1"/>
          <p:nvPr/>
        </p:nvSpPr>
        <p:spPr>
          <a:xfrm>
            <a:off x="2231471" y="1862356"/>
            <a:ext cx="1526796" cy="523220"/>
          </a:xfrm>
          <a:prstGeom prst="rect">
            <a:avLst/>
          </a:prstGeom>
          <a:noFill/>
        </p:spPr>
        <p:txBody>
          <a:bodyPr wrap="square" rtlCol="0">
            <a:spAutoFit/>
          </a:bodyPr>
          <a:lstStyle/>
          <a:p>
            <a:r>
              <a:rPr lang="de-CH" sz="1400" b="1" dirty="0"/>
              <a:t>Alle Produkte </a:t>
            </a:r>
          </a:p>
          <a:p>
            <a:r>
              <a:rPr lang="de-CH" sz="1400" b="1" dirty="0"/>
              <a:t>und Leistungen</a:t>
            </a:r>
          </a:p>
        </p:txBody>
      </p:sp>
      <p:sp>
        <p:nvSpPr>
          <p:cNvPr id="2058" name="Textfeld 2057">
            <a:extLst>
              <a:ext uri="{FF2B5EF4-FFF2-40B4-BE49-F238E27FC236}">
                <a16:creationId xmlns:a16="http://schemas.microsoft.com/office/drawing/2014/main" id="{1A9097BC-C382-4A45-8A8E-C0EE02C7123F}"/>
              </a:ext>
            </a:extLst>
          </p:cNvPr>
          <p:cNvSpPr txBox="1"/>
          <p:nvPr/>
        </p:nvSpPr>
        <p:spPr>
          <a:xfrm>
            <a:off x="872455" y="3624045"/>
            <a:ext cx="1895911" cy="43088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CH" sz="2200" b="1" dirty="0">
                <a:solidFill>
                  <a:srgbClr val="FF0000"/>
                </a:solidFill>
              </a:rPr>
              <a:t>Finanzmarkt</a:t>
            </a:r>
          </a:p>
        </p:txBody>
      </p:sp>
      <p:sp>
        <p:nvSpPr>
          <p:cNvPr id="2059" name="Textfeld 2058">
            <a:extLst>
              <a:ext uri="{FF2B5EF4-FFF2-40B4-BE49-F238E27FC236}">
                <a16:creationId xmlns:a16="http://schemas.microsoft.com/office/drawing/2014/main" id="{C2935BF0-4364-4980-96EF-AD31C4C1F6B7}"/>
              </a:ext>
            </a:extLst>
          </p:cNvPr>
          <p:cNvSpPr txBox="1"/>
          <p:nvPr/>
        </p:nvSpPr>
        <p:spPr>
          <a:xfrm>
            <a:off x="8070210" y="1258349"/>
            <a:ext cx="3942826" cy="430887"/>
          </a:xfrm>
          <a:prstGeom prst="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de-CH" sz="2200" b="1" dirty="0">
                <a:solidFill>
                  <a:srgbClr val="00B050"/>
                </a:solidFill>
              </a:rPr>
              <a:t>Güter und Leistungen Markt</a:t>
            </a:r>
          </a:p>
        </p:txBody>
      </p:sp>
      <p:sp>
        <p:nvSpPr>
          <p:cNvPr id="47" name="Textfeld 46">
            <a:extLst>
              <a:ext uri="{FF2B5EF4-FFF2-40B4-BE49-F238E27FC236}">
                <a16:creationId xmlns:a16="http://schemas.microsoft.com/office/drawing/2014/main" id="{1CFCC02A-8631-4C04-89B6-9396E9569218}"/>
              </a:ext>
            </a:extLst>
          </p:cNvPr>
          <p:cNvSpPr txBox="1"/>
          <p:nvPr/>
        </p:nvSpPr>
        <p:spPr>
          <a:xfrm>
            <a:off x="931177" y="5326900"/>
            <a:ext cx="1753299" cy="369332"/>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de-CH" b="1" dirty="0">
                <a:solidFill>
                  <a:srgbClr val="FF0000"/>
                </a:solidFill>
              </a:rPr>
              <a:t>2021 bis 2037</a:t>
            </a:r>
            <a:endParaRPr lang="de-CH" dirty="0"/>
          </a:p>
        </p:txBody>
      </p:sp>
      <p:sp>
        <p:nvSpPr>
          <p:cNvPr id="2062" name="Rechteck 2061">
            <a:extLst>
              <a:ext uri="{FF2B5EF4-FFF2-40B4-BE49-F238E27FC236}">
                <a16:creationId xmlns:a16="http://schemas.microsoft.com/office/drawing/2014/main" id="{C2144B8A-086C-4342-8875-961BC59167CE}"/>
              </a:ext>
            </a:extLst>
          </p:cNvPr>
          <p:cNvSpPr/>
          <p:nvPr/>
        </p:nvSpPr>
        <p:spPr bwMode="auto">
          <a:xfrm>
            <a:off x="9068499" y="5327010"/>
            <a:ext cx="2608975" cy="86406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49" name="Textfeld 48">
            <a:extLst>
              <a:ext uri="{FF2B5EF4-FFF2-40B4-BE49-F238E27FC236}">
                <a16:creationId xmlns:a16="http://schemas.microsoft.com/office/drawing/2014/main" id="{FAFD9C48-3EEA-4BD4-820C-62C9A7E4AD39}"/>
              </a:ext>
            </a:extLst>
          </p:cNvPr>
          <p:cNvSpPr txBox="1"/>
          <p:nvPr/>
        </p:nvSpPr>
        <p:spPr>
          <a:xfrm>
            <a:off x="9001388" y="5326900"/>
            <a:ext cx="2734811" cy="830997"/>
          </a:xfrm>
          <a:prstGeom prst="rect">
            <a:avLst/>
          </a:prstGeom>
          <a:noFill/>
        </p:spPr>
        <p:txBody>
          <a:bodyPr wrap="square">
            <a:spAutoFit/>
          </a:bodyPr>
          <a:lstStyle/>
          <a:p>
            <a:pPr algn="ctr"/>
            <a:r>
              <a:rPr lang="de-CH" sz="2400" b="1" dirty="0">
                <a:solidFill>
                  <a:srgbClr val="0070C0"/>
                </a:solidFill>
              </a:rPr>
              <a:t>Ab 2028 nur noch EUROWEG</a:t>
            </a:r>
            <a:endParaRPr lang="de-CH" sz="2400" dirty="0">
              <a:solidFill>
                <a:srgbClr val="0070C0"/>
              </a:solidFill>
            </a:endParaRPr>
          </a:p>
        </p:txBody>
      </p:sp>
      <p:sp>
        <p:nvSpPr>
          <p:cNvPr id="2063" name="Rechteck 2062">
            <a:extLst>
              <a:ext uri="{FF2B5EF4-FFF2-40B4-BE49-F238E27FC236}">
                <a16:creationId xmlns:a16="http://schemas.microsoft.com/office/drawing/2014/main" id="{2BF05FBB-03B9-4AC1-9C8D-D99F57E07377}"/>
              </a:ext>
            </a:extLst>
          </p:cNvPr>
          <p:cNvSpPr/>
          <p:nvPr/>
        </p:nvSpPr>
        <p:spPr bwMode="auto">
          <a:xfrm>
            <a:off x="603504" y="0"/>
            <a:ext cx="45719"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1" name="Rechteck 10">
            <a:extLst>
              <a:ext uri="{FF2B5EF4-FFF2-40B4-BE49-F238E27FC236}">
                <a16:creationId xmlns:a16="http://schemas.microsoft.com/office/drawing/2014/main" id="{7F2EE912-3567-42AD-9D33-C2BA9C11388C}"/>
              </a:ext>
            </a:extLst>
          </p:cNvPr>
          <p:cNvSpPr/>
          <p:nvPr/>
        </p:nvSpPr>
        <p:spPr bwMode="auto">
          <a:xfrm>
            <a:off x="1325462" y="889233"/>
            <a:ext cx="2684477" cy="813732"/>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2"/>
              </a:solidFill>
              <a:effectLst/>
              <a:latin typeface="Times New Roman" pitchFamily="18" charset="0"/>
            </a:endParaRPr>
          </a:p>
        </p:txBody>
      </p:sp>
      <p:cxnSp>
        <p:nvCxnSpPr>
          <p:cNvPr id="2065" name="Gerade Verbindung mit Pfeil 2064">
            <a:extLst>
              <a:ext uri="{FF2B5EF4-FFF2-40B4-BE49-F238E27FC236}">
                <a16:creationId xmlns:a16="http://schemas.microsoft.com/office/drawing/2014/main" id="{9A4453F7-8439-4096-A9EC-BCE417C6521E}"/>
              </a:ext>
            </a:extLst>
          </p:cNvPr>
          <p:cNvCxnSpPr/>
          <p:nvPr/>
        </p:nvCxnSpPr>
        <p:spPr bwMode="auto">
          <a:xfrm>
            <a:off x="3044952" y="3291840"/>
            <a:ext cx="914400" cy="914400"/>
          </a:xfrm>
          <a:prstGeom prst="straightConnector1">
            <a:avLst/>
          </a:prstGeom>
          <a:solidFill>
            <a:srgbClr val="DC2B19"/>
          </a:solidFill>
          <a:ln w="9525" cap="flat" cmpd="sng" algn="ctr">
            <a:noFill/>
            <a:prstDash val="solid"/>
            <a:round/>
            <a:headEnd type="none" w="med" len="med"/>
            <a:tailEnd type="triangle"/>
          </a:ln>
          <a:effectLst/>
        </p:spPr>
      </p:cxnSp>
      <p:sp>
        <p:nvSpPr>
          <p:cNvPr id="2066" name="Pfeil: nach rechts 2065">
            <a:extLst>
              <a:ext uri="{FF2B5EF4-FFF2-40B4-BE49-F238E27FC236}">
                <a16:creationId xmlns:a16="http://schemas.microsoft.com/office/drawing/2014/main" id="{3398D306-70DC-4CD3-96AA-7FE48B1502A1}"/>
              </a:ext>
            </a:extLst>
          </p:cNvPr>
          <p:cNvSpPr/>
          <p:nvPr/>
        </p:nvSpPr>
        <p:spPr bwMode="auto">
          <a:xfrm>
            <a:off x="2869034" y="3701475"/>
            <a:ext cx="1436699" cy="237744"/>
          </a:xfrm>
          <a:prstGeom prst="rightArrow">
            <a:avLst>
              <a:gd name="adj1" fmla="val 0"/>
              <a:gd name="adj2" fmla="val 50000"/>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067" name="Pfeil: nach rechts 2066">
            <a:extLst>
              <a:ext uri="{FF2B5EF4-FFF2-40B4-BE49-F238E27FC236}">
                <a16:creationId xmlns:a16="http://schemas.microsoft.com/office/drawing/2014/main" id="{B11DD1E7-CBDA-4CA2-BD84-EC3C3192CACB}"/>
              </a:ext>
            </a:extLst>
          </p:cNvPr>
          <p:cNvSpPr/>
          <p:nvPr/>
        </p:nvSpPr>
        <p:spPr bwMode="auto">
          <a:xfrm rot="10800000">
            <a:off x="6925028" y="3643338"/>
            <a:ext cx="1719072" cy="433711"/>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pic>
        <p:nvPicPr>
          <p:cNvPr id="8" name="Grafik 7">
            <a:extLst>
              <a:ext uri="{FF2B5EF4-FFF2-40B4-BE49-F238E27FC236}">
                <a16:creationId xmlns:a16="http://schemas.microsoft.com/office/drawing/2014/main" id="{9F44EE6D-43ED-4C98-BB27-3D94E4FBF3CB}"/>
              </a:ext>
            </a:extLst>
          </p:cNvPr>
          <p:cNvPicPr>
            <a:picLocks noChangeAspect="1"/>
          </p:cNvPicPr>
          <p:nvPr/>
        </p:nvPicPr>
        <p:blipFill>
          <a:blip r:embed="rId13"/>
          <a:stretch>
            <a:fillRect/>
          </a:stretch>
        </p:blipFill>
        <p:spPr>
          <a:xfrm>
            <a:off x="4690950" y="2080470"/>
            <a:ext cx="1913919" cy="1463022"/>
          </a:xfrm>
          <a:prstGeom prst="rect">
            <a:avLst/>
          </a:prstGeom>
        </p:spPr>
      </p:pic>
      <p:pic>
        <p:nvPicPr>
          <p:cNvPr id="10" name="Grafik 9">
            <a:extLst>
              <a:ext uri="{FF2B5EF4-FFF2-40B4-BE49-F238E27FC236}">
                <a16:creationId xmlns:a16="http://schemas.microsoft.com/office/drawing/2014/main" id="{102CD6CE-AA2F-4EC5-8101-8719E9BC61FD}"/>
              </a:ext>
            </a:extLst>
          </p:cNvPr>
          <p:cNvPicPr>
            <a:picLocks noChangeAspect="1"/>
          </p:cNvPicPr>
          <p:nvPr/>
        </p:nvPicPr>
        <p:blipFill>
          <a:blip r:embed="rId14"/>
          <a:stretch>
            <a:fillRect/>
          </a:stretch>
        </p:blipFill>
        <p:spPr>
          <a:xfrm>
            <a:off x="2887456" y="4984073"/>
            <a:ext cx="2341491" cy="980499"/>
          </a:xfrm>
          <a:prstGeom prst="rect">
            <a:avLst/>
          </a:prstGeom>
        </p:spPr>
      </p:pic>
      <p:sp>
        <p:nvSpPr>
          <p:cNvPr id="24" name="Textfeld 23">
            <a:extLst>
              <a:ext uri="{FF2B5EF4-FFF2-40B4-BE49-F238E27FC236}">
                <a16:creationId xmlns:a16="http://schemas.microsoft.com/office/drawing/2014/main" id="{3E01181E-7161-4E28-B118-54F4BF2632D5}"/>
              </a:ext>
            </a:extLst>
          </p:cNvPr>
          <p:cNvSpPr txBox="1"/>
          <p:nvPr/>
        </p:nvSpPr>
        <p:spPr>
          <a:xfrm>
            <a:off x="1308683" y="872455"/>
            <a:ext cx="2684478" cy="830997"/>
          </a:xfrm>
          <a:prstGeom prst="rect">
            <a:avLst/>
          </a:prstGeom>
          <a:noFill/>
          <a:ln>
            <a:solidFill>
              <a:schemeClr val="accent2"/>
            </a:solidFill>
          </a:ln>
        </p:spPr>
        <p:txBody>
          <a:bodyPr wrap="square" rtlCol="0">
            <a:spAutoFit/>
          </a:bodyPr>
          <a:lstStyle/>
          <a:p>
            <a:r>
              <a:rPr lang="de-CH" sz="1600" b="1" dirty="0"/>
              <a:t>Oberste Sicherheit </a:t>
            </a:r>
          </a:p>
          <a:p>
            <a:r>
              <a:rPr lang="de-CH" sz="1600" b="1" dirty="0"/>
              <a:t>ist der </a:t>
            </a:r>
            <a:r>
              <a:rPr lang="de-CH" sz="1600" b="1"/>
              <a:t>Mensch mit seiner </a:t>
            </a:r>
            <a:r>
              <a:rPr lang="de-CH" sz="1600" b="1" dirty="0"/>
              <a:t>steten Leistung.</a:t>
            </a:r>
          </a:p>
        </p:txBody>
      </p:sp>
    </p:spTree>
    <p:extLst>
      <p:ext uri="{BB962C8B-B14F-4D97-AF65-F5344CB8AC3E}">
        <p14:creationId xmlns:p14="http://schemas.microsoft.com/office/powerpoint/2010/main" val="2712451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a:defRPr/>
            </a:pPr>
            <a:r>
              <a:rPr lang="en-US" dirty="0"/>
              <a:t>HuMan-WEG 2012</a:t>
            </a:r>
          </a:p>
          <a:p>
            <a:pPr>
              <a:defRPr/>
            </a:pPr>
            <a:r>
              <a:rPr lang="en-US" dirty="0" err="1"/>
              <a:t>Gmünd</a:t>
            </a:r>
            <a:r>
              <a:rPr lang="en-US" dirty="0"/>
              <a:t>,  </a:t>
            </a:r>
            <a:r>
              <a:rPr lang="en-US" dirty="0" err="1"/>
              <a:t>Folie</a:t>
            </a:r>
            <a:r>
              <a:rPr lang="en-US" dirty="0"/>
              <a:t>  </a:t>
            </a:r>
            <a:fld id="{2AD42F4C-76F8-4EAE-9FE9-37609F977426}" type="slidenum">
              <a:rPr lang="en-US"/>
              <a:pPr>
                <a:defRPr/>
              </a:pPr>
              <a:t>18</a:t>
            </a:fld>
            <a:r>
              <a:rPr lang="en-US" dirty="0"/>
              <a:t>/ 17</a:t>
            </a:r>
          </a:p>
        </p:txBody>
      </p:sp>
      <p:sp>
        <p:nvSpPr>
          <p:cNvPr id="19458" name="Rectangle 2"/>
          <p:cNvSpPr>
            <a:spLocks noGrp="1" noChangeArrowheads="1"/>
          </p:cNvSpPr>
          <p:nvPr>
            <p:ph type="title"/>
          </p:nvPr>
        </p:nvSpPr>
        <p:spPr/>
        <p:txBody>
          <a:bodyPr/>
          <a:lstStyle/>
          <a:p>
            <a:pPr>
              <a:defRPr/>
            </a:pPr>
            <a:r>
              <a:rPr lang="de-CH" dirty="0">
                <a:effectLst/>
              </a:rPr>
              <a:t>Das Zwei Welten-Programm ab 2021 – wir haben die Wahl!?</a:t>
            </a:r>
            <a:endParaRPr lang="de-DE" dirty="0"/>
          </a:p>
        </p:txBody>
      </p:sp>
      <p:pic>
        <p:nvPicPr>
          <p:cNvPr id="1945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393" y="474678"/>
            <a:ext cx="670997" cy="55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Text Box 13"/>
          <p:cNvSpPr txBox="1">
            <a:spLocks noChangeArrowheads="1"/>
          </p:cNvSpPr>
          <p:nvPr/>
        </p:nvSpPr>
        <p:spPr bwMode="auto">
          <a:xfrm>
            <a:off x="989901" y="3003259"/>
            <a:ext cx="5066950" cy="356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107000"/>
              </a:lnSpc>
              <a:spcBef>
                <a:spcPts val="200"/>
              </a:spcBef>
              <a:spcAft>
                <a:spcPts val="800"/>
              </a:spcAft>
            </a:pPr>
            <a:r>
              <a:rPr lang="de-CH" sz="1300" dirty="0" err="1">
                <a:effectLst/>
                <a:latin typeface="Calibri" panose="020F0502020204030204" pitchFamily="34" charset="0"/>
                <a:ea typeface="Calibri" panose="020F0502020204030204" pitchFamily="34" charset="0"/>
                <a:cs typeface="Times New Roman" panose="02020603050405020304" pitchFamily="18" charset="0"/>
              </a:rPr>
              <a:t>Verchipte</a:t>
            </a:r>
            <a:r>
              <a:rPr lang="de-CH" sz="1300" dirty="0">
                <a:effectLst/>
                <a:latin typeface="Calibri" panose="020F0502020204030204" pitchFamily="34" charset="0"/>
                <a:ea typeface="Calibri" panose="020F0502020204030204" pitchFamily="34" charset="0"/>
                <a:cs typeface="Times New Roman" panose="02020603050405020304" pitchFamily="18" charset="0"/>
              </a:rPr>
              <a:t> und geimpfte Roboter-Sklaven, die mit einem bedingten Grundeinkommen auf Harz 4 Basis am Existenzminimum leben, nur Kinder haben dürfen, wenn die Regierung es erlaubt und die Bank dafür einen Kinder-Kredit vergibt. Die Impfungen machen vorher aber schon einen Grossteil der Bevölkerung unfruchtbar durch Sterilisierung. Dadurch sind nur auserwählte Volksgruppen biologisch in der Lage, Kinder zu zeugen. </a:t>
            </a:r>
          </a:p>
          <a:p>
            <a:pPr>
              <a:lnSpc>
                <a:spcPct val="107000"/>
              </a:lnSpc>
              <a:spcBef>
                <a:spcPts val="200"/>
              </a:spcBef>
            </a:pPr>
            <a:r>
              <a:rPr lang="de-CH" sz="1300" dirty="0">
                <a:effectLst/>
                <a:latin typeface="Calibri" panose="020F0502020204030204" pitchFamily="34" charset="0"/>
                <a:ea typeface="Calibri" panose="020F0502020204030204" pitchFamily="34" charset="0"/>
                <a:cs typeface="Times New Roman" panose="02020603050405020304" pitchFamily="18" charset="0"/>
              </a:rPr>
              <a:t>Eigentum an irgendetwas wie Haus, Möbel oder Auto gibt es nicht mehr. Wir leben in einem staatlichen Wohnheim für Sklaven. Der Staat sorgt für Verpflegung und alles was erforderlich ist. Die Massenmedien sorgen weiter wie seit den letzten 60 Jahren für gehirn-manipulierte Unterhaltung zum glücklich sein und Langeweile verstreuen. Das selber Denken wird auf ein Minimum reduziert, gerade noch so mit IQ 70, dass man einen stets zugeteilten Job erledigen kann. </a:t>
            </a:r>
          </a:p>
          <a:p>
            <a:pPr>
              <a:spcBef>
                <a:spcPts val="200"/>
              </a:spcBef>
            </a:pPr>
            <a:r>
              <a:rPr lang="de-CH" sz="1300" dirty="0">
                <a:effectLst/>
                <a:latin typeface="Calibri" panose="020F0502020204030204" pitchFamily="34" charset="0"/>
                <a:ea typeface="Calibri" panose="020F0502020204030204" pitchFamily="34" charset="0"/>
                <a:cs typeface="Times New Roman" panose="02020603050405020304" pitchFamily="18" charset="0"/>
              </a:rPr>
              <a:t>Siehe Buch: Huxleys «Schöne neue Welt» </a:t>
            </a:r>
            <a:endParaRPr lang="de-CH" altLang="de-DE" sz="1300" dirty="0">
              <a:latin typeface="Times New Roman" pitchFamily="18" charset="0"/>
            </a:endParaRPr>
          </a:p>
        </p:txBody>
      </p:sp>
      <p:sp>
        <p:nvSpPr>
          <p:cNvPr id="80911" name="Text Box 14"/>
          <p:cNvSpPr txBox="1">
            <a:spLocks noChangeArrowheads="1"/>
          </p:cNvSpPr>
          <p:nvPr/>
        </p:nvSpPr>
        <p:spPr bwMode="auto">
          <a:xfrm>
            <a:off x="6249798" y="3006580"/>
            <a:ext cx="5494789" cy="339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107000"/>
              </a:lnSpc>
              <a:spcAft>
                <a:spcPts val="800"/>
              </a:spcAft>
            </a:pPr>
            <a:r>
              <a:rPr lang="de-CH" sz="1300" dirty="0">
                <a:effectLst/>
                <a:latin typeface="Calibri" panose="020F0502020204030204" pitchFamily="34" charset="0"/>
                <a:ea typeface="Calibri" panose="020F0502020204030204" pitchFamily="34" charset="0"/>
                <a:cs typeface="Times New Roman" panose="02020603050405020304" pitchFamily="18" charset="0"/>
              </a:rPr>
              <a:t>Die HuMan-Wirtschaft ist die ab 2021 neue, staatlich geförderte und geschulte spirituelle Ausrichtungs-Lehre von Kindheit an via Lehrer, die nur 8 Personen ausbilden und dadurch die Mittel und die Zeit bekommen, jeden Menschen an seinen göttlichen WEG-Plan der Selbstverwirklichung zu führen und dank blanko-Waren-Kredit zu ermöglichen. </a:t>
            </a:r>
          </a:p>
          <a:p>
            <a:pPr>
              <a:lnSpc>
                <a:spcPct val="107000"/>
              </a:lnSpc>
              <a:spcBef>
                <a:spcPts val="0"/>
              </a:spcBef>
            </a:pPr>
            <a:r>
              <a:rPr lang="de-CH" sz="1300" dirty="0">
                <a:effectLst/>
                <a:latin typeface="Calibri" panose="020F0502020204030204" pitchFamily="34" charset="0"/>
                <a:ea typeface="Calibri" panose="020F0502020204030204" pitchFamily="34" charset="0"/>
                <a:cs typeface="Times New Roman" panose="02020603050405020304" pitchFamily="18" charset="0"/>
              </a:rPr>
              <a:t>Das ist das neuen HuMan-WEG und </a:t>
            </a:r>
            <a:r>
              <a:rPr lang="de-CH" sz="13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EUROWEG</a:t>
            </a:r>
            <a:r>
              <a:rPr lang="de-CH" sz="1300" dirty="0">
                <a:effectLst/>
                <a:latin typeface="Calibri" panose="020F0502020204030204" pitchFamily="34" charset="0"/>
                <a:ea typeface="Calibri" panose="020F0502020204030204" pitchFamily="34" charset="0"/>
                <a:cs typeface="Times New Roman" panose="02020603050405020304" pitchFamily="18" charset="0"/>
              </a:rPr>
              <a:t>-Finanz-System, das den generellen Mangel in Allem verhindert durch gerechte Verteilung des bereits im Überfluss vorhandenen Güter- und Leistungs-Angebotes. Darüber wird das WEG-Begleiter-Konzept für die Gesteuerte Wohlstands-Wirtschaft für alle installiert, sodass je 100 Personen von einem frei wählbaren WEG-Begleiter wirtschaftlich geführt werden in der Waren-Kredit-Zuteilung. Damit kann jeder Mensch seinen göttlichen Lebensplan in jeder Zwischen-Phase realisieren durch den offenen unlimitierten Waren-Kredit, im EUROWEG-Konten-System mit E-Shop als Einkaufsrahmen freigegeben.</a:t>
            </a:r>
          </a:p>
          <a:p>
            <a:pPr>
              <a:spcBef>
                <a:spcPts val="0"/>
              </a:spcBef>
            </a:pPr>
            <a:r>
              <a:rPr lang="de-CH" sz="1300" dirty="0">
                <a:latin typeface="Calibri" panose="020F0502020204030204" pitchFamily="34" charset="0"/>
                <a:ea typeface="Calibri" panose="020F0502020204030204" pitchFamily="34" charset="0"/>
                <a:cs typeface="Times New Roman" panose="02020603050405020304" pitchFamily="18" charset="0"/>
              </a:rPr>
              <a:t>Siehe die 5 Bücher der HuMan-Wirtschaft von Hans-Jürgen Klaussner</a:t>
            </a:r>
            <a:r>
              <a:rPr lang="de-CH" sz="1300" dirty="0">
                <a:effectLst/>
                <a:latin typeface="Calibri" panose="020F0502020204030204" pitchFamily="34" charset="0"/>
                <a:ea typeface="Calibri" panose="020F0502020204030204" pitchFamily="34" charset="0"/>
                <a:cs typeface="Times New Roman" panose="02020603050405020304" pitchFamily="18" charset="0"/>
              </a:rPr>
              <a:t> </a:t>
            </a:r>
            <a:endParaRPr lang="de-CH" altLang="de-DE" sz="1300" dirty="0">
              <a:latin typeface="Times New Roman" pitchFamily="18" charset="0"/>
            </a:endParaRPr>
          </a:p>
        </p:txBody>
      </p:sp>
      <p:sp>
        <p:nvSpPr>
          <p:cNvPr id="2" name="Inhaltsplatzhalter 1">
            <a:extLst>
              <a:ext uri="{FF2B5EF4-FFF2-40B4-BE49-F238E27FC236}">
                <a16:creationId xmlns:a16="http://schemas.microsoft.com/office/drawing/2014/main" id="{0730946C-247B-4011-B131-19E512134336}"/>
              </a:ext>
            </a:extLst>
          </p:cNvPr>
          <p:cNvSpPr>
            <a:spLocks noGrp="1"/>
          </p:cNvSpPr>
          <p:nvPr>
            <p:ph idx="1"/>
          </p:nvPr>
        </p:nvSpPr>
        <p:spPr>
          <a:xfrm>
            <a:off x="1191918" y="798803"/>
            <a:ext cx="10418445" cy="887383"/>
          </a:xfrm>
        </p:spPr>
        <p:txBody>
          <a:bodyPr/>
          <a:lstStyle/>
          <a:p>
            <a:r>
              <a:rPr lang="de-CH" dirty="0">
                <a:effectLst/>
                <a:latin typeface="Calibri" panose="020F0502020204030204" pitchFamily="34" charset="0"/>
                <a:ea typeface="Calibri" panose="020F0502020204030204" pitchFamily="34" charset="0"/>
                <a:cs typeface="Times New Roman" panose="02020603050405020304" pitchFamily="18" charset="0"/>
              </a:rPr>
              <a:t>Welches </a:t>
            </a:r>
            <a:r>
              <a:rPr lang="de-CH" b="1" dirty="0">
                <a:effectLst/>
                <a:latin typeface="Calibri" panose="020F0502020204030204" pitchFamily="34" charset="0"/>
                <a:ea typeface="Calibri" panose="020F0502020204030204" pitchFamily="34" charset="0"/>
                <a:cs typeface="Times New Roman" panose="02020603050405020304" pitchFamily="18" charset="0"/>
              </a:rPr>
              <a:t>Weltprogramm</a:t>
            </a:r>
            <a:r>
              <a:rPr lang="de-CH" dirty="0">
                <a:effectLst/>
                <a:latin typeface="Calibri" panose="020F0502020204030204" pitchFamily="34" charset="0"/>
                <a:ea typeface="Calibri" panose="020F0502020204030204" pitchFamily="34" charset="0"/>
                <a:cs typeface="Times New Roman" panose="02020603050405020304" pitchFamily="18" charset="0"/>
              </a:rPr>
              <a:t> steht der Menschheit zur </a:t>
            </a:r>
            <a:r>
              <a:rPr lang="de-CH" b="1" dirty="0">
                <a:effectLst/>
                <a:latin typeface="Calibri" panose="020F0502020204030204" pitchFamily="34" charset="0"/>
                <a:ea typeface="Calibri" panose="020F0502020204030204" pitchFamily="34" charset="0"/>
                <a:cs typeface="Times New Roman" panose="02020603050405020304" pitchFamily="18" charset="0"/>
              </a:rPr>
              <a:t>Auswahl</a:t>
            </a:r>
            <a:r>
              <a:rPr lang="de-CH" dirty="0">
                <a:effectLst/>
                <a:latin typeface="Calibri" panose="020F0502020204030204" pitchFamily="34" charset="0"/>
                <a:ea typeface="Calibri" panose="020F0502020204030204" pitchFamily="34" charset="0"/>
                <a:cs typeface="Times New Roman" panose="02020603050405020304" pitchFamily="18" charset="0"/>
              </a:rPr>
              <a:t> ?</a:t>
            </a:r>
          </a:p>
          <a:p>
            <a:r>
              <a:rPr lang="de-CH" dirty="0">
                <a:effectLst/>
                <a:latin typeface="Calibri" panose="020F0502020204030204" pitchFamily="34" charset="0"/>
                <a:ea typeface="Calibri" panose="020F0502020204030204" pitchFamily="34" charset="0"/>
                <a:cs typeface="Times New Roman" panose="02020603050405020304" pitchFamily="18" charset="0"/>
              </a:rPr>
              <a:t>und welches wollen wir in Europa und den Slawischen Ländern leben?</a:t>
            </a:r>
          </a:p>
          <a:p>
            <a:pPr marL="0" indent="0">
              <a:buNone/>
            </a:pPr>
            <a:endParaRPr lang="de-CH" dirty="0"/>
          </a:p>
        </p:txBody>
      </p:sp>
      <p:graphicFrame>
        <p:nvGraphicFramePr>
          <p:cNvPr id="3" name="Tabelle 2">
            <a:extLst>
              <a:ext uri="{FF2B5EF4-FFF2-40B4-BE49-F238E27FC236}">
                <a16:creationId xmlns:a16="http://schemas.microsoft.com/office/drawing/2014/main" id="{7FF85F25-5C61-4A00-B95F-34D112EBFA1A}"/>
              </a:ext>
            </a:extLst>
          </p:cNvPr>
          <p:cNvGraphicFramePr>
            <a:graphicFrameLocks noGrp="1"/>
          </p:cNvGraphicFramePr>
          <p:nvPr/>
        </p:nvGraphicFramePr>
        <p:xfrm>
          <a:off x="1015068" y="1677798"/>
          <a:ext cx="4974671" cy="1333850"/>
        </p:xfrm>
        <a:graphic>
          <a:graphicData uri="http://schemas.openxmlformats.org/drawingml/2006/table">
            <a:tbl>
              <a:tblPr firstRow="1" firstCol="1" bandRow="1">
                <a:tableStyleId>{5C22544A-7EE6-4342-B048-85BDC9FD1C3A}</a:tableStyleId>
              </a:tblPr>
              <a:tblGrid>
                <a:gridCol w="4974671">
                  <a:extLst>
                    <a:ext uri="{9D8B030D-6E8A-4147-A177-3AD203B41FA5}">
                      <a16:colId xmlns:a16="http://schemas.microsoft.com/office/drawing/2014/main" val="4085685484"/>
                    </a:ext>
                  </a:extLst>
                </a:gridCol>
              </a:tblGrid>
              <a:tr h="691910">
                <a:tc>
                  <a:txBody>
                    <a:bodyPr/>
                    <a:lstStyle/>
                    <a:p>
                      <a:pPr algn="ctr">
                        <a:lnSpc>
                          <a:spcPct val="107000"/>
                        </a:lnSpc>
                        <a:spcAft>
                          <a:spcPts val="0"/>
                        </a:spcAft>
                      </a:pPr>
                      <a:r>
                        <a:rPr lang="de-CH" sz="1600" dirty="0">
                          <a:effectLst/>
                        </a:rPr>
                        <a:t>China und der Trans-Humanismus führen die Menschheit mit «Great Resett» in die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1519532500"/>
                  </a:ext>
                </a:extLst>
              </a:tr>
              <a:tr h="641940">
                <a:tc>
                  <a:txBody>
                    <a:bodyPr/>
                    <a:lstStyle/>
                    <a:p>
                      <a:pPr algn="ctr">
                        <a:lnSpc>
                          <a:spcPct val="107000"/>
                        </a:lnSpc>
                        <a:spcAft>
                          <a:spcPts val="600"/>
                        </a:spcAft>
                      </a:pPr>
                      <a:r>
                        <a:rPr lang="de-CH" sz="2000" dirty="0">
                          <a:effectLst/>
                        </a:rPr>
                        <a:t>Transhumane Wirtschaft mit Monopol Notenbank E-Geld</a:t>
                      </a:r>
                      <a:endParaRPr lang="de-CH"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479459094"/>
                  </a:ext>
                </a:extLst>
              </a:tr>
            </a:tbl>
          </a:graphicData>
        </a:graphic>
      </p:graphicFrame>
      <p:graphicFrame>
        <p:nvGraphicFramePr>
          <p:cNvPr id="4" name="Tabelle 3">
            <a:extLst>
              <a:ext uri="{FF2B5EF4-FFF2-40B4-BE49-F238E27FC236}">
                <a16:creationId xmlns:a16="http://schemas.microsoft.com/office/drawing/2014/main" id="{612C1269-73C6-4818-8887-68B596A9CC7D}"/>
              </a:ext>
            </a:extLst>
          </p:cNvPr>
          <p:cNvGraphicFramePr>
            <a:graphicFrameLocks noGrp="1"/>
          </p:cNvGraphicFramePr>
          <p:nvPr>
            <p:extLst>
              <p:ext uri="{D42A27DB-BD31-4B8C-83A1-F6EECF244321}">
                <p14:modId xmlns:p14="http://schemas.microsoft.com/office/powerpoint/2010/main" val="1199744894"/>
              </p:ext>
            </p:extLst>
          </p:nvPr>
        </p:nvGraphicFramePr>
        <p:xfrm>
          <a:off x="6283354" y="1662859"/>
          <a:ext cx="5486400" cy="1348787"/>
        </p:xfrm>
        <a:graphic>
          <a:graphicData uri="http://schemas.openxmlformats.org/drawingml/2006/table">
            <a:tbl>
              <a:tblPr firstRow="1" firstCol="1" bandRow="1">
                <a:tableStyleId>{5C22544A-7EE6-4342-B048-85BDC9FD1C3A}</a:tableStyleId>
              </a:tblPr>
              <a:tblGrid>
                <a:gridCol w="5486400">
                  <a:extLst>
                    <a:ext uri="{9D8B030D-6E8A-4147-A177-3AD203B41FA5}">
                      <a16:colId xmlns:a16="http://schemas.microsoft.com/office/drawing/2014/main" val="365051755"/>
                    </a:ext>
                  </a:extLst>
                </a:gridCol>
              </a:tblGrid>
              <a:tr h="663407">
                <a:tc>
                  <a:txBody>
                    <a:bodyPr/>
                    <a:lstStyle/>
                    <a:p>
                      <a:pPr algn="ctr">
                        <a:lnSpc>
                          <a:spcPct val="107000"/>
                        </a:lnSpc>
                        <a:spcBef>
                          <a:spcPts val="600"/>
                        </a:spcBef>
                        <a:spcAft>
                          <a:spcPts val="800"/>
                        </a:spcAft>
                      </a:pPr>
                      <a:r>
                        <a:rPr lang="de-CH" sz="1600" dirty="0">
                          <a:effectLst/>
                        </a:rPr>
                        <a:t>Europa und die Slawischen Völker verwirklichen den Göttliche Plan jedes Menschen durch die: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1805412420"/>
                  </a:ext>
                </a:extLst>
              </a:tr>
              <a:tr h="685380">
                <a:tc>
                  <a:txBody>
                    <a:bodyPr/>
                    <a:lstStyle/>
                    <a:p>
                      <a:pPr algn="ctr">
                        <a:lnSpc>
                          <a:spcPct val="107000"/>
                        </a:lnSpc>
                        <a:spcAft>
                          <a:spcPts val="0"/>
                        </a:spcAft>
                      </a:pPr>
                      <a:r>
                        <a:rPr lang="de-CH" sz="2000" dirty="0">
                          <a:effectLst/>
                        </a:rPr>
                        <a:t>HuMan-Wirtschaft mit </a:t>
                      </a:r>
                    </a:p>
                    <a:p>
                      <a:pPr algn="ctr">
                        <a:lnSpc>
                          <a:spcPct val="107000"/>
                        </a:lnSpc>
                        <a:spcAft>
                          <a:spcPts val="800"/>
                        </a:spcAft>
                      </a:pPr>
                      <a:r>
                        <a:rPr lang="de-CH" sz="2000" dirty="0">
                          <a:effectLst/>
                        </a:rPr>
                        <a:t>dezentralem Waren-Kredit-Gelt </a:t>
                      </a:r>
                      <a:endParaRPr lang="de-CH"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4136098789"/>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1000" fill="hold"/>
                                        <p:tgtEl>
                                          <p:spTgt spid="19459"/>
                                        </p:tgtEl>
                                        <p:attrNameLst>
                                          <p:attrName>ppt_w</p:attrName>
                                        </p:attrNameLst>
                                      </p:cBhvr>
                                      <p:tavLst>
                                        <p:tav tm="0">
                                          <p:val>
                                            <p:fltVal val="0"/>
                                          </p:val>
                                        </p:tav>
                                        <p:tav tm="100000">
                                          <p:val>
                                            <p:strVal val="#ppt_w"/>
                                          </p:val>
                                        </p:tav>
                                      </p:tavLst>
                                    </p:anim>
                                    <p:anim calcmode="lin" valueType="num">
                                      <p:cBhvr>
                                        <p:cTn id="8" dur="1000" fill="hold"/>
                                        <p:tgtEl>
                                          <p:spTgt spid="19459"/>
                                        </p:tgtEl>
                                        <p:attrNameLst>
                                          <p:attrName>ppt_h</p:attrName>
                                        </p:attrNameLst>
                                      </p:cBhvr>
                                      <p:tavLst>
                                        <p:tav tm="0">
                                          <p:val>
                                            <p:fltVal val="0"/>
                                          </p:val>
                                        </p:tav>
                                        <p:tav tm="100000">
                                          <p:val>
                                            <p:strVal val="#ppt_h"/>
                                          </p:val>
                                        </p:tav>
                                      </p:tavLst>
                                    </p:anim>
                                    <p:anim calcmode="lin" valueType="num">
                                      <p:cBhvr>
                                        <p:cTn id="9" dur="1000" fill="hold"/>
                                        <p:tgtEl>
                                          <p:spTgt spid="194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5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9458"/>
                                        </p:tgtEl>
                                        <p:attrNameLst>
                                          <p:attrName>style.visibility</p:attrName>
                                        </p:attrNameLst>
                                      </p:cBhvr>
                                      <p:to>
                                        <p:strVal val="visible"/>
                                      </p:to>
                                    </p:set>
                                    <p:anim calcmode="lin" valueType="num">
                                      <p:cBhvr>
                                        <p:cTn id="14" dur="500" fill="hold"/>
                                        <p:tgtEl>
                                          <p:spTgt spid="19458"/>
                                        </p:tgtEl>
                                        <p:attrNameLst>
                                          <p:attrName>ppt_x</p:attrName>
                                        </p:attrNameLst>
                                      </p:cBhvr>
                                      <p:tavLst>
                                        <p:tav tm="0">
                                          <p:val>
                                            <p:strVal val="#ppt_x-#ppt_w/2"/>
                                          </p:val>
                                        </p:tav>
                                        <p:tav tm="100000">
                                          <p:val>
                                            <p:strVal val="#ppt_x"/>
                                          </p:val>
                                        </p:tav>
                                      </p:tavLst>
                                    </p:anim>
                                    <p:anim calcmode="lin" valueType="num">
                                      <p:cBhvr>
                                        <p:cTn id="15" dur="500" fill="hold"/>
                                        <p:tgtEl>
                                          <p:spTgt spid="19458"/>
                                        </p:tgtEl>
                                        <p:attrNameLst>
                                          <p:attrName>ppt_y</p:attrName>
                                        </p:attrNameLst>
                                      </p:cBhvr>
                                      <p:tavLst>
                                        <p:tav tm="0">
                                          <p:val>
                                            <p:strVal val="#ppt_y"/>
                                          </p:val>
                                        </p:tav>
                                        <p:tav tm="100000">
                                          <p:val>
                                            <p:strVal val="#ppt_y"/>
                                          </p:val>
                                        </p:tav>
                                      </p:tavLst>
                                    </p:anim>
                                    <p:anim calcmode="lin" valueType="num">
                                      <p:cBhvr>
                                        <p:cTn id="16" dur="500" fill="hold"/>
                                        <p:tgtEl>
                                          <p:spTgt spid="19458"/>
                                        </p:tgtEl>
                                        <p:attrNameLst>
                                          <p:attrName>ppt_w</p:attrName>
                                        </p:attrNameLst>
                                      </p:cBhvr>
                                      <p:tavLst>
                                        <p:tav tm="0">
                                          <p:val>
                                            <p:fltVal val="0"/>
                                          </p:val>
                                        </p:tav>
                                        <p:tav tm="100000">
                                          <p:val>
                                            <p:strVal val="#ppt_w"/>
                                          </p:val>
                                        </p:tav>
                                      </p:tavLst>
                                    </p:anim>
                                    <p:anim calcmode="lin" valueType="num">
                                      <p:cBhvr>
                                        <p:cTn id="17" dur="500" fill="hold"/>
                                        <p:tgtEl>
                                          <p:spTgt spid="194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dirty="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225" y="304240"/>
            <a:ext cx="1345112" cy="870220"/>
          </a:xfrm>
          <a:prstGeom prst="rect">
            <a:avLst/>
          </a:prstGeom>
        </p:spPr>
      </p:pic>
      <p:pic>
        <p:nvPicPr>
          <p:cNvPr id="5" name="Grafik 4">
            <a:extLst>
              <a:ext uri="{FF2B5EF4-FFF2-40B4-BE49-F238E27FC236}">
                <a16:creationId xmlns:a16="http://schemas.microsoft.com/office/drawing/2014/main" id="{9E126F95-A958-457D-9CDF-4C032084C29A}"/>
              </a:ext>
            </a:extLst>
          </p:cNvPr>
          <p:cNvPicPr>
            <a:picLocks noChangeAspect="1"/>
          </p:cNvPicPr>
          <p:nvPr/>
        </p:nvPicPr>
        <p:blipFill>
          <a:blip r:embed="rId5"/>
          <a:stretch>
            <a:fillRect/>
          </a:stretch>
        </p:blipFill>
        <p:spPr>
          <a:xfrm>
            <a:off x="5280541" y="833028"/>
            <a:ext cx="978521" cy="995771"/>
          </a:xfrm>
          <a:prstGeom prst="rect">
            <a:avLst/>
          </a:prstGeom>
        </p:spPr>
      </p:pic>
      <p:pic>
        <p:nvPicPr>
          <p:cNvPr id="8" name="Grafik 7">
            <a:extLst>
              <a:ext uri="{FF2B5EF4-FFF2-40B4-BE49-F238E27FC236}">
                <a16:creationId xmlns:a16="http://schemas.microsoft.com/office/drawing/2014/main" id="{06DA2DF5-0838-452A-A67B-6222AB403F1B}"/>
              </a:ext>
            </a:extLst>
          </p:cNvPr>
          <p:cNvPicPr>
            <a:picLocks noChangeAspect="1"/>
          </p:cNvPicPr>
          <p:nvPr/>
        </p:nvPicPr>
        <p:blipFill>
          <a:blip r:embed="rId6"/>
          <a:stretch>
            <a:fillRect/>
          </a:stretch>
        </p:blipFill>
        <p:spPr>
          <a:xfrm>
            <a:off x="4797492" y="1845578"/>
            <a:ext cx="1963717" cy="1174460"/>
          </a:xfrm>
          <a:prstGeom prst="rect">
            <a:avLst/>
          </a:prstGeom>
        </p:spPr>
      </p:pic>
      <p:sp>
        <p:nvSpPr>
          <p:cNvPr id="9" name="Textfeld 8">
            <a:extLst>
              <a:ext uri="{FF2B5EF4-FFF2-40B4-BE49-F238E27FC236}">
                <a16:creationId xmlns:a16="http://schemas.microsoft.com/office/drawing/2014/main" id="{24F24562-127A-491C-865A-70F53DA3CEC3}"/>
              </a:ext>
            </a:extLst>
          </p:cNvPr>
          <p:cNvSpPr txBox="1"/>
          <p:nvPr/>
        </p:nvSpPr>
        <p:spPr>
          <a:xfrm>
            <a:off x="5343788" y="1157682"/>
            <a:ext cx="1426128" cy="338554"/>
          </a:xfrm>
          <a:prstGeom prst="rect">
            <a:avLst/>
          </a:prstGeom>
          <a:noFill/>
        </p:spPr>
        <p:txBody>
          <a:bodyPr wrap="square" rtlCol="0">
            <a:spAutoFit/>
          </a:bodyPr>
          <a:lstStyle/>
          <a:p>
            <a:r>
              <a:rPr lang="de-CH" sz="1600" b="1" dirty="0">
                <a:solidFill>
                  <a:srgbClr val="993366"/>
                </a:solidFill>
              </a:rPr>
              <a:t>Thema</a:t>
            </a:r>
            <a:r>
              <a:rPr lang="de-CH" sz="1600" b="1" dirty="0"/>
              <a:t> </a:t>
            </a:r>
          </a:p>
        </p:txBody>
      </p:sp>
      <p:sp>
        <p:nvSpPr>
          <p:cNvPr id="10" name="Textfeld 9">
            <a:extLst>
              <a:ext uri="{FF2B5EF4-FFF2-40B4-BE49-F238E27FC236}">
                <a16:creationId xmlns:a16="http://schemas.microsoft.com/office/drawing/2014/main" id="{605966BE-D14C-468C-8877-09B64D19D56D}"/>
              </a:ext>
            </a:extLst>
          </p:cNvPr>
          <p:cNvSpPr txBox="1"/>
          <p:nvPr/>
        </p:nvSpPr>
        <p:spPr>
          <a:xfrm>
            <a:off x="5570290" y="1442907"/>
            <a:ext cx="545285" cy="261610"/>
          </a:xfrm>
          <a:prstGeom prst="rect">
            <a:avLst/>
          </a:prstGeom>
          <a:noFill/>
        </p:spPr>
        <p:txBody>
          <a:bodyPr wrap="square" rtlCol="0">
            <a:spAutoFit/>
          </a:bodyPr>
          <a:lstStyle/>
          <a:p>
            <a:r>
              <a:rPr lang="de-CH" sz="1100" b="1" dirty="0">
                <a:solidFill>
                  <a:srgbClr val="CC0000"/>
                </a:solidFill>
              </a:rPr>
              <a:t>der</a:t>
            </a:r>
          </a:p>
        </p:txBody>
      </p:sp>
      <p:sp>
        <p:nvSpPr>
          <p:cNvPr id="11" name="Textfeld 10">
            <a:extLst>
              <a:ext uri="{FF2B5EF4-FFF2-40B4-BE49-F238E27FC236}">
                <a16:creationId xmlns:a16="http://schemas.microsoft.com/office/drawing/2014/main" id="{22EE820F-AFD9-40BC-A3A9-5372753FD5D6}"/>
              </a:ext>
            </a:extLst>
          </p:cNvPr>
          <p:cNvSpPr txBox="1"/>
          <p:nvPr/>
        </p:nvSpPr>
        <p:spPr>
          <a:xfrm>
            <a:off x="4790113" y="2239861"/>
            <a:ext cx="2164360" cy="338554"/>
          </a:xfrm>
          <a:prstGeom prst="rect">
            <a:avLst/>
          </a:prstGeom>
          <a:noFill/>
        </p:spPr>
        <p:txBody>
          <a:bodyPr wrap="square" rtlCol="0">
            <a:spAutoFit/>
          </a:bodyPr>
          <a:lstStyle/>
          <a:p>
            <a:r>
              <a:rPr lang="de-CH" sz="1600" b="1" dirty="0">
                <a:solidFill>
                  <a:srgbClr val="993366"/>
                </a:solidFill>
              </a:rPr>
              <a:t>HuMan-Bewegung</a:t>
            </a:r>
          </a:p>
        </p:txBody>
      </p:sp>
      <p:pic>
        <p:nvPicPr>
          <p:cNvPr id="13" name="Grafik 12">
            <a:extLst>
              <a:ext uri="{FF2B5EF4-FFF2-40B4-BE49-F238E27FC236}">
                <a16:creationId xmlns:a16="http://schemas.microsoft.com/office/drawing/2014/main" id="{2CEFFF97-8CD8-470E-A150-B2349B081996}"/>
              </a:ext>
            </a:extLst>
          </p:cNvPr>
          <p:cNvPicPr>
            <a:picLocks noChangeAspect="1"/>
          </p:cNvPicPr>
          <p:nvPr/>
        </p:nvPicPr>
        <p:blipFill>
          <a:blip r:embed="rId7"/>
          <a:stretch>
            <a:fillRect/>
          </a:stretch>
        </p:blipFill>
        <p:spPr>
          <a:xfrm>
            <a:off x="2980845" y="3002769"/>
            <a:ext cx="5609524" cy="3352381"/>
          </a:xfrm>
          <a:prstGeom prst="rect">
            <a:avLst/>
          </a:prstGeom>
        </p:spPr>
      </p:pic>
      <p:sp>
        <p:nvSpPr>
          <p:cNvPr id="18" name="Textfeld 17">
            <a:extLst>
              <a:ext uri="{FF2B5EF4-FFF2-40B4-BE49-F238E27FC236}">
                <a16:creationId xmlns:a16="http://schemas.microsoft.com/office/drawing/2014/main" id="{5EFD7919-F9C2-4718-9A11-186503900B1A}"/>
              </a:ext>
            </a:extLst>
          </p:cNvPr>
          <p:cNvSpPr txBox="1"/>
          <p:nvPr/>
        </p:nvSpPr>
        <p:spPr>
          <a:xfrm>
            <a:off x="1333849" y="192839"/>
            <a:ext cx="9454393" cy="461665"/>
          </a:xfrm>
          <a:prstGeom prst="rect">
            <a:avLst/>
          </a:prstGeom>
          <a:noFill/>
        </p:spPr>
        <p:txBody>
          <a:bodyPr wrap="square">
            <a:spAutoFit/>
          </a:bodyPr>
          <a:lstStyle/>
          <a:p>
            <a:r>
              <a:rPr lang="de-DE" altLang="de-DE" sz="2400" b="1" dirty="0"/>
              <a:t>Bestandteile des Staates der Zukunft nach HuMan-Wirtschaft </a:t>
            </a:r>
            <a:endParaRPr lang="de-CH" sz="2400" b="1" dirty="0"/>
          </a:p>
        </p:txBody>
      </p:sp>
      <p:sp>
        <p:nvSpPr>
          <p:cNvPr id="15" name="Textfeld 14">
            <a:extLst>
              <a:ext uri="{FF2B5EF4-FFF2-40B4-BE49-F238E27FC236}">
                <a16:creationId xmlns:a16="http://schemas.microsoft.com/office/drawing/2014/main" id="{9A459400-C07C-4CE0-9A7D-1A55C9294BF7}"/>
              </a:ext>
            </a:extLst>
          </p:cNvPr>
          <p:cNvSpPr txBox="1"/>
          <p:nvPr/>
        </p:nvSpPr>
        <p:spPr>
          <a:xfrm>
            <a:off x="1317072" y="922789"/>
            <a:ext cx="3103926" cy="1200329"/>
          </a:xfrm>
          <a:prstGeom prst="rect">
            <a:avLst/>
          </a:prstGeom>
          <a:noFill/>
        </p:spPr>
        <p:txBody>
          <a:bodyPr wrap="square" rtlCol="0">
            <a:spAutoFit/>
          </a:bodyPr>
          <a:lstStyle/>
          <a:p>
            <a:r>
              <a:rPr lang="de-CH" b="1" dirty="0"/>
              <a:t>Das zentrale Thema ist die Wirtschafts-Theorie für gesättigte Märkte ab 2020</a:t>
            </a:r>
          </a:p>
          <a:p>
            <a:r>
              <a:rPr lang="de-CH" b="1" dirty="0"/>
              <a:t>Genannt:    </a:t>
            </a:r>
            <a:r>
              <a:rPr lang="de-CH" b="1" dirty="0">
                <a:solidFill>
                  <a:srgbClr val="B88C00"/>
                </a:solidFill>
              </a:rPr>
              <a:t>KREDITISMUS</a:t>
            </a:r>
          </a:p>
        </p:txBody>
      </p:sp>
      <p:sp>
        <p:nvSpPr>
          <p:cNvPr id="16" name="Textfeld 15">
            <a:extLst>
              <a:ext uri="{FF2B5EF4-FFF2-40B4-BE49-F238E27FC236}">
                <a16:creationId xmlns:a16="http://schemas.microsoft.com/office/drawing/2014/main" id="{3EDB8EB0-DA87-4C67-84F8-DEC24B155CDC}"/>
              </a:ext>
            </a:extLst>
          </p:cNvPr>
          <p:cNvSpPr txBox="1"/>
          <p:nvPr/>
        </p:nvSpPr>
        <p:spPr>
          <a:xfrm>
            <a:off x="7373921" y="2021747"/>
            <a:ext cx="3682767" cy="646331"/>
          </a:xfrm>
          <a:prstGeom prst="rect">
            <a:avLst/>
          </a:prstGeom>
          <a:noFill/>
        </p:spPr>
        <p:txBody>
          <a:bodyPr wrap="square" rtlCol="0">
            <a:spAutoFit/>
          </a:bodyPr>
          <a:lstStyle/>
          <a:p>
            <a:r>
              <a:rPr lang="de-CH" b="1" dirty="0"/>
              <a:t>Die politische Umsetzung und Regierung als Staatenbund.</a:t>
            </a:r>
          </a:p>
        </p:txBody>
      </p:sp>
      <p:sp>
        <p:nvSpPr>
          <p:cNvPr id="17" name="Textfeld 16">
            <a:extLst>
              <a:ext uri="{FF2B5EF4-FFF2-40B4-BE49-F238E27FC236}">
                <a16:creationId xmlns:a16="http://schemas.microsoft.com/office/drawing/2014/main" id="{E2CC99B9-9CC1-4ED5-A688-C1A24D38362F}"/>
              </a:ext>
            </a:extLst>
          </p:cNvPr>
          <p:cNvSpPr txBox="1"/>
          <p:nvPr/>
        </p:nvSpPr>
        <p:spPr>
          <a:xfrm>
            <a:off x="8800050" y="3070371"/>
            <a:ext cx="3271708" cy="3231654"/>
          </a:xfrm>
          <a:prstGeom prst="rect">
            <a:avLst/>
          </a:prstGeom>
          <a:noFill/>
        </p:spPr>
        <p:txBody>
          <a:bodyPr wrap="square" rtlCol="0">
            <a:spAutoFit/>
          </a:bodyPr>
          <a:lstStyle/>
          <a:p>
            <a:r>
              <a:rPr lang="de-CH" b="1" dirty="0"/>
              <a:t>In der Steuerungs-Software </a:t>
            </a:r>
            <a:r>
              <a:rPr lang="de-CH" b="1" dirty="0">
                <a:solidFill>
                  <a:schemeClr val="accent2"/>
                </a:solidFill>
              </a:rPr>
              <a:t>EURO</a:t>
            </a:r>
            <a:r>
              <a:rPr lang="de-CH" b="1" i="1" dirty="0">
                <a:solidFill>
                  <a:schemeClr val="accent2"/>
                </a:solidFill>
              </a:rPr>
              <a:t>WEG</a:t>
            </a:r>
            <a:r>
              <a:rPr lang="de-CH" b="1" dirty="0"/>
              <a:t> unter Kontrolle des Staates mit seinen </a:t>
            </a:r>
            <a:r>
              <a:rPr lang="de-CH" b="1" dirty="0">
                <a:solidFill>
                  <a:schemeClr val="accent2"/>
                </a:solidFill>
              </a:rPr>
              <a:t>WEG-Begleitern</a:t>
            </a:r>
            <a:r>
              <a:rPr lang="de-CH" b="1" dirty="0"/>
              <a:t> sind diese 2 Funktionen integrierter Bestandteil:</a:t>
            </a:r>
          </a:p>
          <a:p>
            <a:r>
              <a:rPr lang="de-CH" b="1" dirty="0">
                <a:solidFill>
                  <a:srgbClr val="8C8C8C"/>
                </a:solidFill>
              </a:rPr>
              <a:t>- 33’300 Einkaufsrahmen   </a:t>
            </a:r>
          </a:p>
          <a:p>
            <a:r>
              <a:rPr lang="de-CH" b="1" dirty="0">
                <a:solidFill>
                  <a:srgbClr val="C09200"/>
                </a:solidFill>
              </a:rPr>
              <a:t>1% Konkurs-Versicherung.</a:t>
            </a:r>
          </a:p>
          <a:p>
            <a:r>
              <a:rPr lang="de-CH" b="1" dirty="0"/>
              <a:t> </a:t>
            </a:r>
          </a:p>
          <a:p>
            <a:r>
              <a:rPr lang="de-CH" sz="1400" b="1" dirty="0"/>
              <a:t>100 Konten = 1 WEG-Begleiter! </a:t>
            </a:r>
          </a:p>
          <a:p>
            <a:r>
              <a:rPr lang="de-CH" sz="1400" b="1" dirty="0"/>
              <a:t>1 Mia. Konten = 10 Mio. WEG-Begleiter!</a:t>
            </a:r>
          </a:p>
        </p:txBody>
      </p:sp>
      <p:sp>
        <p:nvSpPr>
          <p:cNvPr id="20" name="Textfeld 19">
            <a:extLst>
              <a:ext uri="{FF2B5EF4-FFF2-40B4-BE49-F238E27FC236}">
                <a16:creationId xmlns:a16="http://schemas.microsoft.com/office/drawing/2014/main" id="{F8800F17-547B-44FD-AC85-2BEC8C7C1526}"/>
              </a:ext>
            </a:extLst>
          </p:cNvPr>
          <p:cNvSpPr txBox="1"/>
          <p:nvPr/>
        </p:nvSpPr>
        <p:spPr>
          <a:xfrm>
            <a:off x="763397" y="3198074"/>
            <a:ext cx="2055303" cy="2862322"/>
          </a:xfrm>
          <a:prstGeom prst="rect">
            <a:avLst/>
          </a:prstGeom>
          <a:noFill/>
        </p:spPr>
        <p:txBody>
          <a:bodyPr wrap="square" rtlCol="0">
            <a:spAutoFit/>
          </a:bodyPr>
          <a:lstStyle/>
          <a:p>
            <a:r>
              <a:rPr lang="de-CH" b="1" dirty="0"/>
              <a:t>Der </a:t>
            </a:r>
            <a:r>
              <a:rPr lang="de-CH" b="1" dirty="0">
                <a:solidFill>
                  <a:srgbClr val="993366"/>
                </a:solidFill>
              </a:rPr>
              <a:t>HuMan-WEG</a:t>
            </a:r>
            <a:r>
              <a:rPr lang="de-CH" b="1" dirty="0"/>
              <a:t> Staat hat die zwei zentralen Funktionen:</a:t>
            </a:r>
          </a:p>
          <a:p>
            <a:endParaRPr lang="de-CH" b="1" dirty="0"/>
          </a:p>
          <a:p>
            <a:r>
              <a:rPr lang="de-CH" b="1" dirty="0"/>
              <a:t>1. Gewinnschutz und 2. nur noch eine einzige 12%  Waren-Transfer-Steuer!</a:t>
            </a:r>
          </a:p>
        </p:txBody>
      </p:sp>
      <p:pic>
        <p:nvPicPr>
          <p:cNvPr id="22" name="Grafik 21">
            <a:extLst>
              <a:ext uri="{FF2B5EF4-FFF2-40B4-BE49-F238E27FC236}">
                <a16:creationId xmlns:a16="http://schemas.microsoft.com/office/drawing/2014/main" id="{4D31514E-03F8-42CC-8025-A2A2A4010F71}"/>
              </a:ext>
            </a:extLst>
          </p:cNvPr>
          <p:cNvPicPr>
            <a:picLocks noChangeAspect="1"/>
          </p:cNvPicPr>
          <p:nvPr/>
        </p:nvPicPr>
        <p:blipFill>
          <a:blip r:embed="rId8"/>
          <a:stretch>
            <a:fillRect/>
          </a:stretch>
        </p:blipFill>
        <p:spPr>
          <a:xfrm>
            <a:off x="2983337" y="3005262"/>
            <a:ext cx="5638095" cy="3380952"/>
          </a:xfrm>
          <a:prstGeom prst="rect">
            <a:avLst/>
          </a:prstGeom>
        </p:spPr>
      </p:pic>
    </p:spTree>
    <p:extLst>
      <p:ext uri="{BB962C8B-B14F-4D97-AF65-F5344CB8AC3E}">
        <p14:creationId xmlns:p14="http://schemas.microsoft.com/office/powerpoint/2010/main" val="19116910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3"/>
          <p:cNvSpPr>
            <a:spLocks noGrp="1"/>
          </p:cNvSpPr>
          <p:nvPr>
            <p:ph type="dt" sz="quarter" idx="10"/>
          </p:nvPr>
        </p:nvSpPr>
        <p:spPr>
          <a:xfrm>
            <a:off x="1219200" y="6445190"/>
            <a:ext cx="3432699" cy="368300"/>
          </a:xfrm>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0775E074-7091-4AF2-A25F-52C343D95F92}" type="slidenum">
              <a:rPr lang="en-US" altLang="de-DE">
                <a:solidFill>
                  <a:srgbClr val="000000"/>
                </a:solidFill>
                <a:latin typeface="Arial"/>
              </a:rPr>
              <a:pPr fontAlgn="base">
                <a:spcBef>
                  <a:spcPct val="0"/>
                </a:spcBef>
                <a:spcAft>
                  <a:spcPct val="0"/>
                </a:spcAft>
                <a:defRPr/>
              </a:pPr>
              <a:t>2</a:t>
            </a:fld>
            <a:r>
              <a:rPr lang="en-US" altLang="de-DE" dirty="0">
                <a:solidFill>
                  <a:srgbClr val="000000"/>
                </a:solidFill>
                <a:latin typeface="Arial"/>
              </a:rPr>
              <a:t>/ 22</a:t>
            </a:r>
          </a:p>
        </p:txBody>
      </p:sp>
      <p:sp>
        <p:nvSpPr>
          <p:cNvPr id="48130" name="Rectangle 2"/>
          <p:cNvSpPr>
            <a:spLocks noGrp="1" noChangeArrowheads="1"/>
          </p:cNvSpPr>
          <p:nvPr>
            <p:ph type="title"/>
          </p:nvPr>
        </p:nvSpPr>
        <p:spPr/>
        <p:txBody>
          <a:bodyPr/>
          <a:lstStyle/>
          <a:p>
            <a:pPr>
              <a:defRPr/>
            </a:pPr>
            <a:r>
              <a:rPr lang="de-DE" altLang="de-DE" dirty="0"/>
              <a:t>DAS DARLEHEN (schw. OR)    gelesen 1971</a:t>
            </a:r>
          </a:p>
        </p:txBody>
      </p:sp>
      <p:sp>
        <p:nvSpPr>
          <p:cNvPr id="31748" name="Rectangle 3"/>
          <p:cNvSpPr>
            <a:spLocks noGrp="1" noChangeArrowheads="1"/>
          </p:cNvSpPr>
          <p:nvPr>
            <p:ph type="body" idx="1"/>
          </p:nvPr>
        </p:nvSpPr>
        <p:spPr>
          <a:xfrm>
            <a:off x="2360614" y="1719263"/>
            <a:ext cx="7996237" cy="4119562"/>
          </a:xfrm>
        </p:spPr>
        <p:txBody>
          <a:bodyPr/>
          <a:lstStyle/>
          <a:p>
            <a:pPr>
              <a:buFont typeface="Wingdings" pitchFamily="2" charset="2"/>
              <a:buNone/>
            </a:pPr>
            <a:r>
              <a:rPr lang="de-DE" altLang="de-DE" sz="1800" u="sng"/>
              <a:t>1. Verzinslichkeit von Geld-Darlehen und Geld-Schulden</a:t>
            </a:r>
            <a:endParaRPr lang="de-DE" altLang="de-DE" sz="1400"/>
          </a:p>
          <a:p>
            <a:pPr>
              <a:buFont typeface="Wingdings" pitchFamily="2" charset="2"/>
              <a:buNone/>
            </a:pPr>
            <a:endParaRPr lang="de-DE" altLang="de-DE" sz="1400"/>
          </a:p>
          <a:p>
            <a:pPr>
              <a:buFont typeface="Wingdings" pitchFamily="2" charset="2"/>
              <a:buNone/>
            </a:pPr>
            <a:r>
              <a:rPr lang="de-DE" altLang="de-DE" sz="1400"/>
              <a:t>Art. 313</a:t>
            </a:r>
          </a:p>
          <a:p>
            <a:pPr>
              <a:buFont typeface="Wingdings" pitchFamily="2" charset="2"/>
              <a:buNone/>
            </a:pPr>
            <a:r>
              <a:rPr lang="de-DE" altLang="de-DE" sz="1400"/>
              <a:t>1	Das Darlehen ist im gewöhnlichen Verkehre nur dann verzinslich, wenn Zinse verabredet sind.</a:t>
            </a:r>
          </a:p>
          <a:p>
            <a:pPr>
              <a:buFont typeface="Wingdings" pitchFamily="2" charset="2"/>
              <a:buNone/>
            </a:pPr>
            <a:endParaRPr lang="de-DE" altLang="de-DE" sz="1400"/>
          </a:p>
          <a:p>
            <a:pPr>
              <a:buFont typeface="Wingdings" pitchFamily="2" charset="2"/>
              <a:buNone/>
            </a:pPr>
            <a:r>
              <a:rPr lang="de-DE" altLang="de-DE" sz="1400"/>
              <a:t>2	Im kaufmännischen Verkehre sind auch ohne Verabredung </a:t>
            </a:r>
            <a:r>
              <a:rPr lang="de-DE" altLang="de-DE" sz="1400" u="sng"/>
              <a:t>Zinse zu bezahlen</a:t>
            </a:r>
            <a:r>
              <a:rPr lang="de-DE" altLang="de-DE" sz="1400"/>
              <a:t>.</a:t>
            </a:r>
          </a:p>
          <a:p>
            <a:pPr>
              <a:buFont typeface="Wingdings" pitchFamily="2" charset="2"/>
              <a:buNone/>
            </a:pPr>
            <a:endParaRPr lang="de-DE" altLang="de-DE" sz="1400"/>
          </a:p>
          <a:p>
            <a:pPr>
              <a:spcBef>
                <a:spcPct val="10000"/>
              </a:spcBef>
              <a:buFont typeface="Wingdings" pitchFamily="2" charset="2"/>
              <a:buNone/>
            </a:pPr>
            <a:endParaRPr lang="de-DE" altLang="de-DE" sz="1000"/>
          </a:p>
          <a:p>
            <a:pPr>
              <a:buFont typeface="Wingdings" pitchFamily="2" charset="2"/>
              <a:buNone/>
            </a:pPr>
            <a:r>
              <a:rPr lang="de-DE" altLang="de-DE" sz="1800" u="sng"/>
              <a:t>2. Zinsvorschriften</a:t>
            </a:r>
            <a:endParaRPr lang="de-DE" altLang="de-DE" sz="1400" u="sng"/>
          </a:p>
          <a:p>
            <a:pPr>
              <a:buFont typeface="Wingdings" pitchFamily="2" charset="2"/>
              <a:buNone/>
            </a:pPr>
            <a:endParaRPr lang="de-DE" altLang="de-DE" sz="1400" u="sng"/>
          </a:p>
          <a:p>
            <a:pPr>
              <a:buFont typeface="Wingdings" pitchFamily="2" charset="2"/>
              <a:buNone/>
            </a:pPr>
            <a:r>
              <a:rPr lang="de-DE" altLang="de-DE" sz="1400"/>
              <a:t>Art. 314</a:t>
            </a:r>
          </a:p>
          <a:p>
            <a:pPr>
              <a:buFont typeface="Wingdings" pitchFamily="2" charset="2"/>
              <a:buNone/>
            </a:pPr>
            <a:r>
              <a:rPr lang="de-DE" altLang="de-DE" sz="1400"/>
              <a:t>3	Die vorherige Übereinkunft, dass die Zinse zum Kapital geschlagen und mit diesem weiter verzinst werden sollen, ist ungültig unter Vorbehalt von kaufmännischen Zinsabrechnungen im Kontokorrent und ähnlichen Geschäftsformen, bei denen die Berechnung von Zinseszinsen üblich ist, wie namentlich bei Sparkassen.</a:t>
            </a:r>
          </a:p>
          <a:p>
            <a:pPr>
              <a:buFont typeface="Wingdings" pitchFamily="2" charset="2"/>
              <a:buNone/>
            </a:pPr>
            <a:endParaRPr lang="de-DE" altLang="de-DE" sz="1400"/>
          </a:p>
        </p:txBody>
      </p:sp>
      <p:pic>
        <p:nvPicPr>
          <p:cNvPr id="4813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021" y="414864"/>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7" name="Text Box 12"/>
          <p:cNvSpPr txBox="1">
            <a:spLocks noChangeArrowheads="1"/>
          </p:cNvSpPr>
          <p:nvPr/>
        </p:nvSpPr>
        <p:spPr bwMode="auto">
          <a:xfrm>
            <a:off x="2552700" y="914400"/>
            <a:ext cx="7112000" cy="579438"/>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3200">
                <a:solidFill>
                  <a:srgbClr val="000000"/>
                </a:solidFill>
                <a:cs typeface="Arial" charset="0"/>
              </a:rPr>
              <a:t>Gewinngesetz der Geldverleiher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1000" fill="hold"/>
                                        <p:tgtEl>
                                          <p:spTgt spid="48132"/>
                                        </p:tgtEl>
                                        <p:attrNameLst>
                                          <p:attrName>ppt_w</p:attrName>
                                        </p:attrNameLst>
                                      </p:cBhvr>
                                      <p:tavLst>
                                        <p:tav tm="0">
                                          <p:val>
                                            <p:fltVal val="0"/>
                                          </p:val>
                                        </p:tav>
                                        <p:tav tm="100000">
                                          <p:val>
                                            <p:strVal val="#ppt_w"/>
                                          </p:val>
                                        </p:tav>
                                      </p:tavLst>
                                    </p:anim>
                                    <p:anim calcmode="lin" valueType="num">
                                      <p:cBhvr>
                                        <p:cTn id="8" dur="1000" fill="hold"/>
                                        <p:tgtEl>
                                          <p:spTgt spid="48132"/>
                                        </p:tgtEl>
                                        <p:attrNameLst>
                                          <p:attrName>ppt_h</p:attrName>
                                        </p:attrNameLst>
                                      </p:cBhvr>
                                      <p:tavLst>
                                        <p:tav tm="0">
                                          <p:val>
                                            <p:fltVal val="0"/>
                                          </p:val>
                                        </p:tav>
                                        <p:tav tm="100000">
                                          <p:val>
                                            <p:strVal val="#ppt_h"/>
                                          </p:val>
                                        </p:tav>
                                      </p:tavLst>
                                    </p:anim>
                                    <p:anim calcmode="lin" valueType="num">
                                      <p:cBhvr>
                                        <p:cTn id="9" dur="1000" fill="hold"/>
                                        <p:tgtEl>
                                          <p:spTgt spid="481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21506" name="Rectangle 2"/>
          <p:cNvSpPr>
            <a:spLocks noGrp="1" noChangeArrowheads="1"/>
          </p:cNvSpPr>
          <p:nvPr>
            <p:ph type="title"/>
          </p:nvPr>
        </p:nvSpPr>
        <p:spPr/>
        <p:txBody>
          <a:bodyPr/>
          <a:lstStyle/>
          <a:p>
            <a:pPr>
              <a:defRPr/>
            </a:pPr>
            <a:r>
              <a:rPr lang="de-DE" dirty="0"/>
              <a:t>Was ist die „HuMan-Welt-Ordnung“ HMWO ab 2021</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Rechteck 15"/>
          <p:cNvSpPr>
            <a:spLocks noChangeArrowheads="1"/>
          </p:cNvSpPr>
          <p:nvPr/>
        </p:nvSpPr>
        <p:spPr bwMode="auto">
          <a:xfrm>
            <a:off x="871269" y="4435792"/>
            <a:ext cx="43563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Seit der Erfindung des Banken-Systems 1696 werden Schulden nie zurückgezahlt, nur durch Kriege vernichtet durch einziehen der damit geschaffenen Werte.</a:t>
            </a:r>
          </a:p>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r>
              <a:rPr kumimoji="0" lang="de-CH" altLang="de-DE" sz="1800" b="1" i="0" u="none" strike="noStrike" kern="1200" cap="none" spc="0" normalizeH="0" baseline="0" noProof="0" dirty="0">
                <a:ln>
                  <a:noFill/>
                </a:ln>
                <a:solidFill>
                  <a:srgbClr val="FF0000"/>
                </a:solidFill>
                <a:effectLst/>
                <a:uLnTx/>
                <a:uFillTx/>
                <a:latin typeface="Times New Roman" pitchFamily="18" charset="0"/>
                <a:ea typeface="+mn-ea"/>
                <a:cs typeface="Arial" charset="0"/>
              </a:rPr>
              <a:t>Wiederkehrende Exponential-Kurve der Verschuldung, nun bis zur Explosion 2021.</a:t>
            </a:r>
          </a:p>
        </p:txBody>
      </p:sp>
      <p:pic>
        <p:nvPicPr>
          <p:cNvPr id="11266" name="Picture 2" descr="Exponentialkurve - Basiswissen">
            <a:extLst>
              <a:ext uri="{FF2B5EF4-FFF2-40B4-BE49-F238E27FC236}">
                <a16:creationId xmlns:a16="http://schemas.microsoft.com/office/drawing/2014/main" id="{358D253C-73AA-4044-8A28-BA776A405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869" y="1612960"/>
            <a:ext cx="1629192" cy="28727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thematik 10/Form- und Lageänderungen der Sinuskurve/Übungen – RMG-Wiki">
            <a:extLst>
              <a:ext uri="{FF2B5EF4-FFF2-40B4-BE49-F238E27FC236}">
                <a16:creationId xmlns:a16="http://schemas.microsoft.com/office/drawing/2014/main" id="{2AF06AF4-FCDF-4883-8B12-56060A4C6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883" y="1919109"/>
            <a:ext cx="5227608" cy="24199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7AC5A064-A0F2-4C3D-BB7C-7D4ED001A98C}"/>
              </a:ext>
            </a:extLst>
          </p:cNvPr>
          <p:cNvSpPr txBox="1"/>
          <p:nvPr/>
        </p:nvSpPr>
        <p:spPr>
          <a:xfrm>
            <a:off x="1561381" y="915204"/>
            <a:ext cx="3131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de-DE" sz="2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Zins-Schuld-Geld-System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der Welt-Zentralbanken</a:t>
            </a:r>
            <a:endParaRPr kumimoji="0" lang="de-CH" sz="2000" b="1" i="0" u="none" strike="noStrike" kern="1200" cap="none" spc="0" normalizeH="0" baseline="0" noProof="0" dirty="0">
              <a:ln>
                <a:noFill/>
              </a:ln>
              <a:solidFill>
                <a:srgbClr val="FF0000"/>
              </a:solidFill>
              <a:effectLst/>
              <a:uLnTx/>
              <a:uFillTx/>
              <a:latin typeface="Arial"/>
              <a:ea typeface="+mn-ea"/>
              <a:cs typeface="+mn-cs"/>
            </a:endParaRPr>
          </a:p>
        </p:txBody>
      </p:sp>
      <p:sp>
        <p:nvSpPr>
          <p:cNvPr id="13" name="Textfeld 12">
            <a:extLst>
              <a:ext uri="{FF2B5EF4-FFF2-40B4-BE49-F238E27FC236}">
                <a16:creationId xmlns:a16="http://schemas.microsoft.com/office/drawing/2014/main" id="{90135171-06CF-4938-8904-1E02D58DE1BC}"/>
              </a:ext>
            </a:extLst>
          </p:cNvPr>
          <p:cNvSpPr txBox="1"/>
          <p:nvPr/>
        </p:nvSpPr>
        <p:spPr>
          <a:xfrm>
            <a:off x="5333280" y="880695"/>
            <a:ext cx="525995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de-DE" sz="2000" b="1" i="0" u="none" strike="noStrike" kern="1200" cap="none" spc="0" normalizeH="0" baseline="0" noProof="0" dirty="0">
                <a:ln>
                  <a:noFill/>
                </a:ln>
                <a:solidFill>
                  <a:srgbClr val="3333CC"/>
                </a:solidFill>
                <a:effectLst/>
                <a:uLnTx/>
                <a:uFillTx/>
                <a:latin typeface="Times New Roman" pitchFamily="18" charset="0"/>
                <a:ea typeface="+mn-ea"/>
                <a:cs typeface="Arial" charset="0"/>
              </a:rPr>
              <a:t>HuMan-Gelt-System: Warenaustausch ohne Tauschgeld, nur über die zeitlich in langen Zyklen abrechnende Waren-Buchhaltung. </a:t>
            </a:r>
            <a:endParaRPr kumimoji="0" lang="de-CH" sz="2000" b="1" i="0" u="none" strike="noStrike" kern="1200" cap="none" spc="0" normalizeH="0" baseline="0" noProof="0" dirty="0">
              <a:ln>
                <a:noFill/>
              </a:ln>
              <a:solidFill>
                <a:srgbClr val="3333CC"/>
              </a:solidFill>
              <a:effectLst/>
              <a:uLnTx/>
              <a:uFillTx/>
              <a:latin typeface="Arial"/>
              <a:ea typeface="+mn-ea"/>
              <a:cs typeface="+mn-cs"/>
            </a:endParaRPr>
          </a:p>
        </p:txBody>
      </p:sp>
      <p:sp>
        <p:nvSpPr>
          <p:cNvPr id="14" name="Textfeld 13">
            <a:extLst>
              <a:ext uri="{FF2B5EF4-FFF2-40B4-BE49-F238E27FC236}">
                <a16:creationId xmlns:a16="http://schemas.microsoft.com/office/drawing/2014/main" id="{F8875285-0D4C-46EF-87E4-BFE8552A7154}"/>
              </a:ext>
            </a:extLst>
          </p:cNvPr>
          <p:cNvSpPr txBox="1"/>
          <p:nvPr/>
        </p:nvSpPr>
        <p:spPr>
          <a:xfrm>
            <a:off x="5367786" y="4390693"/>
            <a:ext cx="6094562" cy="203132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Der seit 2016 abrechnungs-technisch mögliche «</a:t>
            </a:r>
            <a:r>
              <a:rPr kumimoji="0" lang="de-CH" altLang="de-DE" sz="1800" b="1" i="0" u="none" strike="noStrike" kern="1200" cap="none" spc="0" normalizeH="0" baseline="0" noProof="0" dirty="0">
                <a:ln>
                  <a:noFill/>
                </a:ln>
                <a:solidFill>
                  <a:srgbClr val="3333CC"/>
                </a:solidFill>
                <a:effectLst/>
                <a:uLnTx/>
                <a:uFillTx/>
                <a:latin typeface="Times New Roman" pitchFamily="18" charset="0"/>
                <a:ea typeface="+mn-ea"/>
                <a:cs typeface="Arial" charset="0"/>
              </a:rPr>
              <a:t>Waren-Tausch-Handel</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über einen «</a:t>
            </a:r>
            <a:r>
              <a:rPr kumimoji="0" lang="de-CH" altLang="de-DE" sz="1800" b="1" i="0" u="none" strike="noStrike" kern="1200" cap="none" spc="0" normalizeH="0" baseline="0" noProof="0" dirty="0">
                <a:ln>
                  <a:noFill/>
                </a:ln>
                <a:solidFill>
                  <a:srgbClr val="00B050"/>
                </a:solidFill>
                <a:effectLst/>
                <a:uLnTx/>
                <a:uFillTx/>
                <a:latin typeface="Times New Roman" pitchFamily="18" charset="0"/>
                <a:ea typeface="+mn-ea"/>
                <a:cs typeface="Arial" charset="0"/>
              </a:rPr>
              <a:t>Welt-E-Shop</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mit integrierter Waren-Transfer-Buchhaltung </a:t>
            </a:r>
            <a:r>
              <a:rPr kumimoji="0" lang="de-CH" altLang="de-DE" sz="1800" b="1" i="0" u="none" strike="noStrike" kern="1200" cap="none" spc="0" normalizeH="0" baseline="0" noProof="0" dirty="0">
                <a:ln>
                  <a:noFill/>
                </a:ln>
                <a:solidFill>
                  <a:srgbClr val="3333CC"/>
                </a:solidFill>
                <a:effectLst/>
                <a:uLnTx/>
                <a:uFillTx/>
                <a:latin typeface="Times New Roman" pitchFamily="18" charset="0"/>
                <a:ea typeface="+mn-ea"/>
                <a:cs typeface="Arial" charset="0"/>
              </a:rPr>
              <a:t>EURO</a:t>
            </a:r>
            <a:r>
              <a:rPr kumimoji="0" lang="de-CH" altLang="de-DE" sz="1800" b="1" i="1" u="none" strike="noStrike" kern="1200" cap="none" spc="0" normalizeH="0" baseline="0" noProof="0" dirty="0">
                <a:ln>
                  <a:noFill/>
                </a:ln>
                <a:solidFill>
                  <a:srgbClr val="3333CC"/>
                </a:solidFill>
                <a:effectLst/>
                <a:uLnTx/>
                <a:uFillTx/>
                <a:latin typeface="Times New Roman" pitchFamily="18" charset="0"/>
                <a:ea typeface="+mn-ea"/>
                <a:cs typeface="Arial" charset="0"/>
              </a:rPr>
              <a:t>WEG</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ist ein ständiges </a:t>
            </a:r>
            <a:r>
              <a:rPr kumimoji="0" lang="de-CH" altLang="de-DE" sz="1800" b="1" i="0" u="none" strike="noStrike" kern="1200" cap="none" spc="0" normalizeH="0" baseline="0" noProof="0" dirty="0">
                <a:ln>
                  <a:noFill/>
                </a:ln>
                <a:solidFill>
                  <a:srgbClr val="3333CC"/>
                </a:solidFill>
                <a:effectLst/>
                <a:uLnTx/>
                <a:uFillTx/>
                <a:latin typeface="Times New Roman" pitchFamily="18" charset="0"/>
                <a:ea typeface="+mn-ea"/>
                <a:cs typeface="Arial" charset="0"/>
              </a:rPr>
              <a:t>«Schöpfen und Vernichten via Verrechnen» </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der Schulden und Guthaben-Buchungen in ewigem Ausgleich.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Jede Kurve hat eine Gegenkurve, wenn man Länder-Vergleiche anstellt. </a:t>
            </a:r>
            <a:r>
              <a:rPr kumimoji="0" lang="de-CH" altLang="de-DE" sz="1800" b="1" i="0" u="none" strike="noStrike" kern="1200" cap="none" spc="0" normalizeH="0" baseline="0" noProof="0" dirty="0">
                <a:ln>
                  <a:noFill/>
                </a:ln>
                <a:solidFill>
                  <a:srgbClr val="C89800"/>
                </a:solidFill>
                <a:effectLst/>
                <a:uLnTx/>
                <a:uFillTx/>
                <a:latin typeface="Times New Roman" pitchFamily="18" charset="0"/>
                <a:ea typeface="+mn-ea"/>
                <a:cs typeface="Arial" charset="0"/>
              </a:rPr>
              <a:t>Grün</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/Schwarz oder </a:t>
            </a:r>
            <a:r>
              <a:rPr kumimoji="0" lang="de-CH" altLang="de-DE" sz="1800" b="1" i="0" u="none" strike="noStrike" kern="1200" cap="none" spc="0" normalizeH="0" baseline="0" noProof="0" dirty="0">
                <a:ln>
                  <a:noFill/>
                </a:ln>
                <a:solidFill>
                  <a:srgbClr val="FF0066"/>
                </a:solidFill>
                <a:effectLst/>
                <a:uLnTx/>
                <a:uFillTx/>
                <a:latin typeface="Times New Roman" pitchFamily="18" charset="0"/>
                <a:ea typeface="+mn-ea"/>
                <a:cs typeface="Arial" charset="0"/>
              </a:rPr>
              <a:t>Rot</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r>
              <a:rPr kumimoji="0" lang="de-CH" altLang="de-DE" sz="1800" b="1" i="0" u="none" strike="noStrike" kern="1200" cap="none" spc="0" normalizeH="0" baseline="0" noProof="0" dirty="0">
                <a:ln>
                  <a:noFill/>
                </a:ln>
                <a:solidFill>
                  <a:srgbClr val="3333CC">
                    <a:lumMod val="75000"/>
                  </a:srgbClr>
                </a:solidFill>
                <a:effectLst/>
                <a:uLnTx/>
                <a:uFillTx/>
                <a:latin typeface="Times New Roman" pitchFamily="18" charset="0"/>
                <a:ea typeface="+mn-ea"/>
                <a:cs typeface="Arial" charset="0"/>
              </a:rPr>
              <a:t>Blau</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p:txBody>
      </p:sp>
      <p:sp>
        <p:nvSpPr>
          <p:cNvPr id="5" name="Textfeld 4">
            <a:extLst>
              <a:ext uri="{FF2B5EF4-FFF2-40B4-BE49-F238E27FC236}">
                <a16:creationId xmlns:a16="http://schemas.microsoft.com/office/drawing/2014/main" id="{20C3DFE5-1D96-4CB4-B34D-A94F32C4C391}"/>
              </a:ext>
            </a:extLst>
          </p:cNvPr>
          <p:cNvSpPr txBox="1"/>
          <p:nvPr/>
        </p:nvSpPr>
        <p:spPr>
          <a:xfrm>
            <a:off x="940279" y="2631057"/>
            <a:ext cx="14492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FF0000"/>
                </a:solidFill>
                <a:effectLst/>
                <a:uLnTx/>
                <a:uFillTx/>
                <a:latin typeface="Arial"/>
                <a:ea typeface="+mn-ea"/>
                <a:cs typeface="+mn-cs"/>
              </a:rPr>
              <a:t>Alle 80-100 Jahre am Ende.</a:t>
            </a:r>
          </a:p>
        </p:txBody>
      </p:sp>
      <p:sp>
        <p:nvSpPr>
          <p:cNvPr id="17" name="Textfeld 16">
            <a:extLst>
              <a:ext uri="{FF2B5EF4-FFF2-40B4-BE49-F238E27FC236}">
                <a16:creationId xmlns:a16="http://schemas.microsoft.com/office/drawing/2014/main" id="{C2D27FF8-7692-4D28-9A93-9302E6BB086F}"/>
              </a:ext>
            </a:extLst>
          </p:cNvPr>
          <p:cNvSpPr txBox="1"/>
          <p:nvPr/>
        </p:nvSpPr>
        <p:spPr>
          <a:xfrm>
            <a:off x="10604742" y="2200537"/>
            <a:ext cx="137734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1" i="0" u="none" strike="noStrike" kern="1200" cap="none" spc="0" normalizeH="0" baseline="0" noProof="0" dirty="0">
                <a:ln>
                  <a:noFill/>
                </a:ln>
                <a:solidFill>
                  <a:srgbClr val="3333CC">
                    <a:lumMod val="75000"/>
                  </a:srgbClr>
                </a:solidFill>
                <a:effectLst/>
                <a:uLnTx/>
                <a:uFillTx/>
                <a:latin typeface="Arial"/>
                <a:ea typeface="+mn-ea"/>
                <a:cs typeface="+mn-cs"/>
              </a:rPr>
              <a:t>Kann hunderte von Jahren ablaufen ohne Verfall-Datum.</a:t>
            </a:r>
            <a:endParaRPr kumimoji="0" lang="de-CH" sz="1600" b="0" i="0" u="none" strike="noStrike" kern="1200" cap="none" spc="0" normalizeH="0" baseline="0" noProof="0" dirty="0">
              <a:ln>
                <a:noFill/>
              </a:ln>
              <a:solidFill>
                <a:srgbClr val="3333CC">
                  <a:lumMod val="75000"/>
                </a:srgbClr>
              </a:solidFill>
              <a:effectLst/>
              <a:uLnTx/>
              <a:uFillTx/>
              <a:latin typeface="Arial"/>
              <a:ea typeface="+mn-ea"/>
              <a:cs typeface="+mn-cs"/>
            </a:endParaRPr>
          </a:p>
        </p:txBody>
      </p:sp>
      <p:cxnSp>
        <p:nvCxnSpPr>
          <p:cNvPr id="8" name="Gerader Verbinder 7">
            <a:extLst>
              <a:ext uri="{FF2B5EF4-FFF2-40B4-BE49-F238E27FC236}">
                <a16:creationId xmlns:a16="http://schemas.microsoft.com/office/drawing/2014/main" id="{46965A43-7CDF-4293-8D10-223E273E2597}"/>
              </a:ext>
            </a:extLst>
          </p:cNvPr>
          <p:cNvCxnSpPr>
            <a:cxnSpLocks/>
          </p:cNvCxnSpPr>
          <p:nvPr/>
        </p:nvCxnSpPr>
        <p:spPr bwMode="auto">
          <a:xfrm>
            <a:off x="5167223" y="871268"/>
            <a:ext cx="0" cy="5443268"/>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279523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6" name="Textfeld 5">
            <a:extLst>
              <a:ext uri="{FF2B5EF4-FFF2-40B4-BE49-F238E27FC236}">
                <a16:creationId xmlns:a16="http://schemas.microsoft.com/office/drawing/2014/main" id="{3650754D-ED15-4203-9DC8-3CE3B4369C8C}"/>
              </a:ext>
            </a:extLst>
          </p:cNvPr>
          <p:cNvSpPr txBox="1"/>
          <p:nvPr/>
        </p:nvSpPr>
        <p:spPr>
          <a:xfrm>
            <a:off x="1695635" y="177554"/>
            <a:ext cx="8273988" cy="430887"/>
          </a:xfrm>
          <a:prstGeom prst="rect">
            <a:avLst/>
          </a:prstGeom>
          <a:noFill/>
        </p:spPr>
        <p:txBody>
          <a:bodyPr wrap="square" rtlCol="0">
            <a:spAutoFit/>
          </a:bodyPr>
          <a:lstStyle/>
          <a:p>
            <a:r>
              <a:rPr lang="de-CH" sz="2200" b="1" dirty="0"/>
              <a:t>Was ist </a:t>
            </a:r>
            <a:r>
              <a:rPr lang="de-CH" sz="2200" b="1" dirty="0">
                <a:solidFill>
                  <a:schemeClr val="accent2"/>
                </a:solidFill>
              </a:rPr>
              <a:t>EURO</a:t>
            </a:r>
            <a:r>
              <a:rPr lang="de-CH" sz="2200" b="1" i="1" dirty="0">
                <a:solidFill>
                  <a:schemeClr val="accent2"/>
                </a:solidFill>
              </a:rPr>
              <a:t>WEG</a:t>
            </a:r>
            <a:r>
              <a:rPr lang="de-CH" sz="2200" b="1" dirty="0"/>
              <a:t> im Vergleich zu Amazon oder E-</a:t>
            </a:r>
            <a:r>
              <a:rPr lang="de-CH" sz="2200" b="1" dirty="0" err="1"/>
              <a:t>bay</a:t>
            </a:r>
            <a:r>
              <a:rPr lang="de-CH" sz="2200" b="1" dirty="0"/>
              <a:t>?</a:t>
            </a:r>
          </a:p>
        </p:txBody>
      </p:sp>
      <p:pic>
        <p:nvPicPr>
          <p:cNvPr id="11" name="Grafik 10">
            <a:extLst>
              <a:ext uri="{FF2B5EF4-FFF2-40B4-BE49-F238E27FC236}">
                <a16:creationId xmlns:a16="http://schemas.microsoft.com/office/drawing/2014/main" id="{B2B8EF0C-21B9-42FE-9B7F-19F37674F984}"/>
              </a:ext>
            </a:extLst>
          </p:cNvPr>
          <p:cNvPicPr>
            <a:picLocks noChangeAspect="1"/>
          </p:cNvPicPr>
          <p:nvPr/>
        </p:nvPicPr>
        <p:blipFill>
          <a:blip r:embed="rId5"/>
          <a:stretch>
            <a:fillRect/>
          </a:stretch>
        </p:blipFill>
        <p:spPr>
          <a:xfrm>
            <a:off x="1265328" y="879614"/>
            <a:ext cx="5098222" cy="5471634"/>
          </a:xfrm>
          <a:prstGeom prst="rect">
            <a:avLst/>
          </a:prstGeom>
        </p:spPr>
      </p:pic>
      <p:sp>
        <p:nvSpPr>
          <p:cNvPr id="12" name="Textfeld 11">
            <a:extLst>
              <a:ext uri="{FF2B5EF4-FFF2-40B4-BE49-F238E27FC236}">
                <a16:creationId xmlns:a16="http://schemas.microsoft.com/office/drawing/2014/main" id="{4B18EBA3-F342-420A-A878-DB5C11CE4B41}"/>
              </a:ext>
            </a:extLst>
          </p:cNvPr>
          <p:cNvSpPr txBox="1"/>
          <p:nvPr/>
        </p:nvSpPr>
        <p:spPr>
          <a:xfrm>
            <a:off x="6578353" y="1589103"/>
            <a:ext cx="5335480" cy="3108543"/>
          </a:xfrm>
          <a:prstGeom prst="rect">
            <a:avLst/>
          </a:prstGeom>
          <a:noFill/>
        </p:spPr>
        <p:txBody>
          <a:bodyPr wrap="square" rtlCol="0">
            <a:spAutoFit/>
          </a:bodyPr>
          <a:lstStyle/>
          <a:p>
            <a:r>
              <a:rPr lang="de-CH" sz="1400" b="1" dirty="0">
                <a:solidFill>
                  <a:schemeClr val="accent2"/>
                </a:solidFill>
              </a:rPr>
              <a:t>EURO</a:t>
            </a:r>
            <a:r>
              <a:rPr lang="de-CH" sz="1400" b="1" i="1" dirty="0">
                <a:solidFill>
                  <a:schemeClr val="accent2"/>
                </a:solidFill>
              </a:rPr>
              <a:t>WEG</a:t>
            </a:r>
            <a:r>
              <a:rPr lang="de-CH" sz="1400" dirty="0"/>
              <a:t> ist ein </a:t>
            </a:r>
            <a:r>
              <a:rPr lang="de-CH" sz="1400" b="1" dirty="0">
                <a:solidFill>
                  <a:srgbClr val="00B050"/>
                </a:solidFill>
              </a:rPr>
              <a:t>E-Shop-System</a:t>
            </a:r>
            <a:r>
              <a:rPr lang="de-CH" sz="1400" dirty="0"/>
              <a:t> für Unternehmer, Grossfirmen, Einzelpersonen, die wie bei Amazon, sich eines gemeinsamen Domain-Namens «</a:t>
            </a:r>
            <a:r>
              <a:rPr lang="de-CH" sz="1400" u="sng" dirty="0">
                <a:solidFill>
                  <a:schemeClr val="accent2"/>
                </a:solidFill>
              </a:rPr>
              <a:t>www.</a:t>
            </a:r>
            <a:r>
              <a:rPr lang="de-CH" sz="1400" b="1" u="sng" dirty="0">
                <a:solidFill>
                  <a:schemeClr val="accent2"/>
                </a:solidFill>
              </a:rPr>
              <a:t>EURO</a:t>
            </a:r>
            <a:r>
              <a:rPr lang="de-CH" sz="1400" b="1" i="1" u="sng" dirty="0">
                <a:solidFill>
                  <a:schemeClr val="accent2"/>
                </a:solidFill>
              </a:rPr>
              <a:t>WEG.net </a:t>
            </a:r>
            <a:r>
              <a:rPr lang="de-CH" sz="1400" dirty="0"/>
              <a:t>» als </a:t>
            </a:r>
            <a:r>
              <a:rPr lang="de-CH" sz="1400" b="1" dirty="0"/>
              <a:t>Waren- und Leistungen-Such-Plattform </a:t>
            </a:r>
            <a:r>
              <a:rPr lang="de-CH" sz="1400" dirty="0"/>
              <a:t>bedienen, weil sie hier ohne jemals diese Plattform zu verlassen, ihre Zahlung in zwei </a:t>
            </a:r>
            <a:r>
              <a:rPr lang="de-CH" sz="1400" b="1" dirty="0">
                <a:solidFill>
                  <a:srgbClr val="CC0000"/>
                </a:solidFill>
              </a:rPr>
              <a:t>Geld</a:t>
            </a:r>
            <a:r>
              <a:rPr lang="de-CH" sz="1400" dirty="0"/>
              <a:t> und </a:t>
            </a:r>
            <a:r>
              <a:rPr lang="de-CH" sz="1400" b="1" dirty="0">
                <a:solidFill>
                  <a:schemeClr val="accent2"/>
                </a:solidFill>
              </a:rPr>
              <a:t>Gelt-</a:t>
            </a:r>
            <a:r>
              <a:rPr lang="de-CH" sz="1400" dirty="0"/>
              <a:t>Arten gleichzeitig bei der Bestellung eines Artikels splitten können. </a:t>
            </a:r>
          </a:p>
          <a:p>
            <a:r>
              <a:rPr lang="de-CH" sz="1400" dirty="0"/>
              <a:t>Damit dies im </a:t>
            </a:r>
            <a:r>
              <a:rPr lang="de-CH" sz="1400" b="1" dirty="0"/>
              <a:t>Abbuchungs-Verfahren</a:t>
            </a:r>
            <a:r>
              <a:rPr lang="de-CH" sz="1400" dirty="0"/>
              <a:t> möglich ist, muss das Banken-Geld-Konto genannt </a:t>
            </a:r>
            <a:r>
              <a:rPr lang="de-CH" sz="1400" b="1" dirty="0">
                <a:solidFill>
                  <a:srgbClr val="CC0000"/>
                </a:solidFill>
              </a:rPr>
              <a:t>«Kassa-Cash €»</a:t>
            </a:r>
            <a:r>
              <a:rPr lang="de-CH" sz="1400" dirty="0"/>
              <a:t> via Bank oder Bargeld-Einzahlung aufgeladen werden wie beim Handy. </a:t>
            </a:r>
          </a:p>
          <a:p>
            <a:r>
              <a:rPr lang="de-CH" sz="1400" dirty="0"/>
              <a:t>Das «</a:t>
            </a:r>
            <a:r>
              <a:rPr lang="de-CH" sz="1400" b="1" dirty="0">
                <a:solidFill>
                  <a:srgbClr val="00B050"/>
                </a:solidFill>
              </a:rPr>
              <a:t>Waren-Einkaufsrahmen-Konto</a:t>
            </a:r>
            <a:r>
              <a:rPr lang="de-CH" sz="1400" dirty="0"/>
              <a:t>» wird von allen Teilnehmern zeitlich unbegrenzt als offener, und in der Höhe </a:t>
            </a:r>
            <a:r>
              <a:rPr lang="de-CH" sz="1400" b="1" dirty="0">
                <a:solidFill>
                  <a:schemeClr val="accent2"/>
                </a:solidFill>
              </a:rPr>
              <a:t>unlimitierter Waren-Kreditrahmen </a:t>
            </a:r>
            <a:r>
              <a:rPr lang="de-CH" sz="1400" dirty="0"/>
              <a:t>angeboten im Verrechnungs-System! (OR 120)</a:t>
            </a:r>
          </a:p>
        </p:txBody>
      </p:sp>
      <p:sp>
        <p:nvSpPr>
          <p:cNvPr id="13" name="Textfeld 12">
            <a:extLst>
              <a:ext uri="{FF2B5EF4-FFF2-40B4-BE49-F238E27FC236}">
                <a16:creationId xmlns:a16="http://schemas.microsoft.com/office/drawing/2014/main" id="{18FD25E8-1158-4946-8BA3-6BAE2F789C5D}"/>
              </a:ext>
            </a:extLst>
          </p:cNvPr>
          <p:cNvSpPr txBox="1"/>
          <p:nvPr/>
        </p:nvSpPr>
        <p:spPr>
          <a:xfrm>
            <a:off x="6596109" y="4864963"/>
            <a:ext cx="3071674" cy="369332"/>
          </a:xfrm>
          <a:prstGeom prst="rect">
            <a:avLst/>
          </a:prstGeom>
          <a:noFill/>
        </p:spPr>
        <p:txBody>
          <a:bodyPr wrap="square" rtlCol="0">
            <a:spAutoFit/>
          </a:bodyPr>
          <a:lstStyle/>
          <a:p>
            <a:r>
              <a:rPr lang="de-CH" b="1" i="1" dirty="0">
                <a:solidFill>
                  <a:schemeClr val="accent2"/>
                </a:solidFill>
              </a:rPr>
              <a:t>W</a:t>
            </a:r>
            <a:r>
              <a:rPr lang="de-CH" dirty="0"/>
              <a:t>=Welt: </a:t>
            </a:r>
            <a:r>
              <a:rPr lang="de-CH" b="1" i="1" dirty="0">
                <a:solidFill>
                  <a:schemeClr val="accent2"/>
                </a:solidFill>
              </a:rPr>
              <a:t>E</a:t>
            </a:r>
            <a:r>
              <a:rPr lang="de-CH" dirty="0"/>
              <a:t>=</a:t>
            </a:r>
            <a:r>
              <a:rPr lang="de-CH" dirty="0" err="1"/>
              <a:t>Einheits</a:t>
            </a:r>
            <a:r>
              <a:rPr lang="de-CH" dirty="0"/>
              <a:t>, </a:t>
            </a:r>
            <a:r>
              <a:rPr lang="de-CH" b="1" i="1" dirty="0">
                <a:solidFill>
                  <a:schemeClr val="accent2"/>
                </a:solidFill>
              </a:rPr>
              <a:t>G</a:t>
            </a:r>
            <a:r>
              <a:rPr lang="de-CH" dirty="0"/>
              <a:t>=Gelt</a:t>
            </a:r>
          </a:p>
        </p:txBody>
      </p:sp>
    </p:spTree>
    <p:extLst>
      <p:ext uri="{BB962C8B-B14F-4D97-AF65-F5344CB8AC3E}">
        <p14:creationId xmlns:p14="http://schemas.microsoft.com/office/powerpoint/2010/main" val="248935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D757FCAE-5252-4543-BA1D-F325B764FA7C}" type="slidenum">
              <a:rPr lang="en-US" altLang="de-DE"/>
              <a:pPr>
                <a:defRPr/>
              </a:pPr>
              <a:t>22</a:t>
            </a:fld>
            <a:r>
              <a:rPr lang="en-US" altLang="de-DE" dirty="0"/>
              <a:t>/ 17</a:t>
            </a:r>
          </a:p>
        </p:txBody>
      </p:sp>
      <p:sp>
        <p:nvSpPr>
          <p:cNvPr id="93186" name="Rectangle 2"/>
          <p:cNvSpPr>
            <a:spLocks noGrp="1" noChangeArrowheads="1"/>
          </p:cNvSpPr>
          <p:nvPr>
            <p:ph type="title"/>
          </p:nvPr>
        </p:nvSpPr>
        <p:spPr>
          <a:xfrm>
            <a:off x="846337" y="0"/>
            <a:ext cx="10339527" cy="669925"/>
          </a:xfrm>
        </p:spPr>
        <p:txBody>
          <a:bodyPr/>
          <a:lstStyle/>
          <a:p>
            <a:pPr>
              <a:defRPr/>
            </a:pPr>
            <a:r>
              <a:rPr lang="de-DE" altLang="de-DE" sz="2400" dirty="0"/>
              <a:t>Altlasten-LÖSUNGSKONZEPT</a:t>
            </a:r>
            <a:r>
              <a:rPr lang="de-DE" altLang="de-DE" dirty="0"/>
              <a:t> = </a:t>
            </a:r>
            <a:r>
              <a:rPr lang="de-DE" altLang="de-DE" dirty="0">
                <a:solidFill>
                  <a:schemeClr val="accent2"/>
                </a:solidFill>
              </a:rPr>
              <a:t>EUROWEG</a:t>
            </a:r>
            <a:r>
              <a:rPr lang="de-DE" altLang="de-DE" dirty="0"/>
              <a:t> - </a:t>
            </a:r>
            <a:r>
              <a:rPr lang="de-DE" altLang="de-DE" dirty="0">
                <a:solidFill>
                  <a:srgbClr val="FF0000"/>
                </a:solidFill>
              </a:rPr>
              <a:t>Inkasso</a:t>
            </a:r>
          </a:p>
        </p:txBody>
      </p:sp>
      <p:sp>
        <p:nvSpPr>
          <p:cNvPr id="109572" name="Rectangle 3"/>
          <p:cNvSpPr>
            <a:spLocks noGrp="1" noChangeArrowheads="1"/>
          </p:cNvSpPr>
          <p:nvPr>
            <p:ph type="body" idx="1"/>
          </p:nvPr>
        </p:nvSpPr>
        <p:spPr>
          <a:xfrm>
            <a:off x="2208214" y="1597025"/>
            <a:ext cx="8186737" cy="3975100"/>
          </a:xfrm>
        </p:spPr>
        <p:txBody>
          <a:bodyPr/>
          <a:lstStyle/>
          <a:p>
            <a:pPr>
              <a:buFont typeface="Wingdings" pitchFamily="2" charset="2"/>
              <a:buNone/>
            </a:pPr>
            <a:endParaRPr lang="de-DE" altLang="de-DE"/>
          </a:p>
          <a:p>
            <a:pPr>
              <a:buSzPct val="70000"/>
            </a:pPr>
            <a:endParaRPr lang="de-DE" altLang="de-DE"/>
          </a:p>
        </p:txBody>
      </p:sp>
      <p:pic>
        <p:nvPicPr>
          <p:cNvPr id="9318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40" y="405072"/>
            <a:ext cx="816518" cy="6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9581" name="Object 12"/>
          <p:cNvGraphicFramePr>
            <a:graphicFrameLocks noChangeAspect="1"/>
          </p:cNvGraphicFramePr>
          <p:nvPr>
            <p:extLst>
              <p:ext uri="{D42A27DB-BD31-4B8C-83A1-F6EECF244321}">
                <p14:modId xmlns:p14="http://schemas.microsoft.com/office/powerpoint/2010/main" val="596994842"/>
              </p:ext>
            </p:extLst>
          </p:nvPr>
        </p:nvGraphicFramePr>
        <p:xfrm>
          <a:off x="1213193" y="1081967"/>
          <a:ext cx="7968907" cy="5194547"/>
        </p:xfrm>
        <a:graphic>
          <a:graphicData uri="http://schemas.openxmlformats.org/presentationml/2006/ole">
            <mc:AlternateContent xmlns:mc="http://schemas.openxmlformats.org/markup-compatibility/2006">
              <mc:Choice xmlns:v="urn:schemas-microsoft-com:vml" Requires="v">
                <p:oleObj name="Document" r:id="rId3" imgW="8584578" imgH="5577146" progId="Word.Document.8">
                  <p:embed/>
                </p:oleObj>
              </mc:Choice>
              <mc:Fallback>
                <p:oleObj name="Document" r:id="rId3" imgW="8584578" imgH="5577146" progId="Word.Document.8">
                  <p:embed/>
                  <p:pic>
                    <p:nvPicPr>
                      <p:cNvPr id="109581" name="Object 12"/>
                      <p:cNvPicPr>
                        <a:picLocks noChangeAspect="1" noChangeArrowheads="1"/>
                      </p:cNvPicPr>
                      <p:nvPr/>
                    </p:nvPicPr>
                    <p:blipFill>
                      <a:blip r:embed="rId4"/>
                      <a:srcRect/>
                      <a:stretch>
                        <a:fillRect/>
                      </a:stretch>
                    </p:blipFill>
                    <p:spPr bwMode="auto">
                      <a:xfrm>
                        <a:off x="1213193" y="1081967"/>
                        <a:ext cx="7968907" cy="5194547"/>
                      </a:xfrm>
                      <a:prstGeom prst="rect">
                        <a:avLst/>
                      </a:prstGeom>
                      <a:noFill/>
                      <a:ln>
                        <a:noFill/>
                      </a:ln>
                      <a:effectLst/>
                    </p:spPr>
                  </p:pic>
                </p:oleObj>
              </mc:Fallback>
            </mc:AlternateContent>
          </a:graphicData>
        </a:graphic>
      </p:graphicFrame>
      <p:sp>
        <p:nvSpPr>
          <p:cNvPr id="109582" name="Text Box 13"/>
          <p:cNvSpPr txBox="1">
            <a:spLocks noChangeArrowheads="1"/>
          </p:cNvSpPr>
          <p:nvPr/>
        </p:nvSpPr>
        <p:spPr bwMode="auto">
          <a:xfrm>
            <a:off x="1820201" y="816914"/>
            <a:ext cx="7902575" cy="366712"/>
          </a:xfrm>
          <a:prstGeom prst="rect">
            <a:avLst/>
          </a:prstGeom>
          <a:gradFill flip="none" rotWithShape="1">
            <a:gsLst>
              <a:gs pos="0">
                <a:srgbClr val="DEA900">
                  <a:tint val="66000"/>
                  <a:satMod val="160000"/>
                </a:srgbClr>
              </a:gs>
              <a:gs pos="50000">
                <a:srgbClr val="DEA900">
                  <a:tint val="44500"/>
                  <a:satMod val="160000"/>
                </a:srgbClr>
              </a:gs>
              <a:gs pos="100000">
                <a:srgbClr val="DEA900">
                  <a:tint val="23500"/>
                  <a:satMod val="160000"/>
                </a:srgbClr>
              </a:gs>
            </a:gsLst>
            <a:lin ang="5400000" scaled="1"/>
            <a:tileRect/>
          </a:gradFill>
          <a:ln>
            <a:noFill/>
          </a:ln>
          <a:effec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1800" dirty="0"/>
              <a:t>CH:     3% aller Rechnungen werden nie bezahlt  =  9 Mia. € / Jahr </a:t>
            </a:r>
          </a:p>
        </p:txBody>
      </p:sp>
      <p:sp>
        <p:nvSpPr>
          <p:cNvPr id="2" name="Textfeld 1">
            <a:extLst>
              <a:ext uri="{FF2B5EF4-FFF2-40B4-BE49-F238E27FC236}">
                <a16:creationId xmlns:a16="http://schemas.microsoft.com/office/drawing/2014/main" id="{CFFF36D8-4E08-4D74-8AE2-DC8AE8D18EF1}"/>
              </a:ext>
            </a:extLst>
          </p:cNvPr>
          <p:cNvSpPr txBox="1"/>
          <p:nvPr/>
        </p:nvSpPr>
        <p:spPr>
          <a:xfrm>
            <a:off x="9019712" y="5450889"/>
            <a:ext cx="2849732" cy="738664"/>
          </a:xfrm>
          <a:prstGeom prst="rect">
            <a:avLst/>
          </a:prstGeom>
          <a:noFill/>
        </p:spPr>
        <p:txBody>
          <a:bodyPr wrap="square" rtlCol="0">
            <a:spAutoFit/>
          </a:bodyPr>
          <a:lstStyle/>
          <a:p>
            <a:r>
              <a:rPr lang="de-CH" sz="1400" b="1" dirty="0"/>
              <a:t>Die 3% Buchungs-Gebühr bezahlt immer nur der Geld-Sender, also der Schuldner. </a:t>
            </a:r>
          </a:p>
        </p:txBody>
      </p:sp>
      <p:sp>
        <p:nvSpPr>
          <p:cNvPr id="3" name="Textfeld 2">
            <a:extLst>
              <a:ext uri="{FF2B5EF4-FFF2-40B4-BE49-F238E27FC236}">
                <a16:creationId xmlns:a16="http://schemas.microsoft.com/office/drawing/2014/main" id="{69715C88-7A63-4346-8F83-8A0F95DFCC34}"/>
              </a:ext>
            </a:extLst>
          </p:cNvPr>
          <p:cNvSpPr txBox="1"/>
          <p:nvPr/>
        </p:nvSpPr>
        <p:spPr>
          <a:xfrm>
            <a:off x="9019712" y="2672180"/>
            <a:ext cx="2645546" cy="2677656"/>
          </a:xfrm>
          <a:prstGeom prst="rect">
            <a:avLst/>
          </a:prstGeom>
          <a:noFill/>
        </p:spPr>
        <p:txBody>
          <a:bodyPr wrap="square" rtlCol="0">
            <a:spAutoFit/>
          </a:bodyPr>
          <a:lstStyle/>
          <a:p>
            <a:r>
              <a:rPr lang="de-CH" sz="1400" b="1" dirty="0">
                <a:solidFill>
                  <a:srgbClr val="FF0000"/>
                </a:solidFill>
              </a:rPr>
              <a:t>Der Schuldner einer Geld-Forderung </a:t>
            </a:r>
            <a:r>
              <a:rPr lang="de-CH" sz="1400" b="1" dirty="0"/>
              <a:t>kann nicht bezahlen in €, jedoch in W€! Das macht er aus dem Ihm zugeteilten </a:t>
            </a:r>
            <a:r>
              <a:rPr lang="de-CH" sz="1400" b="1" dirty="0">
                <a:solidFill>
                  <a:schemeClr val="accent2"/>
                </a:solidFill>
              </a:rPr>
              <a:t>Einkaufsrahmen</a:t>
            </a:r>
            <a:r>
              <a:rPr lang="de-CH" sz="1400" b="1" dirty="0"/>
              <a:t> </a:t>
            </a:r>
            <a:r>
              <a:rPr lang="de-CH" sz="1400" b="1" dirty="0">
                <a:solidFill>
                  <a:schemeClr val="accent2"/>
                </a:solidFill>
              </a:rPr>
              <a:t>von -33’300.-. </a:t>
            </a:r>
            <a:br>
              <a:rPr lang="de-CH" sz="1400" b="1" dirty="0">
                <a:solidFill>
                  <a:schemeClr val="accent2"/>
                </a:solidFill>
              </a:rPr>
            </a:br>
            <a:r>
              <a:rPr lang="de-CH" sz="1400" b="1" dirty="0">
                <a:solidFill>
                  <a:srgbClr val="00B050"/>
                </a:solidFill>
              </a:rPr>
              <a:t>Davon überweist er die W€ 8’000.- an seinen Lieferanten, meine Firma. Es kann auch ein Teil z.B. 10% -20% in altem Banken-Geld € bezahlt werden. </a:t>
            </a:r>
          </a:p>
        </p:txBody>
      </p:sp>
      <p:sp>
        <p:nvSpPr>
          <p:cNvPr id="4" name="Textfeld 3">
            <a:extLst>
              <a:ext uri="{FF2B5EF4-FFF2-40B4-BE49-F238E27FC236}">
                <a16:creationId xmlns:a16="http://schemas.microsoft.com/office/drawing/2014/main" id="{46E0EAA0-9ABD-4DC6-8B7C-67AF9D59A7FF}"/>
              </a:ext>
            </a:extLst>
          </p:cNvPr>
          <p:cNvSpPr txBox="1"/>
          <p:nvPr/>
        </p:nvSpPr>
        <p:spPr>
          <a:xfrm>
            <a:off x="9046344" y="1225118"/>
            <a:ext cx="2787589" cy="1384995"/>
          </a:xfrm>
          <a:prstGeom prst="rect">
            <a:avLst/>
          </a:prstGeom>
          <a:solidFill>
            <a:srgbClr val="FFFF00"/>
          </a:solidFill>
        </p:spPr>
        <p:txBody>
          <a:bodyPr wrap="square" rtlCol="0">
            <a:spAutoFit/>
          </a:bodyPr>
          <a:lstStyle/>
          <a:p>
            <a:r>
              <a:rPr lang="de-CH" sz="1400" b="1" dirty="0">
                <a:solidFill>
                  <a:srgbClr val="009644"/>
                </a:solidFill>
              </a:rPr>
              <a:t>Meine Firma löscht damit </a:t>
            </a:r>
            <a:r>
              <a:rPr lang="de-CH" sz="1400" b="1" dirty="0"/>
              <a:t>den </a:t>
            </a:r>
            <a:r>
              <a:rPr lang="de-CH" sz="1400" b="1" dirty="0">
                <a:solidFill>
                  <a:srgbClr val="FF0000"/>
                </a:solidFill>
              </a:rPr>
              <a:t>offenen Posten </a:t>
            </a:r>
            <a:r>
              <a:rPr lang="de-CH" sz="1400" b="1" dirty="0"/>
              <a:t>und kann das 100% erhaltene W€-Gelt weiter verwenden als Zahlungen an meine Lieferanten, welche auch ein W€-Konto haben. </a:t>
            </a:r>
          </a:p>
        </p:txBody>
      </p:sp>
      <p:cxnSp>
        <p:nvCxnSpPr>
          <p:cNvPr id="6" name="Gerade Verbindung mit Pfeil 5">
            <a:extLst>
              <a:ext uri="{FF2B5EF4-FFF2-40B4-BE49-F238E27FC236}">
                <a16:creationId xmlns:a16="http://schemas.microsoft.com/office/drawing/2014/main" id="{65DEBB92-2F51-4E3B-B557-B9F3CEAAE6DA}"/>
              </a:ext>
            </a:extLst>
          </p:cNvPr>
          <p:cNvCxnSpPr/>
          <p:nvPr/>
        </p:nvCxnSpPr>
        <p:spPr bwMode="auto">
          <a:xfrm flipH="1">
            <a:off x="6090082" y="4305670"/>
            <a:ext cx="1651246"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8F0C60F6-083C-4438-9355-B0C5E1D448A9}"/>
              </a:ext>
            </a:extLst>
          </p:cNvPr>
          <p:cNvCxnSpPr/>
          <p:nvPr/>
        </p:nvCxnSpPr>
        <p:spPr bwMode="auto">
          <a:xfrm flipH="1">
            <a:off x="4048217" y="4474346"/>
            <a:ext cx="1775534"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14BDC444-AD9B-4EC7-9984-4CF56CFBD6B9}"/>
              </a:ext>
            </a:extLst>
          </p:cNvPr>
          <p:cNvCxnSpPr/>
          <p:nvPr/>
        </p:nvCxnSpPr>
        <p:spPr bwMode="auto">
          <a:xfrm>
            <a:off x="2601157" y="4651899"/>
            <a:ext cx="568171"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9581"/>
                                        </p:tgtEl>
                                        <p:attrNameLst>
                                          <p:attrName>style.visibility</p:attrName>
                                        </p:attrNameLst>
                                      </p:cBhvr>
                                      <p:to>
                                        <p:strVal val="visible"/>
                                      </p:to>
                                    </p:set>
                                    <p:animEffect transition="in" filter="barn(inVertical)">
                                      <p:cBhvr>
                                        <p:cTn id="15" dur="500"/>
                                        <p:tgtEl>
                                          <p:spTgt spid="10958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D757FCAE-5252-4543-BA1D-F325B764FA7C}" type="slidenum">
              <a:rPr lang="en-US" altLang="de-DE"/>
              <a:pPr>
                <a:defRPr/>
              </a:pPr>
              <a:t>23</a:t>
            </a:fld>
            <a:r>
              <a:rPr lang="en-US" altLang="de-DE" dirty="0"/>
              <a:t>/ 17</a:t>
            </a:r>
          </a:p>
        </p:txBody>
      </p:sp>
      <p:sp>
        <p:nvSpPr>
          <p:cNvPr id="93186" name="Rectangle 2"/>
          <p:cNvSpPr>
            <a:spLocks noGrp="1" noChangeArrowheads="1"/>
          </p:cNvSpPr>
          <p:nvPr>
            <p:ph type="title"/>
          </p:nvPr>
        </p:nvSpPr>
        <p:spPr>
          <a:xfrm>
            <a:off x="846337" y="0"/>
            <a:ext cx="10339527" cy="669925"/>
          </a:xfrm>
        </p:spPr>
        <p:txBody>
          <a:bodyPr/>
          <a:lstStyle/>
          <a:p>
            <a:pPr>
              <a:defRPr/>
            </a:pPr>
            <a:r>
              <a:rPr lang="de-DE" altLang="de-DE" sz="2400" dirty="0"/>
              <a:t>Geld-Kredit + Waren-Kredit</a:t>
            </a:r>
            <a:r>
              <a:rPr lang="de-DE" altLang="de-DE" dirty="0"/>
              <a:t> : beides bei </a:t>
            </a:r>
            <a:r>
              <a:rPr lang="de-DE" altLang="de-DE" dirty="0">
                <a:solidFill>
                  <a:schemeClr val="accent2"/>
                </a:solidFill>
              </a:rPr>
              <a:t>EUROWEG</a:t>
            </a:r>
            <a:endParaRPr lang="de-DE" altLang="de-DE" dirty="0">
              <a:solidFill>
                <a:srgbClr val="FF0000"/>
              </a:solidFill>
            </a:endParaRPr>
          </a:p>
        </p:txBody>
      </p:sp>
      <p:sp>
        <p:nvSpPr>
          <p:cNvPr id="109572" name="Rectangle 3"/>
          <p:cNvSpPr>
            <a:spLocks noGrp="1" noChangeArrowheads="1"/>
          </p:cNvSpPr>
          <p:nvPr>
            <p:ph type="body" idx="1"/>
          </p:nvPr>
        </p:nvSpPr>
        <p:spPr>
          <a:xfrm>
            <a:off x="2208214" y="1597025"/>
            <a:ext cx="8186737" cy="3975100"/>
          </a:xfrm>
        </p:spPr>
        <p:txBody>
          <a:bodyPr/>
          <a:lstStyle/>
          <a:p>
            <a:pPr>
              <a:buFont typeface="Wingdings" pitchFamily="2" charset="2"/>
              <a:buNone/>
            </a:pPr>
            <a:endParaRPr lang="de-DE" altLang="de-DE"/>
          </a:p>
          <a:p>
            <a:pPr>
              <a:buSzPct val="70000"/>
            </a:pPr>
            <a:endParaRPr lang="de-DE" altLang="de-DE"/>
          </a:p>
        </p:txBody>
      </p:sp>
      <p:pic>
        <p:nvPicPr>
          <p:cNvPr id="9318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40" y="405072"/>
            <a:ext cx="816518" cy="6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rade Verbindung mit Pfeil 9">
            <a:extLst>
              <a:ext uri="{FF2B5EF4-FFF2-40B4-BE49-F238E27FC236}">
                <a16:creationId xmlns:a16="http://schemas.microsoft.com/office/drawing/2014/main" id="{14BDC444-AD9B-4EC7-9984-4CF56CFBD6B9}"/>
              </a:ext>
            </a:extLst>
          </p:cNvPr>
          <p:cNvCxnSpPr>
            <a:cxnSpLocks/>
          </p:cNvCxnSpPr>
          <p:nvPr/>
        </p:nvCxnSpPr>
        <p:spPr bwMode="auto">
          <a:xfrm>
            <a:off x="2347207" y="3372375"/>
            <a:ext cx="0" cy="298012"/>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graphicFrame>
        <p:nvGraphicFramePr>
          <p:cNvPr id="9" name="Tabelle 8">
            <a:extLst>
              <a:ext uri="{FF2B5EF4-FFF2-40B4-BE49-F238E27FC236}">
                <a16:creationId xmlns:a16="http://schemas.microsoft.com/office/drawing/2014/main" id="{5D7F8FF5-DDC1-4C19-AD7F-84B27E99FD52}"/>
              </a:ext>
            </a:extLst>
          </p:cNvPr>
          <p:cNvGraphicFramePr>
            <a:graphicFrameLocks noGrp="1"/>
          </p:cNvGraphicFramePr>
          <p:nvPr/>
        </p:nvGraphicFramePr>
        <p:xfrm>
          <a:off x="1912690" y="620786"/>
          <a:ext cx="8409874" cy="5324205"/>
        </p:xfrm>
        <a:graphic>
          <a:graphicData uri="http://schemas.openxmlformats.org/drawingml/2006/table">
            <a:tbl>
              <a:tblPr/>
              <a:tblGrid>
                <a:gridCol w="239486">
                  <a:extLst>
                    <a:ext uri="{9D8B030D-6E8A-4147-A177-3AD203B41FA5}">
                      <a16:colId xmlns:a16="http://schemas.microsoft.com/office/drawing/2014/main" val="15620784"/>
                    </a:ext>
                  </a:extLst>
                </a:gridCol>
                <a:gridCol w="215352">
                  <a:extLst>
                    <a:ext uri="{9D8B030D-6E8A-4147-A177-3AD203B41FA5}">
                      <a16:colId xmlns:a16="http://schemas.microsoft.com/office/drawing/2014/main" val="821232885"/>
                    </a:ext>
                  </a:extLst>
                </a:gridCol>
                <a:gridCol w="222778">
                  <a:extLst>
                    <a:ext uri="{9D8B030D-6E8A-4147-A177-3AD203B41FA5}">
                      <a16:colId xmlns:a16="http://schemas.microsoft.com/office/drawing/2014/main" val="698225674"/>
                    </a:ext>
                  </a:extLst>
                </a:gridCol>
                <a:gridCol w="259907">
                  <a:extLst>
                    <a:ext uri="{9D8B030D-6E8A-4147-A177-3AD203B41FA5}">
                      <a16:colId xmlns:a16="http://schemas.microsoft.com/office/drawing/2014/main" val="3653841762"/>
                    </a:ext>
                  </a:extLst>
                </a:gridCol>
                <a:gridCol w="363871">
                  <a:extLst>
                    <a:ext uri="{9D8B030D-6E8A-4147-A177-3AD203B41FA5}">
                      <a16:colId xmlns:a16="http://schemas.microsoft.com/office/drawing/2014/main" val="2243331392"/>
                    </a:ext>
                  </a:extLst>
                </a:gridCol>
                <a:gridCol w="393575">
                  <a:extLst>
                    <a:ext uri="{9D8B030D-6E8A-4147-A177-3AD203B41FA5}">
                      <a16:colId xmlns:a16="http://schemas.microsoft.com/office/drawing/2014/main" val="2779301162"/>
                    </a:ext>
                  </a:extLst>
                </a:gridCol>
                <a:gridCol w="215352">
                  <a:extLst>
                    <a:ext uri="{9D8B030D-6E8A-4147-A177-3AD203B41FA5}">
                      <a16:colId xmlns:a16="http://schemas.microsoft.com/office/drawing/2014/main" val="494276269"/>
                    </a:ext>
                  </a:extLst>
                </a:gridCol>
                <a:gridCol w="371297">
                  <a:extLst>
                    <a:ext uri="{9D8B030D-6E8A-4147-A177-3AD203B41FA5}">
                      <a16:colId xmlns:a16="http://schemas.microsoft.com/office/drawing/2014/main" val="286764694"/>
                    </a:ext>
                  </a:extLst>
                </a:gridCol>
                <a:gridCol w="289612">
                  <a:extLst>
                    <a:ext uri="{9D8B030D-6E8A-4147-A177-3AD203B41FA5}">
                      <a16:colId xmlns:a16="http://schemas.microsoft.com/office/drawing/2014/main" val="1413586154"/>
                    </a:ext>
                  </a:extLst>
                </a:gridCol>
                <a:gridCol w="259907">
                  <a:extLst>
                    <a:ext uri="{9D8B030D-6E8A-4147-A177-3AD203B41FA5}">
                      <a16:colId xmlns:a16="http://schemas.microsoft.com/office/drawing/2014/main" val="3350944826"/>
                    </a:ext>
                  </a:extLst>
                </a:gridCol>
                <a:gridCol w="304464">
                  <a:extLst>
                    <a:ext uri="{9D8B030D-6E8A-4147-A177-3AD203B41FA5}">
                      <a16:colId xmlns:a16="http://schemas.microsoft.com/office/drawing/2014/main" val="913592391"/>
                    </a:ext>
                  </a:extLst>
                </a:gridCol>
                <a:gridCol w="289612">
                  <a:extLst>
                    <a:ext uri="{9D8B030D-6E8A-4147-A177-3AD203B41FA5}">
                      <a16:colId xmlns:a16="http://schemas.microsoft.com/office/drawing/2014/main" val="3660577352"/>
                    </a:ext>
                  </a:extLst>
                </a:gridCol>
                <a:gridCol w="334167">
                  <a:extLst>
                    <a:ext uri="{9D8B030D-6E8A-4147-A177-3AD203B41FA5}">
                      <a16:colId xmlns:a16="http://schemas.microsoft.com/office/drawing/2014/main" val="4197933097"/>
                    </a:ext>
                  </a:extLst>
                </a:gridCol>
                <a:gridCol w="289612">
                  <a:extLst>
                    <a:ext uri="{9D8B030D-6E8A-4147-A177-3AD203B41FA5}">
                      <a16:colId xmlns:a16="http://schemas.microsoft.com/office/drawing/2014/main" val="2893094127"/>
                    </a:ext>
                  </a:extLst>
                </a:gridCol>
                <a:gridCol w="319315">
                  <a:extLst>
                    <a:ext uri="{9D8B030D-6E8A-4147-A177-3AD203B41FA5}">
                      <a16:colId xmlns:a16="http://schemas.microsoft.com/office/drawing/2014/main" val="3913435928"/>
                    </a:ext>
                  </a:extLst>
                </a:gridCol>
                <a:gridCol w="274760">
                  <a:extLst>
                    <a:ext uri="{9D8B030D-6E8A-4147-A177-3AD203B41FA5}">
                      <a16:colId xmlns:a16="http://schemas.microsoft.com/office/drawing/2014/main" val="4291988126"/>
                    </a:ext>
                  </a:extLst>
                </a:gridCol>
                <a:gridCol w="222778">
                  <a:extLst>
                    <a:ext uri="{9D8B030D-6E8A-4147-A177-3AD203B41FA5}">
                      <a16:colId xmlns:a16="http://schemas.microsoft.com/office/drawing/2014/main" val="1501222789"/>
                    </a:ext>
                  </a:extLst>
                </a:gridCol>
                <a:gridCol w="237630">
                  <a:extLst>
                    <a:ext uri="{9D8B030D-6E8A-4147-A177-3AD203B41FA5}">
                      <a16:colId xmlns:a16="http://schemas.microsoft.com/office/drawing/2014/main" val="3752467972"/>
                    </a:ext>
                  </a:extLst>
                </a:gridCol>
                <a:gridCol w="349019">
                  <a:extLst>
                    <a:ext uri="{9D8B030D-6E8A-4147-A177-3AD203B41FA5}">
                      <a16:colId xmlns:a16="http://schemas.microsoft.com/office/drawing/2014/main" val="28829393"/>
                    </a:ext>
                  </a:extLst>
                </a:gridCol>
                <a:gridCol w="373154">
                  <a:extLst>
                    <a:ext uri="{9D8B030D-6E8A-4147-A177-3AD203B41FA5}">
                      <a16:colId xmlns:a16="http://schemas.microsoft.com/office/drawing/2014/main" val="877049750"/>
                    </a:ext>
                  </a:extLst>
                </a:gridCol>
                <a:gridCol w="282186">
                  <a:extLst>
                    <a:ext uri="{9D8B030D-6E8A-4147-A177-3AD203B41FA5}">
                      <a16:colId xmlns:a16="http://schemas.microsoft.com/office/drawing/2014/main" val="503201244"/>
                    </a:ext>
                  </a:extLst>
                </a:gridCol>
                <a:gridCol w="350875">
                  <a:extLst>
                    <a:ext uri="{9D8B030D-6E8A-4147-A177-3AD203B41FA5}">
                      <a16:colId xmlns:a16="http://schemas.microsoft.com/office/drawing/2014/main" val="3782908497"/>
                    </a:ext>
                  </a:extLst>
                </a:gridCol>
                <a:gridCol w="274760">
                  <a:extLst>
                    <a:ext uri="{9D8B030D-6E8A-4147-A177-3AD203B41FA5}">
                      <a16:colId xmlns:a16="http://schemas.microsoft.com/office/drawing/2014/main" val="4027241444"/>
                    </a:ext>
                  </a:extLst>
                </a:gridCol>
                <a:gridCol w="245056">
                  <a:extLst>
                    <a:ext uri="{9D8B030D-6E8A-4147-A177-3AD203B41FA5}">
                      <a16:colId xmlns:a16="http://schemas.microsoft.com/office/drawing/2014/main" val="3400276000"/>
                    </a:ext>
                  </a:extLst>
                </a:gridCol>
                <a:gridCol w="267333">
                  <a:extLst>
                    <a:ext uri="{9D8B030D-6E8A-4147-A177-3AD203B41FA5}">
                      <a16:colId xmlns:a16="http://schemas.microsoft.com/office/drawing/2014/main" val="653763765"/>
                    </a:ext>
                  </a:extLst>
                </a:gridCol>
                <a:gridCol w="373154">
                  <a:extLst>
                    <a:ext uri="{9D8B030D-6E8A-4147-A177-3AD203B41FA5}">
                      <a16:colId xmlns:a16="http://schemas.microsoft.com/office/drawing/2014/main" val="2770277648"/>
                    </a:ext>
                  </a:extLst>
                </a:gridCol>
                <a:gridCol w="306320">
                  <a:extLst>
                    <a:ext uri="{9D8B030D-6E8A-4147-A177-3AD203B41FA5}">
                      <a16:colId xmlns:a16="http://schemas.microsoft.com/office/drawing/2014/main" val="4004604475"/>
                    </a:ext>
                  </a:extLst>
                </a:gridCol>
                <a:gridCol w="311889">
                  <a:extLst>
                    <a:ext uri="{9D8B030D-6E8A-4147-A177-3AD203B41FA5}">
                      <a16:colId xmlns:a16="http://schemas.microsoft.com/office/drawing/2014/main" val="2685818948"/>
                    </a:ext>
                  </a:extLst>
                </a:gridCol>
                <a:gridCol w="172653">
                  <a:extLst>
                    <a:ext uri="{9D8B030D-6E8A-4147-A177-3AD203B41FA5}">
                      <a16:colId xmlns:a16="http://schemas.microsoft.com/office/drawing/2014/main" val="335004930"/>
                    </a:ext>
                  </a:extLst>
                </a:gridCol>
              </a:tblGrid>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870279589"/>
                  </a:ext>
                </a:extLst>
              </a:tr>
              <a:tr h="366287">
                <a:tc gridSpan="14">
                  <a:txBody>
                    <a:bodyPr/>
                    <a:lstStyle/>
                    <a:p>
                      <a:pPr algn="l" fontAlgn="b"/>
                      <a:r>
                        <a:rPr lang="de-DE" sz="1100" b="1" i="0" u="none" strike="noStrike" dirty="0">
                          <a:solidFill>
                            <a:srgbClr val="000000"/>
                          </a:solidFill>
                          <a:effectLst/>
                          <a:latin typeface="Calibri" panose="020F0502020204030204" pitchFamily="34" charset="0"/>
                        </a:rPr>
                        <a:t>Der Geld-Schein - Kredit der Monopolbanken verliert seine Sklaven </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lnL w="12700" cmpd="sng">
                      <a:noFill/>
                      <a:prstDash val="solid"/>
                    </a:lnL>
                    <a:lnT w="12700" cmpd="sng">
                      <a:noFill/>
                      <a:prstDash val="solid"/>
                    </a:lnT>
                  </a:tcPr>
                </a:tc>
                <a:tc gridSpan="15">
                  <a:txBody>
                    <a:bodyPr/>
                    <a:lstStyle/>
                    <a:p>
                      <a:pPr algn="l" fontAlgn="b"/>
                      <a:r>
                        <a:rPr lang="de-DE" sz="1100" b="1" i="0" u="none" strike="noStrike">
                          <a:solidFill>
                            <a:srgbClr val="000000"/>
                          </a:solidFill>
                          <a:effectLst/>
                          <a:latin typeface="Calibri" panose="020F0502020204030204" pitchFamily="34" charset="0"/>
                        </a:rPr>
                        <a:t>an die Waren-Realitäten - Kredit-gebenden souveränen Menschen!</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736904097"/>
                  </a:ext>
                </a:extLst>
              </a:tr>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1993174926"/>
                  </a:ext>
                </a:extLst>
              </a:tr>
              <a:tr h="20286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1">
                  <a:txBody>
                    <a:bodyPr/>
                    <a:lstStyle/>
                    <a:p>
                      <a:pPr algn="l" fontAlgn="b"/>
                      <a:r>
                        <a:rPr lang="de-DE" sz="800" b="1" i="0" u="none" strike="noStrike">
                          <a:solidFill>
                            <a:srgbClr val="000000"/>
                          </a:solidFill>
                          <a:effectLst/>
                          <a:latin typeface="Calibri" panose="020F0502020204030204" pitchFamily="34" charset="0"/>
                        </a:rPr>
                        <a:t>Annahme: Die oberen viel sind die Lieferaten an die unteren vier,</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2138501422"/>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8">
                  <a:txBody>
                    <a:bodyPr/>
                    <a:lstStyle/>
                    <a:p>
                      <a:pPr algn="l" fontAlgn="b"/>
                      <a:r>
                        <a:rPr lang="de-DE" sz="800" b="1" i="0" u="none" strike="noStrike" dirty="0">
                          <a:solidFill>
                            <a:srgbClr val="000000"/>
                          </a:solidFill>
                          <a:effectLst/>
                          <a:latin typeface="Calibri" panose="020F0502020204030204" pitchFamily="34" charset="0"/>
                        </a:rPr>
                        <a:t>Konten-System der Geld-Schein-Banken in Orange</a:t>
                      </a:r>
                    </a:p>
                  </a:txBody>
                  <a:tcPr marL="5428" marR="5428" marT="5428" marB="0" anchor="b">
                    <a:lnL>
                      <a:noFill/>
                    </a:lnL>
                    <a:lnR>
                      <a:noFill/>
                    </a:lnR>
                    <a:lnT>
                      <a:noFill/>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3">
                  <a:txBody>
                    <a:bodyPr/>
                    <a:lstStyle/>
                    <a:p>
                      <a:pPr algn="l" fontAlgn="b"/>
                      <a:r>
                        <a:rPr lang="de-DE" sz="800" b="1" i="0" u="none" strike="noStrike">
                          <a:solidFill>
                            <a:srgbClr val="000000"/>
                          </a:solidFill>
                          <a:effectLst/>
                          <a:latin typeface="Calibri" panose="020F0502020204030204" pitchFamily="34" charset="0"/>
                        </a:rPr>
                        <a:t>die als Kunden einkaufen. Sie benötigen beim Geld-Kredit-Schein ein Guthaben.</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3730538044"/>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9">
                  <a:txBody>
                    <a:bodyPr/>
                    <a:lstStyle/>
                    <a:p>
                      <a:pPr algn="l" fontAlgn="b"/>
                      <a:r>
                        <a:rPr lang="de-DE" sz="800" b="1" i="0" u="none" strike="noStrike">
                          <a:solidFill>
                            <a:srgbClr val="000000"/>
                          </a:solidFill>
                          <a:effectLst/>
                          <a:latin typeface="Calibri" panose="020F0502020204030204" pitchFamily="34" charset="0"/>
                        </a:rPr>
                        <a:t>Konten-System der Waren-Kredit-Lieferanten in Grün</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3">
                  <a:txBody>
                    <a:bodyPr/>
                    <a:lstStyle/>
                    <a:p>
                      <a:pPr algn="l" fontAlgn="b"/>
                      <a:r>
                        <a:rPr lang="de-DE" sz="800" b="1" i="0" u="none" strike="noStrike">
                          <a:solidFill>
                            <a:srgbClr val="000000"/>
                          </a:solidFill>
                          <a:effectLst/>
                          <a:latin typeface="Calibri" panose="020F0502020204030204" pitchFamily="34" charset="0"/>
                        </a:rPr>
                        <a:t>Bei EUROWEG benötigen Sie lediglich den Waren-Einkaufs-Rahmen auf Minus-Basis. </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4274339245"/>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4">
                  <a:txBody>
                    <a:bodyPr/>
                    <a:lstStyle/>
                    <a:p>
                      <a:pPr algn="l" fontAlgn="b"/>
                      <a:r>
                        <a:rPr lang="de-DE" sz="800" b="1" i="0" u="none" strike="noStrike">
                          <a:solidFill>
                            <a:srgbClr val="000000"/>
                          </a:solidFill>
                          <a:effectLst/>
                          <a:latin typeface="Calibri" panose="020F0502020204030204" pitchFamily="34" charset="0"/>
                        </a:rPr>
                        <a:t>Dieser ist nach Minus stets offen, damit  können sie einkaufen und anschreiben lassen.</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279866876"/>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2404434126"/>
                  </a:ext>
                </a:extLst>
              </a:tr>
              <a:tr h="26485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87303063"/>
                  </a:ext>
                </a:extLst>
              </a:tr>
              <a:tr h="123974">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87261977"/>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39565006"/>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53225130"/>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92431959"/>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49403480"/>
                  </a:ext>
                </a:extLst>
              </a:tr>
              <a:tr h="16905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r>
                        <a:rPr lang="de-CH" sz="1200" b="0"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95685663"/>
                  </a:ext>
                </a:extLst>
              </a:tr>
              <a:tr h="16905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47356020"/>
                  </a:ext>
                </a:extLst>
              </a:tr>
              <a:tr h="225407">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39465573"/>
                  </a:ext>
                </a:extLst>
              </a:tr>
              <a:tr h="19159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31754123"/>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18861419"/>
                  </a:ext>
                </a:extLst>
              </a:tr>
              <a:tr h="10706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09663082"/>
                  </a:ext>
                </a:extLst>
              </a:tr>
              <a:tr h="18032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gridSpan="3">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gridSpan="3">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gridSpan="2">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59567357"/>
                  </a:ext>
                </a:extLst>
              </a:tr>
              <a:tr h="152150">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90585"/>
                  </a:ext>
                </a:extLst>
              </a:tr>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91683248"/>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20896337"/>
                  </a:ext>
                </a:extLst>
              </a:tr>
              <a:tr h="219772">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12893299"/>
                  </a:ext>
                </a:extLst>
              </a:tr>
              <a:tr h="19159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6333634"/>
                  </a:ext>
                </a:extLst>
              </a:tr>
              <a:tr h="219772">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50631636"/>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63832077"/>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13121390"/>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18615003"/>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39054729"/>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98131738"/>
                  </a:ext>
                </a:extLst>
              </a:tr>
              <a:tr h="19159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184592"/>
                  </a:ext>
                </a:extLst>
              </a:tr>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851655885"/>
                  </a:ext>
                </a:extLst>
              </a:tr>
            </a:tbl>
          </a:graphicData>
        </a:graphic>
      </p:graphicFrame>
      <p:cxnSp>
        <p:nvCxnSpPr>
          <p:cNvPr id="18" name="Gerade Verbindung mit Pfeil 17">
            <a:extLst>
              <a:ext uri="{FF2B5EF4-FFF2-40B4-BE49-F238E27FC236}">
                <a16:creationId xmlns:a16="http://schemas.microsoft.com/office/drawing/2014/main" id="{9FBF42DB-C068-4901-B9B4-7A8BC3ACB18C}"/>
              </a:ext>
            </a:extLst>
          </p:cNvPr>
          <p:cNvCxnSpPr>
            <a:cxnSpLocks/>
          </p:cNvCxnSpPr>
          <p:nvPr/>
        </p:nvCxnSpPr>
        <p:spPr bwMode="auto">
          <a:xfrm flipV="1">
            <a:off x="-251982" y="2927757"/>
            <a:ext cx="0" cy="58862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9" name="Gerade Verbindung mit Pfeil 18">
            <a:extLst>
              <a:ext uri="{FF2B5EF4-FFF2-40B4-BE49-F238E27FC236}">
                <a16:creationId xmlns:a16="http://schemas.microsoft.com/office/drawing/2014/main" id="{33D4C15E-5B3D-413A-92FD-47BBF80722EA}"/>
              </a:ext>
            </a:extLst>
          </p:cNvPr>
          <p:cNvCxnSpPr>
            <a:cxnSpLocks/>
          </p:cNvCxnSpPr>
          <p:nvPr/>
        </p:nvCxnSpPr>
        <p:spPr bwMode="auto">
          <a:xfrm>
            <a:off x="2366781" y="2835479"/>
            <a:ext cx="0" cy="88084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0" name="Gerade Verbindung mit Pfeil 19">
            <a:extLst>
              <a:ext uri="{FF2B5EF4-FFF2-40B4-BE49-F238E27FC236}">
                <a16:creationId xmlns:a16="http://schemas.microsoft.com/office/drawing/2014/main" id="{1DBE554A-A8B0-4F64-A957-52C3FDB808CF}"/>
              </a:ext>
            </a:extLst>
          </p:cNvPr>
          <p:cNvCxnSpPr>
            <a:cxnSpLocks/>
          </p:cNvCxnSpPr>
          <p:nvPr/>
        </p:nvCxnSpPr>
        <p:spPr bwMode="auto">
          <a:xfrm>
            <a:off x="4490594" y="2827090"/>
            <a:ext cx="0" cy="88943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1" name="Gerade Verbindung mit Pfeil 20">
            <a:extLst>
              <a:ext uri="{FF2B5EF4-FFF2-40B4-BE49-F238E27FC236}">
                <a16:creationId xmlns:a16="http://schemas.microsoft.com/office/drawing/2014/main" id="{5F9CBD95-A833-4BD9-AF4A-1EDC76946CBB}"/>
              </a:ext>
            </a:extLst>
          </p:cNvPr>
          <p:cNvCxnSpPr>
            <a:cxnSpLocks/>
          </p:cNvCxnSpPr>
          <p:nvPr/>
        </p:nvCxnSpPr>
        <p:spPr bwMode="auto">
          <a:xfrm flipV="1">
            <a:off x="-184558" y="2315361"/>
            <a:ext cx="0" cy="318782"/>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1D5D2342-140D-4CA3-B52F-B336AC67BDDD}"/>
              </a:ext>
            </a:extLst>
          </p:cNvPr>
          <p:cNvCxnSpPr>
            <a:cxnSpLocks/>
          </p:cNvCxnSpPr>
          <p:nvPr/>
        </p:nvCxnSpPr>
        <p:spPr bwMode="auto">
          <a:xfrm>
            <a:off x="8638951" y="2843868"/>
            <a:ext cx="0" cy="86007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0114ADD2-8339-42A1-8BE0-D58BADD353EC}"/>
              </a:ext>
            </a:extLst>
          </p:cNvPr>
          <p:cNvCxnSpPr>
            <a:cxnSpLocks/>
          </p:cNvCxnSpPr>
          <p:nvPr/>
        </p:nvCxnSpPr>
        <p:spPr bwMode="auto">
          <a:xfrm flipV="1">
            <a:off x="12499596" y="2751589"/>
            <a:ext cx="0" cy="52850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5" name="Gerade Verbindung mit Pfeil 24">
            <a:extLst>
              <a:ext uri="{FF2B5EF4-FFF2-40B4-BE49-F238E27FC236}">
                <a16:creationId xmlns:a16="http://schemas.microsoft.com/office/drawing/2014/main" id="{18DB37CE-3F41-4A46-9A27-CEEAB6737B59}"/>
              </a:ext>
            </a:extLst>
          </p:cNvPr>
          <p:cNvCxnSpPr>
            <a:cxnSpLocks/>
          </p:cNvCxnSpPr>
          <p:nvPr/>
        </p:nvCxnSpPr>
        <p:spPr bwMode="auto">
          <a:xfrm>
            <a:off x="6552888" y="2835479"/>
            <a:ext cx="0" cy="87125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6" name="Gerade Verbindung mit Pfeil 25">
            <a:extLst>
              <a:ext uri="{FF2B5EF4-FFF2-40B4-BE49-F238E27FC236}">
                <a16:creationId xmlns:a16="http://schemas.microsoft.com/office/drawing/2014/main" id="{DED255E1-F3DA-4291-8B3B-F9ABBCE7ADCF}"/>
              </a:ext>
            </a:extLst>
          </p:cNvPr>
          <p:cNvCxnSpPr>
            <a:cxnSpLocks/>
          </p:cNvCxnSpPr>
          <p:nvPr/>
        </p:nvCxnSpPr>
        <p:spPr bwMode="auto">
          <a:xfrm flipV="1">
            <a:off x="-92280" y="2357307"/>
            <a:ext cx="0" cy="36072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7" name="Gerade Verbindung mit Pfeil 26">
            <a:extLst>
              <a:ext uri="{FF2B5EF4-FFF2-40B4-BE49-F238E27FC236}">
                <a16:creationId xmlns:a16="http://schemas.microsoft.com/office/drawing/2014/main" id="{A34E6DCB-0A67-43F5-B152-6A5394D0A666}"/>
              </a:ext>
            </a:extLst>
          </p:cNvPr>
          <p:cNvCxnSpPr>
            <a:cxnSpLocks/>
          </p:cNvCxnSpPr>
          <p:nvPr/>
        </p:nvCxnSpPr>
        <p:spPr bwMode="auto">
          <a:xfrm>
            <a:off x="4185794" y="3028426"/>
            <a:ext cx="0" cy="36652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8" name="Gerade Verbindung mit Pfeil 27">
            <a:extLst>
              <a:ext uri="{FF2B5EF4-FFF2-40B4-BE49-F238E27FC236}">
                <a16:creationId xmlns:a16="http://schemas.microsoft.com/office/drawing/2014/main" id="{CCCF79A3-9E32-4A8D-B08B-0A97122AA371}"/>
              </a:ext>
            </a:extLst>
          </p:cNvPr>
          <p:cNvCxnSpPr>
            <a:cxnSpLocks/>
          </p:cNvCxnSpPr>
          <p:nvPr/>
        </p:nvCxnSpPr>
        <p:spPr bwMode="auto">
          <a:xfrm flipV="1">
            <a:off x="-167780" y="3011648"/>
            <a:ext cx="0" cy="394282"/>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9" name="Gerade Verbindung mit Pfeil 28">
            <a:extLst>
              <a:ext uri="{FF2B5EF4-FFF2-40B4-BE49-F238E27FC236}">
                <a16:creationId xmlns:a16="http://schemas.microsoft.com/office/drawing/2014/main" id="{545E768D-DBA8-4463-B9DE-03212221C159}"/>
              </a:ext>
            </a:extLst>
          </p:cNvPr>
          <p:cNvCxnSpPr>
            <a:cxnSpLocks/>
          </p:cNvCxnSpPr>
          <p:nvPr/>
        </p:nvCxnSpPr>
        <p:spPr bwMode="auto">
          <a:xfrm>
            <a:off x="2150066" y="3028426"/>
            <a:ext cx="0" cy="38609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0" name="Gerade Verbindung mit Pfeil 29">
            <a:extLst>
              <a:ext uri="{FF2B5EF4-FFF2-40B4-BE49-F238E27FC236}">
                <a16:creationId xmlns:a16="http://schemas.microsoft.com/office/drawing/2014/main" id="{F1601B88-D2A2-4751-AFC0-8D9210F6284C}"/>
              </a:ext>
            </a:extLst>
          </p:cNvPr>
          <p:cNvCxnSpPr>
            <a:cxnSpLocks/>
          </p:cNvCxnSpPr>
          <p:nvPr/>
        </p:nvCxnSpPr>
        <p:spPr bwMode="auto">
          <a:xfrm flipV="1">
            <a:off x="12344087" y="2751590"/>
            <a:ext cx="0" cy="56765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1" name="Gerade Verbindung mit Pfeil 30">
            <a:extLst>
              <a:ext uri="{FF2B5EF4-FFF2-40B4-BE49-F238E27FC236}">
                <a16:creationId xmlns:a16="http://schemas.microsoft.com/office/drawing/2014/main" id="{C3C80C56-E789-41F0-8666-4A3FED609614}"/>
              </a:ext>
            </a:extLst>
          </p:cNvPr>
          <p:cNvCxnSpPr>
            <a:cxnSpLocks/>
          </p:cNvCxnSpPr>
          <p:nvPr/>
        </p:nvCxnSpPr>
        <p:spPr bwMode="auto">
          <a:xfrm>
            <a:off x="-186268" y="4127384"/>
            <a:ext cx="0" cy="59561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2" name="Gerade Verbindung mit Pfeil 31">
            <a:extLst>
              <a:ext uri="{FF2B5EF4-FFF2-40B4-BE49-F238E27FC236}">
                <a16:creationId xmlns:a16="http://schemas.microsoft.com/office/drawing/2014/main" id="{1EC6F8DC-4B09-4478-9C6A-AD1CA06B9D29}"/>
              </a:ext>
            </a:extLst>
          </p:cNvPr>
          <p:cNvCxnSpPr>
            <a:cxnSpLocks/>
          </p:cNvCxnSpPr>
          <p:nvPr/>
        </p:nvCxnSpPr>
        <p:spPr bwMode="auto">
          <a:xfrm flipV="1">
            <a:off x="12617042" y="2944538"/>
            <a:ext cx="1" cy="36911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3" name="Gerade Verbindung mit Pfeil 32">
            <a:extLst>
              <a:ext uri="{FF2B5EF4-FFF2-40B4-BE49-F238E27FC236}">
                <a16:creationId xmlns:a16="http://schemas.microsoft.com/office/drawing/2014/main" id="{2A879410-749A-4436-960D-F074C71E8F5A}"/>
              </a:ext>
            </a:extLst>
          </p:cNvPr>
          <p:cNvCxnSpPr>
            <a:cxnSpLocks/>
          </p:cNvCxnSpPr>
          <p:nvPr/>
        </p:nvCxnSpPr>
        <p:spPr bwMode="auto">
          <a:xfrm>
            <a:off x="8373299" y="3028426"/>
            <a:ext cx="0" cy="367921"/>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4" name="Gerade Verbindung mit Pfeil 33">
            <a:extLst>
              <a:ext uri="{FF2B5EF4-FFF2-40B4-BE49-F238E27FC236}">
                <a16:creationId xmlns:a16="http://schemas.microsoft.com/office/drawing/2014/main" id="{387F3F53-373F-4F9C-A46B-D4251F793F4E}"/>
              </a:ext>
            </a:extLst>
          </p:cNvPr>
          <p:cNvCxnSpPr>
            <a:cxnSpLocks/>
          </p:cNvCxnSpPr>
          <p:nvPr/>
        </p:nvCxnSpPr>
        <p:spPr bwMode="auto">
          <a:xfrm flipV="1">
            <a:off x="12432484" y="2869036"/>
            <a:ext cx="0" cy="36072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5" name="Gerade Verbindung mit Pfeil 34">
            <a:extLst>
              <a:ext uri="{FF2B5EF4-FFF2-40B4-BE49-F238E27FC236}">
                <a16:creationId xmlns:a16="http://schemas.microsoft.com/office/drawing/2014/main" id="{EBBE0998-0B64-440B-A040-B1210117152A}"/>
              </a:ext>
            </a:extLst>
          </p:cNvPr>
          <p:cNvCxnSpPr>
            <a:cxnSpLocks/>
          </p:cNvCxnSpPr>
          <p:nvPr/>
        </p:nvCxnSpPr>
        <p:spPr bwMode="auto">
          <a:xfrm>
            <a:off x="6278847" y="3036815"/>
            <a:ext cx="0" cy="37071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8" name="Gerade Verbindung mit Pfeil 37">
            <a:extLst>
              <a:ext uri="{FF2B5EF4-FFF2-40B4-BE49-F238E27FC236}">
                <a16:creationId xmlns:a16="http://schemas.microsoft.com/office/drawing/2014/main" id="{93EEBBD2-64A3-4B32-8100-EBDB44355224}"/>
              </a:ext>
            </a:extLst>
          </p:cNvPr>
          <p:cNvCxnSpPr>
            <a:cxnSpLocks/>
          </p:cNvCxnSpPr>
          <p:nvPr/>
        </p:nvCxnSpPr>
        <p:spPr bwMode="auto">
          <a:xfrm>
            <a:off x="12732777" y="4338507"/>
            <a:ext cx="0" cy="59422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9" name="Gerade Verbindung mit Pfeil 38">
            <a:extLst>
              <a:ext uri="{FF2B5EF4-FFF2-40B4-BE49-F238E27FC236}">
                <a16:creationId xmlns:a16="http://schemas.microsoft.com/office/drawing/2014/main" id="{F0163C80-C87A-47F9-8115-3057804C5E34}"/>
              </a:ext>
            </a:extLst>
          </p:cNvPr>
          <p:cNvCxnSpPr>
            <a:cxnSpLocks/>
          </p:cNvCxnSpPr>
          <p:nvPr/>
        </p:nvCxnSpPr>
        <p:spPr bwMode="auto">
          <a:xfrm>
            <a:off x="7734338" y="4160939"/>
            <a:ext cx="0" cy="86406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0" name="Gerade Verbindung mit Pfeil 39">
            <a:extLst>
              <a:ext uri="{FF2B5EF4-FFF2-40B4-BE49-F238E27FC236}">
                <a16:creationId xmlns:a16="http://schemas.microsoft.com/office/drawing/2014/main" id="{B4607B74-CB74-4F1A-A332-08AF65F23F32}"/>
              </a:ext>
            </a:extLst>
          </p:cNvPr>
          <p:cNvCxnSpPr>
            <a:cxnSpLocks/>
          </p:cNvCxnSpPr>
          <p:nvPr/>
        </p:nvCxnSpPr>
        <p:spPr bwMode="auto">
          <a:xfrm>
            <a:off x="12525849" y="4391637"/>
            <a:ext cx="0" cy="56625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1" name="Gerade Verbindung mit Pfeil 40">
            <a:extLst>
              <a:ext uri="{FF2B5EF4-FFF2-40B4-BE49-F238E27FC236}">
                <a16:creationId xmlns:a16="http://schemas.microsoft.com/office/drawing/2014/main" id="{22C2DC16-B02E-458E-BF7E-D71D0A3FEFA0}"/>
              </a:ext>
            </a:extLst>
          </p:cNvPr>
          <p:cNvCxnSpPr>
            <a:cxnSpLocks/>
          </p:cNvCxnSpPr>
          <p:nvPr/>
        </p:nvCxnSpPr>
        <p:spPr bwMode="auto">
          <a:xfrm>
            <a:off x="5670959" y="4219662"/>
            <a:ext cx="0" cy="79695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2" name="Gerade Verbindung mit Pfeil 41">
            <a:extLst>
              <a:ext uri="{FF2B5EF4-FFF2-40B4-BE49-F238E27FC236}">
                <a16:creationId xmlns:a16="http://schemas.microsoft.com/office/drawing/2014/main" id="{47F80DB7-ECA5-4873-932F-512296303645}"/>
              </a:ext>
            </a:extLst>
          </p:cNvPr>
          <p:cNvCxnSpPr>
            <a:cxnSpLocks/>
          </p:cNvCxnSpPr>
          <p:nvPr/>
        </p:nvCxnSpPr>
        <p:spPr bwMode="auto">
          <a:xfrm>
            <a:off x="-192947" y="5016616"/>
            <a:ext cx="3882" cy="578841"/>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3" name="Gerade Verbindung mit Pfeil 42">
            <a:extLst>
              <a:ext uri="{FF2B5EF4-FFF2-40B4-BE49-F238E27FC236}">
                <a16:creationId xmlns:a16="http://schemas.microsoft.com/office/drawing/2014/main" id="{D604CCD5-7D4C-426D-9498-F48B34AC4397}"/>
              </a:ext>
            </a:extLst>
          </p:cNvPr>
          <p:cNvCxnSpPr>
            <a:cxnSpLocks/>
          </p:cNvCxnSpPr>
          <p:nvPr/>
        </p:nvCxnSpPr>
        <p:spPr bwMode="auto">
          <a:xfrm>
            <a:off x="3604157" y="4177717"/>
            <a:ext cx="0" cy="86406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4" name="Gerade Verbindung mit Pfeil 43">
            <a:extLst>
              <a:ext uri="{FF2B5EF4-FFF2-40B4-BE49-F238E27FC236}">
                <a16:creationId xmlns:a16="http://schemas.microsoft.com/office/drawing/2014/main" id="{34273B07-6B5F-4105-A149-D5E400EC26FE}"/>
              </a:ext>
            </a:extLst>
          </p:cNvPr>
          <p:cNvCxnSpPr>
            <a:cxnSpLocks/>
          </p:cNvCxnSpPr>
          <p:nvPr/>
        </p:nvCxnSpPr>
        <p:spPr bwMode="auto">
          <a:xfrm>
            <a:off x="5954472" y="4412609"/>
            <a:ext cx="0" cy="45300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5" name="Gerade Verbindung mit Pfeil 44">
            <a:extLst>
              <a:ext uri="{FF2B5EF4-FFF2-40B4-BE49-F238E27FC236}">
                <a16:creationId xmlns:a16="http://schemas.microsoft.com/office/drawing/2014/main" id="{1F78AD20-1D71-48D1-A058-A9F74F560B18}"/>
              </a:ext>
            </a:extLst>
          </p:cNvPr>
          <p:cNvCxnSpPr>
            <a:cxnSpLocks/>
          </p:cNvCxnSpPr>
          <p:nvPr/>
        </p:nvCxnSpPr>
        <p:spPr bwMode="auto">
          <a:xfrm>
            <a:off x="-319094" y="5075339"/>
            <a:ext cx="0" cy="38589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6" name="Gerade Verbindung mit Pfeil 45">
            <a:extLst>
              <a:ext uri="{FF2B5EF4-FFF2-40B4-BE49-F238E27FC236}">
                <a16:creationId xmlns:a16="http://schemas.microsoft.com/office/drawing/2014/main" id="{622532F5-E2BD-4547-A7E6-0E712B97D409}"/>
              </a:ext>
            </a:extLst>
          </p:cNvPr>
          <p:cNvCxnSpPr>
            <a:cxnSpLocks/>
          </p:cNvCxnSpPr>
          <p:nvPr/>
        </p:nvCxnSpPr>
        <p:spPr bwMode="auto">
          <a:xfrm>
            <a:off x="3818077" y="4412609"/>
            <a:ext cx="0" cy="36072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7" name="Gerade Verbindung mit Pfeil 46">
            <a:extLst>
              <a:ext uri="{FF2B5EF4-FFF2-40B4-BE49-F238E27FC236}">
                <a16:creationId xmlns:a16="http://schemas.microsoft.com/office/drawing/2014/main" id="{232598A0-23E8-4A2F-973D-8CA3A00E2AF2}"/>
              </a:ext>
            </a:extLst>
          </p:cNvPr>
          <p:cNvCxnSpPr>
            <a:cxnSpLocks/>
          </p:cNvCxnSpPr>
          <p:nvPr/>
        </p:nvCxnSpPr>
        <p:spPr bwMode="auto">
          <a:xfrm>
            <a:off x="-316298" y="4202884"/>
            <a:ext cx="0" cy="34394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8" name="Gerade Verbindung mit Pfeil 47">
            <a:extLst>
              <a:ext uri="{FF2B5EF4-FFF2-40B4-BE49-F238E27FC236}">
                <a16:creationId xmlns:a16="http://schemas.microsoft.com/office/drawing/2014/main" id="{B69F1158-8E32-415D-AEB2-54AE873DE02B}"/>
              </a:ext>
            </a:extLst>
          </p:cNvPr>
          <p:cNvCxnSpPr>
            <a:cxnSpLocks/>
          </p:cNvCxnSpPr>
          <p:nvPr/>
        </p:nvCxnSpPr>
        <p:spPr bwMode="auto">
          <a:xfrm>
            <a:off x="9835779" y="4186106"/>
            <a:ext cx="0" cy="84728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0" name="Gerade Verbindung mit Pfeil 49">
            <a:extLst>
              <a:ext uri="{FF2B5EF4-FFF2-40B4-BE49-F238E27FC236}">
                <a16:creationId xmlns:a16="http://schemas.microsoft.com/office/drawing/2014/main" id="{C75D060F-053E-4DC1-88D7-E11E61AC6857}"/>
              </a:ext>
            </a:extLst>
          </p:cNvPr>
          <p:cNvCxnSpPr>
            <a:cxnSpLocks/>
          </p:cNvCxnSpPr>
          <p:nvPr/>
        </p:nvCxnSpPr>
        <p:spPr bwMode="auto">
          <a:xfrm>
            <a:off x="10141978" y="4379053"/>
            <a:ext cx="0" cy="41944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1" name="Gerade Verbindung mit Pfeil 50">
            <a:extLst>
              <a:ext uri="{FF2B5EF4-FFF2-40B4-BE49-F238E27FC236}">
                <a16:creationId xmlns:a16="http://schemas.microsoft.com/office/drawing/2014/main" id="{F6D96747-2116-4FE0-A0A2-324ABE3BA2D4}"/>
              </a:ext>
            </a:extLst>
          </p:cNvPr>
          <p:cNvCxnSpPr>
            <a:cxnSpLocks/>
          </p:cNvCxnSpPr>
          <p:nvPr/>
        </p:nvCxnSpPr>
        <p:spPr bwMode="auto">
          <a:xfrm>
            <a:off x="12643295" y="4454554"/>
            <a:ext cx="0" cy="38589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2" name="Gerade Verbindung mit Pfeil 51">
            <a:extLst>
              <a:ext uri="{FF2B5EF4-FFF2-40B4-BE49-F238E27FC236}">
                <a16:creationId xmlns:a16="http://schemas.microsoft.com/office/drawing/2014/main" id="{115D97C0-7C01-4B23-8594-6AEF61E0D56D}"/>
              </a:ext>
            </a:extLst>
          </p:cNvPr>
          <p:cNvCxnSpPr>
            <a:cxnSpLocks/>
          </p:cNvCxnSpPr>
          <p:nvPr/>
        </p:nvCxnSpPr>
        <p:spPr bwMode="auto">
          <a:xfrm>
            <a:off x="8019875" y="4412609"/>
            <a:ext cx="0" cy="41944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3" name="Gerade Verbindung mit Pfeil 52">
            <a:extLst>
              <a:ext uri="{FF2B5EF4-FFF2-40B4-BE49-F238E27FC236}">
                <a16:creationId xmlns:a16="http://schemas.microsoft.com/office/drawing/2014/main" id="{4EBD956E-EC85-4BB1-8156-E9F61FC6C96E}"/>
              </a:ext>
            </a:extLst>
          </p:cNvPr>
          <p:cNvCxnSpPr>
            <a:cxnSpLocks/>
          </p:cNvCxnSpPr>
          <p:nvPr/>
        </p:nvCxnSpPr>
        <p:spPr bwMode="auto">
          <a:xfrm>
            <a:off x="12365373" y="4479721"/>
            <a:ext cx="0" cy="37750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09578" name="Textfeld 109577">
            <a:extLst>
              <a:ext uri="{FF2B5EF4-FFF2-40B4-BE49-F238E27FC236}">
                <a16:creationId xmlns:a16="http://schemas.microsoft.com/office/drawing/2014/main" id="{6BEE2D39-0466-4795-AD8B-0E255D2E8C20}"/>
              </a:ext>
            </a:extLst>
          </p:cNvPr>
          <p:cNvSpPr txBox="1"/>
          <p:nvPr/>
        </p:nvSpPr>
        <p:spPr>
          <a:xfrm>
            <a:off x="10368793" y="4832059"/>
            <a:ext cx="1593908" cy="923330"/>
          </a:xfrm>
          <a:prstGeom prst="rect">
            <a:avLst/>
          </a:prstGeom>
          <a:solidFill>
            <a:srgbClr val="FFC000"/>
          </a:solidFill>
        </p:spPr>
        <p:txBody>
          <a:bodyPr wrap="square" rtlCol="0">
            <a:spAutoFit/>
          </a:bodyPr>
          <a:lstStyle/>
          <a:p>
            <a:pPr algn="ctr"/>
            <a:r>
              <a:rPr lang="de-CH" b="1" dirty="0"/>
              <a:t>Geld-Schein</a:t>
            </a:r>
          </a:p>
          <a:p>
            <a:pPr algn="ctr"/>
            <a:r>
              <a:rPr lang="de-CH" b="1" dirty="0"/>
              <a:t>Buchhaltung + </a:t>
            </a:r>
            <a:r>
              <a:rPr lang="de-CH" b="1" dirty="0" err="1"/>
              <a:t>PrePayd</a:t>
            </a:r>
            <a:endParaRPr lang="de-CH" b="1" dirty="0"/>
          </a:p>
        </p:txBody>
      </p:sp>
      <p:sp>
        <p:nvSpPr>
          <p:cNvPr id="109579" name="Textfeld 109578">
            <a:extLst>
              <a:ext uri="{FF2B5EF4-FFF2-40B4-BE49-F238E27FC236}">
                <a16:creationId xmlns:a16="http://schemas.microsoft.com/office/drawing/2014/main" id="{DD4BB893-DDEA-4CCC-93C9-57A627025A55}"/>
              </a:ext>
            </a:extLst>
          </p:cNvPr>
          <p:cNvSpPr txBox="1"/>
          <p:nvPr/>
        </p:nvSpPr>
        <p:spPr>
          <a:xfrm>
            <a:off x="10326847" y="3632433"/>
            <a:ext cx="1719743" cy="646331"/>
          </a:xfrm>
          <a:prstGeom prst="rect">
            <a:avLst/>
          </a:prstGeom>
          <a:solidFill>
            <a:srgbClr val="92D050"/>
          </a:solidFill>
        </p:spPr>
        <p:txBody>
          <a:bodyPr wrap="square" rtlCol="0">
            <a:spAutoFit/>
          </a:bodyPr>
          <a:lstStyle/>
          <a:p>
            <a:pPr algn="ctr"/>
            <a:r>
              <a:rPr lang="de-CH" b="1" dirty="0"/>
              <a:t>Gemeinsamer Welt-Markt</a:t>
            </a:r>
          </a:p>
        </p:txBody>
      </p:sp>
      <p:sp>
        <p:nvSpPr>
          <p:cNvPr id="109580" name="Textfeld 109579">
            <a:extLst>
              <a:ext uri="{FF2B5EF4-FFF2-40B4-BE49-F238E27FC236}">
                <a16:creationId xmlns:a16="http://schemas.microsoft.com/office/drawing/2014/main" id="{26D9FB75-0016-47DE-B1F4-34700983B77D}"/>
              </a:ext>
            </a:extLst>
          </p:cNvPr>
          <p:cNvSpPr txBox="1"/>
          <p:nvPr/>
        </p:nvSpPr>
        <p:spPr>
          <a:xfrm>
            <a:off x="10301682" y="2046914"/>
            <a:ext cx="1661020" cy="923330"/>
          </a:xfrm>
          <a:prstGeom prst="rect">
            <a:avLst/>
          </a:prstGeom>
          <a:solidFill>
            <a:srgbClr val="92D050"/>
          </a:solidFill>
        </p:spPr>
        <p:txBody>
          <a:bodyPr wrap="square" rtlCol="0">
            <a:spAutoFit/>
          </a:bodyPr>
          <a:lstStyle/>
          <a:p>
            <a:pPr algn="ctr"/>
            <a:r>
              <a:rPr lang="de-CH" b="1" dirty="0"/>
              <a:t>Waren-  Buchhaltung – 33’300 EKR</a:t>
            </a:r>
          </a:p>
        </p:txBody>
      </p:sp>
      <p:sp>
        <p:nvSpPr>
          <p:cNvPr id="109583" name="Textfeld 109582">
            <a:extLst>
              <a:ext uri="{FF2B5EF4-FFF2-40B4-BE49-F238E27FC236}">
                <a16:creationId xmlns:a16="http://schemas.microsoft.com/office/drawing/2014/main" id="{5CBAA639-EDE1-4391-9942-1FC17C9505A0}"/>
              </a:ext>
            </a:extLst>
          </p:cNvPr>
          <p:cNvSpPr txBox="1"/>
          <p:nvPr/>
        </p:nvSpPr>
        <p:spPr>
          <a:xfrm>
            <a:off x="889234" y="3431097"/>
            <a:ext cx="1249960" cy="954107"/>
          </a:xfrm>
          <a:prstGeom prst="rect">
            <a:avLst/>
          </a:prstGeom>
          <a:solidFill>
            <a:srgbClr val="92D050"/>
          </a:solidFill>
        </p:spPr>
        <p:txBody>
          <a:bodyPr wrap="square" rtlCol="0">
            <a:spAutoFit/>
          </a:bodyPr>
          <a:lstStyle/>
          <a:p>
            <a:r>
              <a:rPr lang="de-CH" sz="1400" b="1" dirty="0"/>
              <a:t>Zusammen-hängender Weltmarkt   = 1 E-Shop</a:t>
            </a:r>
          </a:p>
        </p:txBody>
      </p:sp>
      <p:sp>
        <p:nvSpPr>
          <p:cNvPr id="109584" name="Textfeld 109583">
            <a:extLst>
              <a:ext uri="{FF2B5EF4-FFF2-40B4-BE49-F238E27FC236}">
                <a16:creationId xmlns:a16="http://schemas.microsoft.com/office/drawing/2014/main" id="{09F19BC5-B2DF-4CC4-A4E4-6C8766413539}"/>
              </a:ext>
            </a:extLst>
          </p:cNvPr>
          <p:cNvSpPr txBox="1"/>
          <p:nvPr/>
        </p:nvSpPr>
        <p:spPr>
          <a:xfrm>
            <a:off x="822121" y="1946246"/>
            <a:ext cx="1258349" cy="523220"/>
          </a:xfrm>
          <a:prstGeom prst="rect">
            <a:avLst/>
          </a:prstGeom>
          <a:solidFill>
            <a:srgbClr val="FFC000"/>
          </a:solidFill>
        </p:spPr>
        <p:txBody>
          <a:bodyPr wrap="square" rtlCol="0">
            <a:spAutoFit/>
          </a:bodyPr>
          <a:lstStyle/>
          <a:p>
            <a:r>
              <a:rPr lang="de-CH" sz="1400" b="1" dirty="0"/>
              <a:t>Getrennte Geld-Konten</a:t>
            </a:r>
          </a:p>
        </p:txBody>
      </p:sp>
      <p:sp>
        <p:nvSpPr>
          <p:cNvPr id="109586" name="Textfeld 109585">
            <a:extLst>
              <a:ext uri="{FF2B5EF4-FFF2-40B4-BE49-F238E27FC236}">
                <a16:creationId xmlns:a16="http://schemas.microsoft.com/office/drawing/2014/main" id="{203CEF58-F8A0-4BD3-9CD5-FA209C4C2763}"/>
              </a:ext>
            </a:extLst>
          </p:cNvPr>
          <p:cNvSpPr txBox="1"/>
          <p:nvPr/>
        </p:nvSpPr>
        <p:spPr>
          <a:xfrm>
            <a:off x="830510" y="2516697"/>
            <a:ext cx="1233182" cy="523220"/>
          </a:xfrm>
          <a:prstGeom prst="rect">
            <a:avLst/>
          </a:prstGeom>
          <a:solidFill>
            <a:srgbClr val="92D050"/>
          </a:solidFill>
        </p:spPr>
        <p:txBody>
          <a:bodyPr wrap="square" rtlCol="0">
            <a:spAutoFit/>
          </a:bodyPr>
          <a:lstStyle/>
          <a:p>
            <a:r>
              <a:rPr lang="de-CH" sz="1400" b="1" dirty="0"/>
              <a:t>Getrennte Gelt-Konten</a:t>
            </a:r>
          </a:p>
        </p:txBody>
      </p:sp>
      <p:sp>
        <p:nvSpPr>
          <p:cNvPr id="106" name="Textfeld 105">
            <a:extLst>
              <a:ext uri="{FF2B5EF4-FFF2-40B4-BE49-F238E27FC236}">
                <a16:creationId xmlns:a16="http://schemas.microsoft.com/office/drawing/2014/main" id="{14000E92-46DF-461F-B2B7-DA90C4EB5045}"/>
              </a:ext>
            </a:extLst>
          </p:cNvPr>
          <p:cNvSpPr txBox="1"/>
          <p:nvPr/>
        </p:nvSpPr>
        <p:spPr>
          <a:xfrm>
            <a:off x="815829" y="4764839"/>
            <a:ext cx="1247863" cy="523220"/>
          </a:xfrm>
          <a:prstGeom prst="rect">
            <a:avLst/>
          </a:prstGeom>
          <a:solidFill>
            <a:srgbClr val="FFC000"/>
          </a:solidFill>
        </p:spPr>
        <p:txBody>
          <a:bodyPr wrap="square">
            <a:spAutoFit/>
          </a:bodyPr>
          <a:lstStyle/>
          <a:p>
            <a:r>
              <a:rPr lang="de-CH" sz="1400" b="1" dirty="0"/>
              <a:t>Getrennte </a:t>
            </a:r>
          </a:p>
          <a:p>
            <a:r>
              <a:rPr lang="de-CH" sz="1400" b="1" dirty="0"/>
              <a:t>Geld-Konten</a:t>
            </a:r>
          </a:p>
        </p:txBody>
      </p:sp>
      <p:sp>
        <p:nvSpPr>
          <p:cNvPr id="109588" name="Textfeld 109587">
            <a:extLst>
              <a:ext uri="{FF2B5EF4-FFF2-40B4-BE49-F238E27FC236}">
                <a16:creationId xmlns:a16="http://schemas.microsoft.com/office/drawing/2014/main" id="{3A34D8A1-B87A-49EB-86EA-A445089E0B04}"/>
              </a:ext>
            </a:extLst>
          </p:cNvPr>
          <p:cNvSpPr txBox="1"/>
          <p:nvPr/>
        </p:nvSpPr>
        <p:spPr>
          <a:xfrm>
            <a:off x="822121" y="5335398"/>
            <a:ext cx="1241571" cy="523220"/>
          </a:xfrm>
          <a:prstGeom prst="rect">
            <a:avLst/>
          </a:prstGeom>
          <a:solidFill>
            <a:srgbClr val="92D050"/>
          </a:solidFill>
        </p:spPr>
        <p:txBody>
          <a:bodyPr wrap="square" rtlCol="0">
            <a:spAutoFit/>
          </a:bodyPr>
          <a:lstStyle/>
          <a:p>
            <a:r>
              <a:rPr lang="de-CH" sz="1400" b="1" dirty="0"/>
              <a:t>Getrennte Gelt-Konten</a:t>
            </a:r>
          </a:p>
        </p:txBody>
      </p:sp>
      <p:sp>
        <p:nvSpPr>
          <p:cNvPr id="109590" name="Rechteck 109589">
            <a:extLst>
              <a:ext uri="{FF2B5EF4-FFF2-40B4-BE49-F238E27FC236}">
                <a16:creationId xmlns:a16="http://schemas.microsoft.com/office/drawing/2014/main" id="{85CC936E-39AB-4A1B-9546-21BEBE028FFA}"/>
              </a:ext>
            </a:extLst>
          </p:cNvPr>
          <p:cNvSpPr/>
          <p:nvPr/>
        </p:nvSpPr>
        <p:spPr bwMode="auto">
          <a:xfrm>
            <a:off x="10159067" y="1015068"/>
            <a:ext cx="1820411" cy="704675"/>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9589" name="Textfeld 109588">
            <a:extLst>
              <a:ext uri="{FF2B5EF4-FFF2-40B4-BE49-F238E27FC236}">
                <a16:creationId xmlns:a16="http://schemas.microsoft.com/office/drawing/2014/main" id="{ECD75CE2-E804-45EE-9CC8-2BBD92DB5420}"/>
              </a:ext>
            </a:extLst>
          </p:cNvPr>
          <p:cNvSpPr txBox="1"/>
          <p:nvPr/>
        </p:nvSpPr>
        <p:spPr>
          <a:xfrm>
            <a:off x="10184235" y="1048624"/>
            <a:ext cx="1770078" cy="646331"/>
          </a:xfrm>
          <a:prstGeom prst="rect">
            <a:avLst/>
          </a:prstGeom>
          <a:solidFill>
            <a:srgbClr val="FFFF00"/>
          </a:solidFill>
        </p:spPr>
        <p:txBody>
          <a:bodyPr wrap="square" rtlCol="0">
            <a:spAutoFit/>
          </a:bodyPr>
          <a:lstStyle/>
          <a:p>
            <a:r>
              <a:rPr lang="de-CH" b="1" dirty="0">
                <a:solidFill>
                  <a:srgbClr val="FF0000"/>
                </a:solidFill>
              </a:rPr>
              <a:t>Parallel-Welt-</a:t>
            </a:r>
            <a:r>
              <a:rPr lang="de-CH" b="1" dirty="0" err="1">
                <a:solidFill>
                  <a:srgbClr val="FF0000"/>
                </a:solidFill>
              </a:rPr>
              <a:t>Geldt</a:t>
            </a:r>
            <a:r>
              <a:rPr lang="de-CH" b="1" dirty="0">
                <a:solidFill>
                  <a:srgbClr val="FF0000"/>
                </a:solidFill>
              </a:rPr>
              <a:t> bis 2027</a:t>
            </a:r>
          </a:p>
        </p:txBody>
      </p:sp>
      <p:sp>
        <p:nvSpPr>
          <p:cNvPr id="109591" name="Textfeld 109590">
            <a:extLst>
              <a:ext uri="{FF2B5EF4-FFF2-40B4-BE49-F238E27FC236}">
                <a16:creationId xmlns:a16="http://schemas.microsoft.com/office/drawing/2014/main" id="{8702FFAF-F64E-41C6-AA77-3DAECD1FE9D8}"/>
              </a:ext>
            </a:extLst>
          </p:cNvPr>
          <p:cNvSpPr txBox="1"/>
          <p:nvPr/>
        </p:nvSpPr>
        <p:spPr>
          <a:xfrm>
            <a:off x="4211272" y="5972961"/>
            <a:ext cx="3825381" cy="369332"/>
          </a:xfrm>
          <a:prstGeom prst="rect">
            <a:avLst/>
          </a:prstGeom>
          <a:solidFill>
            <a:srgbClr val="FFFF00"/>
          </a:solidFill>
        </p:spPr>
        <p:txBody>
          <a:bodyPr wrap="square" rtlCol="0">
            <a:spAutoFit/>
          </a:bodyPr>
          <a:lstStyle/>
          <a:p>
            <a:r>
              <a:rPr lang="de-CH" b="1" dirty="0">
                <a:solidFill>
                  <a:schemeClr val="accent2"/>
                </a:solidFill>
              </a:rPr>
              <a:t>Kredit ist immer</a:t>
            </a:r>
            <a:r>
              <a:rPr lang="de-CH" b="1" dirty="0"/>
              <a:t> </a:t>
            </a:r>
            <a:r>
              <a:rPr lang="de-CH" b="1" dirty="0">
                <a:solidFill>
                  <a:srgbClr val="FF0000"/>
                </a:solidFill>
              </a:rPr>
              <a:t>Geld</a:t>
            </a:r>
            <a:r>
              <a:rPr lang="de-CH" b="1" dirty="0"/>
              <a:t> oder </a:t>
            </a:r>
            <a:r>
              <a:rPr lang="de-CH" b="1" dirty="0">
                <a:solidFill>
                  <a:srgbClr val="00B050"/>
                </a:solidFill>
              </a:rPr>
              <a:t>Gelt</a:t>
            </a:r>
            <a:r>
              <a:rPr lang="de-CH" b="1" dirty="0"/>
              <a:t>!</a:t>
            </a:r>
          </a:p>
        </p:txBody>
      </p:sp>
    </p:spTree>
    <p:extLst>
      <p:ext uri="{BB962C8B-B14F-4D97-AF65-F5344CB8AC3E}">
        <p14:creationId xmlns:p14="http://schemas.microsoft.com/office/powerpoint/2010/main" val="526535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D757FCAE-5252-4543-BA1D-F325B764FA7C}" type="slidenum">
              <a:rPr lang="en-US" altLang="de-DE"/>
              <a:pPr>
                <a:defRPr/>
              </a:pPr>
              <a:t>24</a:t>
            </a:fld>
            <a:r>
              <a:rPr lang="en-US" altLang="de-DE" dirty="0"/>
              <a:t>/ 17</a:t>
            </a:r>
          </a:p>
        </p:txBody>
      </p:sp>
      <p:sp>
        <p:nvSpPr>
          <p:cNvPr id="93186" name="Rectangle 2"/>
          <p:cNvSpPr>
            <a:spLocks noGrp="1" noChangeArrowheads="1"/>
          </p:cNvSpPr>
          <p:nvPr>
            <p:ph type="title"/>
          </p:nvPr>
        </p:nvSpPr>
        <p:spPr>
          <a:xfrm>
            <a:off x="801936" y="41680"/>
            <a:ext cx="10747913" cy="669925"/>
          </a:xfrm>
        </p:spPr>
        <p:txBody>
          <a:bodyPr/>
          <a:lstStyle/>
          <a:p>
            <a:pPr>
              <a:defRPr/>
            </a:pPr>
            <a:r>
              <a:rPr lang="de-DE" altLang="de-DE" sz="2400" dirty="0"/>
              <a:t>Wie können wir den Adel und Klein-Banken zu Partnern machen?</a:t>
            </a:r>
            <a:endParaRPr lang="de-DE" altLang="de-DE" dirty="0">
              <a:solidFill>
                <a:srgbClr val="FF0000"/>
              </a:solidFill>
            </a:endParaRPr>
          </a:p>
        </p:txBody>
      </p:sp>
      <p:sp>
        <p:nvSpPr>
          <p:cNvPr id="109572" name="Rectangle 3"/>
          <p:cNvSpPr>
            <a:spLocks noGrp="1" noChangeArrowheads="1"/>
          </p:cNvSpPr>
          <p:nvPr>
            <p:ph type="body" idx="1"/>
          </p:nvPr>
        </p:nvSpPr>
        <p:spPr>
          <a:xfrm>
            <a:off x="2208214" y="1597025"/>
            <a:ext cx="8186737" cy="3975100"/>
          </a:xfrm>
        </p:spPr>
        <p:txBody>
          <a:bodyPr/>
          <a:lstStyle/>
          <a:p>
            <a:pPr>
              <a:buFont typeface="Wingdings" pitchFamily="2" charset="2"/>
              <a:buNone/>
            </a:pPr>
            <a:endParaRPr lang="de-DE" altLang="de-DE"/>
          </a:p>
          <a:p>
            <a:pPr>
              <a:buSzPct val="70000"/>
            </a:pPr>
            <a:endParaRPr lang="de-DE" altLang="de-DE"/>
          </a:p>
        </p:txBody>
      </p:sp>
      <p:pic>
        <p:nvPicPr>
          <p:cNvPr id="9318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40" y="405072"/>
            <a:ext cx="816518" cy="6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a:extLst>
              <a:ext uri="{FF2B5EF4-FFF2-40B4-BE49-F238E27FC236}">
                <a16:creationId xmlns:a16="http://schemas.microsoft.com/office/drawing/2014/main" id="{6783A749-ED06-4357-BC71-4DFCB0A774D1}"/>
              </a:ext>
            </a:extLst>
          </p:cNvPr>
          <p:cNvPicPr>
            <a:picLocks noChangeAspect="1"/>
          </p:cNvPicPr>
          <p:nvPr/>
        </p:nvPicPr>
        <p:blipFill>
          <a:blip r:embed="rId3"/>
          <a:stretch>
            <a:fillRect/>
          </a:stretch>
        </p:blipFill>
        <p:spPr>
          <a:xfrm>
            <a:off x="1198258" y="1257855"/>
            <a:ext cx="9943205" cy="4892981"/>
          </a:xfrm>
          <a:prstGeom prst="rect">
            <a:avLst/>
          </a:prstGeom>
        </p:spPr>
      </p:pic>
    </p:spTree>
    <p:extLst>
      <p:ext uri="{BB962C8B-B14F-4D97-AF65-F5344CB8AC3E}">
        <p14:creationId xmlns:p14="http://schemas.microsoft.com/office/powerpoint/2010/main" val="3098813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512380" y="130986"/>
            <a:ext cx="718203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Geld und was ist Gelt?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Rechteck 12">
            <a:extLst>
              <a:ext uri="{FF2B5EF4-FFF2-40B4-BE49-F238E27FC236}">
                <a16:creationId xmlns:a16="http://schemas.microsoft.com/office/drawing/2014/main" id="{8F4596B0-5788-46D8-B811-3B4088D255A6}"/>
              </a:ext>
            </a:extLst>
          </p:cNvPr>
          <p:cNvSpPr/>
          <p:nvPr/>
        </p:nvSpPr>
        <p:spPr>
          <a:xfrm>
            <a:off x="1358284" y="1833589"/>
            <a:ext cx="9477101" cy="707886"/>
          </a:xfrm>
          <a:prstGeom prst="rect">
            <a:avLst/>
          </a:prstGeom>
        </p:spPr>
        <p:txBody>
          <a:bodyPr wrap="square">
            <a:spAutoFit/>
          </a:bodyPr>
          <a:lstStyle/>
          <a:p>
            <a:pPr algn="ctr"/>
            <a:r>
              <a:rPr lang="de-CH" sz="2000" b="1" dirty="0">
                <a:solidFill>
                  <a:srgbClr val="FF0000"/>
                </a:solidFill>
              </a:rPr>
              <a:t>2. Geld wird als Produkt wie jedes andere betrachtet und so wahrgenommen, weil es mit Zinsen zeitabhängig und damit zum Produkt erst gemacht wird. </a:t>
            </a:r>
          </a:p>
        </p:txBody>
      </p:sp>
      <p:sp>
        <p:nvSpPr>
          <p:cNvPr id="14" name="Rechteck 13">
            <a:extLst>
              <a:ext uri="{FF2B5EF4-FFF2-40B4-BE49-F238E27FC236}">
                <a16:creationId xmlns:a16="http://schemas.microsoft.com/office/drawing/2014/main" id="{CA7123A3-30D9-4FFA-A191-2F4AF7F7C6D5}"/>
              </a:ext>
            </a:extLst>
          </p:cNvPr>
          <p:cNvSpPr/>
          <p:nvPr/>
        </p:nvSpPr>
        <p:spPr>
          <a:xfrm>
            <a:off x="1269508" y="2649202"/>
            <a:ext cx="10324729" cy="3785652"/>
          </a:xfrm>
          <a:prstGeom prst="rect">
            <a:avLst/>
          </a:prstGeom>
        </p:spPr>
        <p:txBody>
          <a:bodyPr wrap="square">
            <a:spAutoFit/>
          </a:bodyPr>
          <a:lstStyle/>
          <a:p>
            <a:r>
              <a:rPr lang="de-CH" sz="2000" b="1" dirty="0"/>
              <a:t>3</a:t>
            </a:r>
            <a:r>
              <a:rPr lang="de-CH" sz="2000" b="1" dirty="0">
                <a:solidFill>
                  <a:schemeClr val="accent2"/>
                </a:solidFill>
              </a:rPr>
              <a:t>. Gel</a:t>
            </a:r>
            <a:r>
              <a:rPr lang="de-CH" sz="2000" b="1" i="1" dirty="0">
                <a:solidFill>
                  <a:schemeClr val="accent2"/>
                </a:solidFill>
              </a:rPr>
              <a:t>t</a:t>
            </a:r>
            <a:r>
              <a:rPr lang="de-CH" sz="2000" b="1" dirty="0">
                <a:solidFill>
                  <a:schemeClr val="accent2"/>
                </a:solidFill>
              </a:rPr>
              <a:t> mit</a:t>
            </a:r>
            <a:r>
              <a:rPr lang="de-CH" sz="2000" b="1" i="1" dirty="0">
                <a:solidFill>
                  <a:schemeClr val="accent2"/>
                </a:solidFill>
              </a:rPr>
              <a:t> t </a:t>
            </a:r>
            <a:r>
              <a:rPr lang="de-CH" sz="2000" b="1" dirty="0">
                <a:solidFill>
                  <a:schemeClr val="accent2"/>
                </a:solidFill>
              </a:rPr>
              <a:t>geschrieben </a:t>
            </a:r>
            <a:r>
              <a:rPr lang="de-CH" sz="2000" b="1" dirty="0"/>
              <a:t>ist das – was auch Geld hätte sein müssen: ein reines </a:t>
            </a:r>
            <a:r>
              <a:rPr lang="de-CH" sz="2000" b="1" dirty="0">
                <a:solidFill>
                  <a:schemeClr val="accent2"/>
                </a:solidFill>
              </a:rPr>
              <a:t>Mass für Leistungen und Produkte</a:t>
            </a:r>
            <a:r>
              <a:rPr lang="de-CH" sz="2000" b="1" dirty="0"/>
              <a:t>, die mit einem gemeinsamen Nenner, also einem Währungszeichen wie alle Masse und Gewichte versehen - zum addieren und subtrahieren geeignet sind. </a:t>
            </a:r>
            <a:r>
              <a:rPr lang="de-CH" sz="2000" b="1" dirty="0">
                <a:solidFill>
                  <a:srgbClr val="0070C0"/>
                </a:solidFill>
              </a:rPr>
              <a:t>Dabei ist Liter der €, </a:t>
            </a:r>
            <a:r>
              <a:rPr lang="de-CH" sz="2000" b="1" dirty="0">
                <a:solidFill>
                  <a:srgbClr val="FF0000"/>
                </a:solidFill>
              </a:rPr>
              <a:t>der Meter der $ </a:t>
            </a:r>
            <a:r>
              <a:rPr lang="de-CH" sz="2000" b="1" dirty="0">
                <a:solidFill>
                  <a:srgbClr val="00B050"/>
                </a:solidFill>
              </a:rPr>
              <a:t>das Gewicht das £!</a:t>
            </a:r>
          </a:p>
          <a:p>
            <a:endParaRPr lang="de-CH" sz="1200" b="1" dirty="0"/>
          </a:p>
          <a:p>
            <a:r>
              <a:rPr lang="de-CH" sz="2000" b="1" dirty="0">
                <a:solidFill>
                  <a:schemeClr val="accent2"/>
                </a:solidFill>
              </a:rPr>
              <a:t>Gelt ist dann nur noch Buchhaltung der selben Masseinheiten</a:t>
            </a:r>
            <a:r>
              <a:rPr lang="de-CH" sz="2000" b="1" dirty="0">
                <a:solidFill>
                  <a:srgbClr val="0070C0"/>
                </a:solidFill>
              </a:rPr>
              <a:t>: </a:t>
            </a:r>
            <a:r>
              <a:rPr lang="de-CH" sz="2000" b="1" dirty="0"/>
              <a:t>denn nur selbige Einheiten können zusammengezählt werden. </a:t>
            </a:r>
          </a:p>
          <a:p>
            <a:r>
              <a:rPr lang="de-CH" sz="2000" b="1" dirty="0"/>
              <a:t>Zusätzlich ist Gelt dann auch Geld, wenn es </a:t>
            </a:r>
            <a:r>
              <a:rPr lang="de-CH" sz="2000" b="1" dirty="0">
                <a:solidFill>
                  <a:schemeClr val="accent2"/>
                </a:solidFill>
              </a:rPr>
              <a:t>transportiert</a:t>
            </a:r>
            <a:r>
              <a:rPr lang="de-CH" sz="2000" b="1" dirty="0"/>
              <a:t> werden kann und beim Empfänger gleich ankommt und auch dort </a:t>
            </a:r>
            <a:r>
              <a:rPr lang="de-CH" sz="2000" b="1" dirty="0">
                <a:solidFill>
                  <a:schemeClr val="accent2"/>
                </a:solidFill>
              </a:rPr>
              <a:t>addiert</a:t>
            </a:r>
            <a:r>
              <a:rPr lang="de-CH" sz="2000" b="1" dirty="0">
                <a:solidFill>
                  <a:srgbClr val="0070C0"/>
                </a:solidFill>
              </a:rPr>
              <a:t> oder </a:t>
            </a:r>
            <a:r>
              <a:rPr lang="de-CH" sz="2000" b="1" dirty="0">
                <a:solidFill>
                  <a:schemeClr val="accent2"/>
                </a:solidFill>
              </a:rPr>
              <a:t>subtrahiert</a:t>
            </a:r>
            <a:r>
              <a:rPr lang="de-CH" sz="2000" b="1" dirty="0">
                <a:solidFill>
                  <a:srgbClr val="0070C0"/>
                </a:solidFill>
              </a:rPr>
              <a:t> </a:t>
            </a:r>
            <a:r>
              <a:rPr lang="de-CH" sz="2000" b="1" dirty="0"/>
              <a:t>werden kann. Dafür braucht man </a:t>
            </a:r>
            <a:r>
              <a:rPr lang="de-CH" sz="2000" b="1" dirty="0">
                <a:solidFill>
                  <a:schemeClr val="accent2"/>
                </a:solidFill>
              </a:rPr>
              <a:t>«Verrechnungs-Konten und Waren-Kredite  + + + + + + » !</a:t>
            </a:r>
          </a:p>
          <a:p>
            <a:r>
              <a:rPr lang="de-CH" sz="2000" b="1" dirty="0">
                <a:solidFill>
                  <a:schemeClr val="accent2"/>
                </a:solidFill>
              </a:rPr>
              <a:t>Dabei </a:t>
            </a:r>
            <a:r>
              <a:rPr lang="de-CH" sz="2000" b="1" u="sng" dirty="0">
                <a:solidFill>
                  <a:schemeClr val="accent2"/>
                </a:solidFill>
              </a:rPr>
              <a:t>ersetzt</a:t>
            </a:r>
            <a:r>
              <a:rPr lang="de-CH" sz="2000" b="1" dirty="0">
                <a:solidFill>
                  <a:schemeClr val="accent2"/>
                </a:solidFill>
              </a:rPr>
              <a:t> der Waren-Kredit </a:t>
            </a:r>
            <a:r>
              <a:rPr lang="de-CH" sz="2000" b="1" dirty="0">
                <a:solidFill>
                  <a:srgbClr val="FF0000"/>
                </a:solidFill>
              </a:rPr>
              <a:t>den Geld-Kredit, </a:t>
            </a:r>
            <a:r>
              <a:rPr lang="de-CH" sz="2000" b="1" dirty="0">
                <a:solidFill>
                  <a:schemeClr val="accent2"/>
                </a:solidFill>
              </a:rPr>
              <a:t>der Unternehmer </a:t>
            </a:r>
            <a:r>
              <a:rPr lang="de-CH" sz="2000" b="1" dirty="0">
                <a:solidFill>
                  <a:srgbClr val="FF0000"/>
                </a:solidFill>
              </a:rPr>
              <a:t>damit die Banken</a:t>
            </a:r>
            <a:r>
              <a:rPr lang="de-CH" sz="2000" b="1" dirty="0">
                <a:solidFill>
                  <a:schemeClr val="accent2"/>
                </a:solidFill>
              </a:rPr>
              <a:t>.</a:t>
            </a:r>
          </a:p>
          <a:p>
            <a:pPr algn="ctr"/>
            <a:r>
              <a:rPr lang="de-CH" sz="2800" b="1" dirty="0">
                <a:solidFill>
                  <a:schemeClr val="accent2"/>
                </a:solidFill>
              </a:rPr>
              <a:t>Also: Systemwechsel weltweit! </a:t>
            </a:r>
            <a:endParaRPr lang="de-CH" sz="2800" dirty="0">
              <a:solidFill>
                <a:schemeClr val="accent2"/>
              </a:solidFill>
            </a:endParaRPr>
          </a:p>
        </p:txBody>
      </p:sp>
      <p:sp>
        <p:nvSpPr>
          <p:cNvPr id="15" name="Rechteck 14">
            <a:extLst>
              <a:ext uri="{FF2B5EF4-FFF2-40B4-BE49-F238E27FC236}">
                <a16:creationId xmlns:a16="http://schemas.microsoft.com/office/drawing/2014/main" id="{EA140D70-AF23-4299-9466-7E4783FC21FB}"/>
              </a:ext>
            </a:extLst>
          </p:cNvPr>
          <p:cNvSpPr/>
          <p:nvPr/>
        </p:nvSpPr>
        <p:spPr>
          <a:xfrm>
            <a:off x="1384754" y="924901"/>
            <a:ext cx="9596924" cy="830997"/>
          </a:xfrm>
          <a:prstGeom prst="rect">
            <a:avLst/>
          </a:prstGeom>
        </p:spPr>
        <p:txBody>
          <a:bodyPr wrap="square">
            <a:spAutoFit/>
          </a:bodyPr>
          <a:lstStyle/>
          <a:p>
            <a:pPr marL="457200" indent="-457200">
              <a:buAutoNum type="arabicPeriod"/>
            </a:pPr>
            <a:r>
              <a:rPr lang="de-CH" sz="2400" b="1" dirty="0">
                <a:solidFill>
                  <a:srgbClr val="FF0000"/>
                </a:solidFill>
              </a:rPr>
              <a:t>Geld ist die Mutter aller Lügen!  ….und absolute Macht!</a:t>
            </a:r>
          </a:p>
          <a:p>
            <a:r>
              <a:rPr lang="de-CH" sz="2400" b="1" dirty="0"/>
              <a:t>-    Weitere 10 grossen Systemlügen sind darauf abgestimmt. </a:t>
            </a:r>
            <a:endParaRPr lang="de-CH" sz="2400" dirty="0"/>
          </a:p>
        </p:txBody>
      </p:sp>
    </p:spTree>
    <p:extLst>
      <p:ext uri="{BB962C8B-B14F-4D97-AF65-F5344CB8AC3E}">
        <p14:creationId xmlns:p14="http://schemas.microsoft.com/office/powerpoint/2010/main" val="10970495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a:extLst>
              <a:ext uri="{FF2B5EF4-FFF2-40B4-BE49-F238E27FC236}">
                <a16:creationId xmlns:a16="http://schemas.microsoft.com/office/drawing/2014/main" id="{CC386A59-8F7D-4B94-AF9B-DD9B909C1BB8}"/>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der EUROWEG</a:t>
            </a: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02.2019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861DEF1A-BF49-4A0A-B2EB-BA92FA915758}" type="slidenum">
              <a:rPr lang="en-US" altLang="de-DE" sz="900" smtClean="0">
                <a:solidFill>
                  <a:srgbClr val="000000"/>
                </a:solidFill>
                <a:latin typeface="Arial" panose="020B0604020202020204" pitchFamily="34" charset="0"/>
              </a:rPr>
              <a:pPr eaLnBrk="0" fontAlgn="base" hangingPunct="0">
                <a:spcBef>
                  <a:spcPct val="0"/>
                </a:spcBef>
                <a:spcAft>
                  <a:spcPct val="0"/>
                </a:spcAft>
              </a:pPr>
              <a:t>26</a:t>
            </a:fld>
            <a:r>
              <a:rPr lang="en-US" altLang="de-DE" sz="900" dirty="0">
                <a:solidFill>
                  <a:srgbClr val="000000"/>
                </a:solidFill>
                <a:latin typeface="Arial" panose="020B0604020202020204" pitchFamily="34" charset="0"/>
              </a:rPr>
              <a:t>/20 </a:t>
            </a:r>
          </a:p>
        </p:txBody>
      </p:sp>
      <p:sp>
        <p:nvSpPr>
          <p:cNvPr id="71682" name="Rectangle 2">
            <a:extLst>
              <a:ext uri="{FF2B5EF4-FFF2-40B4-BE49-F238E27FC236}">
                <a16:creationId xmlns:a16="http://schemas.microsoft.com/office/drawing/2014/main" id="{7A9E312C-535C-4425-8BDA-3B388184FD9B}"/>
              </a:ext>
            </a:extLst>
          </p:cNvPr>
          <p:cNvSpPr>
            <a:spLocks noGrp="1" noChangeArrowheads="1"/>
          </p:cNvSpPr>
          <p:nvPr>
            <p:ph type="title"/>
          </p:nvPr>
        </p:nvSpPr>
        <p:spPr/>
        <p:txBody>
          <a:bodyPr/>
          <a:lstStyle/>
          <a:p>
            <a:pPr>
              <a:defRPr/>
            </a:pPr>
            <a:r>
              <a:rPr lang="de-DE" altLang="de-DE" sz="2400"/>
              <a:t>GEWINN DURCH LEISTUNGEN = WOHLSTAND</a:t>
            </a:r>
            <a:endParaRPr lang="de-DE" altLang="de-DE"/>
          </a:p>
        </p:txBody>
      </p:sp>
      <p:pic>
        <p:nvPicPr>
          <p:cNvPr id="71690" name="Picture 10">
            <a:extLst>
              <a:ext uri="{FF2B5EF4-FFF2-40B4-BE49-F238E27FC236}">
                <a16:creationId xmlns:a16="http://schemas.microsoft.com/office/drawing/2014/main" id="{F9BF75C6-C3E1-42EC-B997-44519CE91D8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617" y="440898"/>
            <a:ext cx="773097" cy="64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2" name="Rectangle 11">
            <a:extLst>
              <a:ext uri="{FF2B5EF4-FFF2-40B4-BE49-F238E27FC236}">
                <a16:creationId xmlns:a16="http://schemas.microsoft.com/office/drawing/2014/main" id="{67C07A22-E4CB-4962-9BF6-1AE8D6932583}"/>
              </a:ext>
            </a:extLst>
          </p:cNvPr>
          <p:cNvSpPr>
            <a:spLocks noGrp="1" noChangeArrowheads="1"/>
          </p:cNvSpPr>
          <p:nvPr>
            <p:ph type="body" idx="1"/>
          </p:nvPr>
        </p:nvSpPr>
        <p:spPr>
          <a:xfrm>
            <a:off x="2011023" y="1530506"/>
            <a:ext cx="9234488" cy="4670425"/>
          </a:xfrm>
        </p:spPr>
        <p:txBody>
          <a:bodyPr/>
          <a:lstStyle/>
          <a:p>
            <a:r>
              <a:rPr lang="de-DE" altLang="de-DE" dirty="0"/>
              <a:t>   Gewinne in Geld benötigt gleichviele Verlierer.  </a:t>
            </a:r>
            <a:br>
              <a:rPr lang="de-DE" altLang="de-DE" dirty="0"/>
            </a:br>
            <a:r>
              <a:rPr lang="de-DE" altLang="de-DE" dirty="0"/>
              <a:t>   </a:t>
            </a:r>
            <a:r>
              <a:rPr lang="de-DE" altLang="de-DE" u="sng" dirty="0">
                <a:solidFill>
                  <a:srgbClr val="FF0000"/>
                </a:solidFill>
              </a:rPr>
              <a:t>Banken</a:t>
            </a:r>
            <a:r>
              <a:rPr lang="de-DE" altLang="de-DE" dirty="0"/>
              <a:t> sind daher reine </a:t>
            </a:r>
            <a:r>
              <a:rPr lang="de-DE" altLang="de-DE" u="sng" dirty="0">
                <a:solidFill>
                  <a:srgbClr val="FF0000"/>
                </a:solidFill>
              </a:rPr>
              <a:t>Geld-</a:t>
            </a:r>
            <a:r>
              <a:rPr lang="de-DE" altLang="de-DE" u="sng" dirty="0" err="1">
                <a:solidFill>
                  <a:srgbClr val="FF0000"/>
                </a:solidFill>
              </a:rPr>
              <a:t>Umverteiler</a:t>
            </a:r>
            <a:r>
              <a:rPr lang="de-DE" altLang="de-DE" dirty="0"/>
              <a:t> von den</a:t>
            </a:r>
            <a:br>
              <a:rPr lang="de-DE" altLang="de-DE" dirty="0"/>
            </a:br>
            <a:r>
              <a:rPr lang="de-DE" altLang="de-DE" dirty="0"/>
              <a:t>   Kunden in die eigenen Taschen. (legalisierter Diebstahl)</a:t>
            </a:r>
          </a:p>
          <a:p>
            <a:r>
              <a:rPr lang="de-DE" altLang="de-DE" dirty="0"/>
              <a:t>   Gewinn in Gütern schafft keine Verlierer, </a:t>
            </a:r>
            <a:br>
              <a:rPr lang="de-DE" altLang="de-DE" dirty="0"/>
            </a:br>
            <a:r>
              <a:rPr lang="de-DE" altLang="de-DE" dirty="0"/>
              <a:t>   Alle sind Gewinner.</a:t>
            </a:r>
          </a:p>
          <a:p>
            <a:r>
              <a:rPr lang="de-DE" altLang="de-DE" dirty="0"/>
              <a:t>   Der Gewinn ist die rechnerisch notwendig Zahl in</a:t>
            </a:r>
            <a:br>
              <a:rPr lang="de-DE" altLang="de-DE" dirty="0"/>
            </a:br>
            <a:r>
              <a:rPr lang="de-DE" altLang="de-DE" dirty="0"/>
              <a:t>   der „Rechnung = Geltungs-Schein“ zur Messung der :</a:t>
            </a:r>
            <a:br>
              <a:rPr lang="de-DE" altLang="de-DE" dirty="0"/>
            </a:br>
            <a:endParaRPr lang="de-DE" altLang="de-DE" sz="900" dirty="0"/>
          </a:p>
          <a:p>
            <a:pPr>
              <a:buClr>
                <a:srgbClr val="6699FF"/>
              </a:buClr>
              <a:buFont typeface="Wingdings" panose="05000000000000000000" pitchFamily="2" charset="2"/>
              <a:buChar char="F"/>
            </a:pPr>
            <a:r>
              <a:rPr lang="de-DE" altLang="de-DE" sz="2800" i="1" dirty="0">
                <a:solidFill>
                  <a:srgbClr val="FF6600"/>
                </a:solidFill>
              </a:rPr>
              <a:t>  Einmaligkeit des Produktes</a:t>
            </a:r>
          </a:p>
          <a:p>
            <a:pPr>
              <a:buClr>
                <a:srgbClr val="6699FF"/>
              </a:buClr>
              <a:buFont typeface="Wingdings" panose="05000000000000000000" pitchFamily="2" charset="2"/>
              <a:buChar char="F"/>
            </a:pPr>
            <a:r>
              <a:rPr lang="de-DE" altLang="de-DE" sz="2800" i="1" dirty="0"/>
              <a:t>  </a:t>
            </a:r>
            <a:r>
              <a:rPr lang="de-DE" altLang="de-DE" sz="2800" i="1" dirty="0">
                <a:solidFill>
                  <a:schemeClr val="accent1"/>
                </a:solidFill>
              </a:rPr>
              <a:t>Höhe der Freiheit der Menschen</a:t>
            </a:r>
          </a:p>
          <a:p>
            <a:pPr>
              <a:buClr>
                <a:srgbClr val="6699FF"/>
              </a:buClr>
              <a:buFont typeface="Wingdings" panose="05000000000000000000" pitchFamily="2" charset="2"/>
              <a:buChar char="F"/>
            </a:pPr>
            <a:r>
              <a:rPr lang="de-DE" altLang="de-DE" sz="2800" i="1" dirty="0"/>
              <a:t>  </a:t>
            </a:r>
            <a:r>
              <a:rPr lang="de-DE" altLang="de-DE" sz="2800" i="1" dirty="0">
                <a:solidFill>
                  <a:srgbClr val="3333CC"/>
                </a:solidFill>
              </a:rPr>
              <a:t>Motivation, weiter Leistung anzubieten</a:t>
            </a:r>
            <a:r>
              <a:rPr lang="de-DE" altLang="de-DE" i="1" dirty="0">
                <a:solidFill>
                  <a:srgbClr val="3333CC"/>
                </a:solidFill>
              </a:rPr>
              <a:t> </a:t>
            </a:r>
          </a:p>
        </p:txBody>
      </p:sp>
      <p:sp>
        <p:nvSpPr>
          <p:cNvPr id="2" name="Textfeld 1">
            <a:extLst>
              <a:ext uri="{FF2B5EF4-FFF2-40B4-BE49-F238E27FC236}">
                <a16:creationId xmlns:a16="http://schemas.microsoft.com/office/drawing/2014/main" id="{59B5B5B8-05FF-48E0-8BF4-A4A014BE9ADE}"/>
              </a:ext>
            </a:extLst>
          </p:cNvPr>
          <p:cNvSpPr txBox="1"/>
          <p:nvPr/>
        </p:nvSpPr>
        <p:spPr>
          <a:xfrm>
            <a:off x="2592278" y="976543"/>
            <a:ext cx="7430611" cy="461665"/>
          </a:xfrm>
          <a:prstGeom prst="rect">
            <a:avLst/>
          </a:prstGeom>
          <a:solidFill>
            <a:srgbClr val="FFFF00"/>
          </a:solidFill>
        </p:spPr>
        <p:txBody>
          <a:bodyPr wrap="square" rtlCol="0">
            <a:spAutoFit/>
          </a:bodyPr>
          <a:lstStyle/>
          <a:p>
            <a:r>
              <a:rPr lang="de-CH" sz="2400" b="1" dirty="0"/>
              <a:t>Gewinn ist der </a:t>
            </a:r>
            <a:r>
              <a:rPr lang="de-CH" sz="2400" b="1" dirty="0">
                <a:solidFill>
                  <a:schemeClr val="accent2"/>
                </a:solidFill>
              </a:rPr>
              <a:t>Freibetrag-Anteil</a:t>
            </a:r>
            <a:r>
              <a:rPr lang="de-CH" sz="2400" b="1" dirty="0"/>
              <a:t> von </a:t>
            </a:r>
            <a:r>
              <a:rPr lang="de-CH" sz="2400" b="1" dirty="0">
                <a:solidFill>
                  <a:srgbClr val="C00000"/>
                </a:solidFill>
              </a:rPr>
              <a:t>Fixkosten</a:t>
            </a:r>
            <a:r>
              <a:rPr lang="de-CH" sz="2400" b="1" dirty="0"/>
              <a:t>.</a:t>
            </a:r>
          </a:p>
        </p:txBody>
      </p:sp>
    </p:spTree>
    <p:extLst>
      <p:ext uri="{BB962C8B-B14F-4D97-AF65-F5344CB8AC3E}">
        <p14:creationId xmlns:p14="http://schemas.microsoft.com/office/powerpoint/2010/main" val="836073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1690"/>
                                        </p:tgtEl>
                                        <p:attrNameLst>
                                          <p:attrName>style.visibility</p:attrName>
                                        </p:attrNameLst>
                                      </p:cBhvr>
                                      <p:to>
                                        <p:strVal val="visible"/>
                                      </p:to>
                                    </p:set>
                                    <p:anim calcmode="lin" valueType="num">
                                      <p:cBhvr>
                                        <p:cTn id="7" dur="1000" fill="hold"/>
                                        <p:tgtEl>
                                          <p:spTgt spid="71690"/>
                                        </p:tgtEl>
                                        <p:attrNameLst>
                                          <p:attrName>ppt_w</p:attrName>
                                        </p:attrNameLst>
                                      </p:cBhvr>
                                      <p:tavLst>
                                        <p:tav tm="0">
                                          <p:val>
                                            <p:fltVal val="0"/>
                                          </p:val>
                                        </p:tav>
                                        <p:tav tm="100000">
                                          <p:val>
                                            <p:strVal val="#ppt_w"/>
                                          </p:val>
                                        </p:tav>
                                      </p:tavLst>
                                    </p:anim>
                                    <p:anim calcmode="lin" valueType="num">
                                      <p:cBhvr>
                                        <p:cTn id="8" dur="1000" fill="hold"/>
                                        <p:tgtEl>
                                          <p:spTgt spid="71690"/>
                                        </p:tgtEl>
                                        <p:attrNameLst>
                                          <p:attrName>ppt_h</p:attrName>
                                        </p:attrNameLst>
                                      </p:cBhvr>
                                      <p:tavLst>
                                        <p:tav tm="0">
                                          <p:val>
                                            <p:fltVal val="0"/>
                                          </p:val>
                                        </p:tav>
                                        <p:tav tm="100000">
                                          <p:val>
                                            <p:strVal val="#ppt_h"/>
                                          </p:val>
                                        </p:tav>
                                      </p:tavLst>
                                    </p:anim>
                                    <p:anim calcmode="lin" valueType="num">
                                      <p:cBhvr>
                                        <p:cTn id="9" dur="1000" fill="hold"/>
                                        <p:tgtEl>
                                          <p:spTgt spid="716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9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500" fill="hold"/>
                                        <p:tgtEl>
                                          <p:spTgt spid="71682"/>
                                        </p:tgtEl>
                                        <p:attrNameLst>
                                          <p:attrName>ppt_x</p:attrName>
                                        </p:attrNameLst>
                                      </p:cBhvr>
                                      <p:tavLst>
                                        <p:tav tm="0">
                                          <p:val>
                                            <p:strVal val="#ppt_x-#ppt_w/2"/>
                                          </p:val>
                                        </p:tav>
                                        <p:tav tm="100000">
                                          <p:val>
                                            <p:strVal val="#ppt_x"/>
                                          </p:val>
                                        </p:tav>
                                      </p:tavLst>
                                    </p:anim>
                                    <p:anim calcmode="lin" valueType="num">
                                      <p:cBhvr>
                                        <p:cTn id="15" dur="500" fill="hold"/>
                                        <p:tgtEl>
                                          <p:spTgt spid="71682"/>
                                        </p:tgtEl>
                                        <p:attrNameLst>
                                          <p:attrName>ppt_y</p:attrName>
                                        </p:attrNameLst>
                                      </p:cBhvr>
                                      <p:tavLst>
                                        <p:tav tm="0">
                                          <p:val>
                                            <p:strVal val="#ppt_y"/>
                                          </p:val>
                                        </p:tav>
                                        <p:tav tm="100000">
                                          <p:val>
                                            <p:strVal val="#ppt_y"/>
                                          </p:val>
                                        </p:tav>
                                      </p:tavLst>
                                    </p:anim>
                                    <p:anim calcmode="lin" valueType="num">
                                      <p:cBhvr>
                                        <p:cTn id="16" dur="500" fill="hold"/>
                                        <p:tgtEl>
                                          <p:spTgt spid="71682"/>
                                        </p:tgtEl>
                                        <p:attrNameLst>
                                          <p:attrName>ppt_w</p:attrName>
                                        </p:attrNameLst>
                                      </p:cBhvr>
                                      <p:tavLst>
                                        <p:tav tm="0">
                                          <p:val>
                                            <p:fltVal val="0"/>
                                          </p:val>
                                        </p:tav>
                                        <p:tav tm="100000">
                                          <p:val>
                                            <p:strVal val="#ppt_w"/>
                                          </p:val>
                                        </p:tav>
                                      </p:tavLst>
                                    </p:anim>
                                    <p:anim calcmode="lin" valueType="num">
                                      <p:cBhvr>
                                        <p:cTn id="17" dur="500" fill="hold"/>
                                        <p:tgtEl>
                                          <p:spTgt spid="716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495CC6C-8976-482E-B790-2300129548F9}" type="slidenum">
              <a:rPr lang="en-US" altLang="de-DE"/>
              <a:pPr>
                <a:defRPr/>
              </a:pPr>
              <a:t>27</a:t>
            </a:fld>
            <a:r>
              <a:rPr lang="en-US" altLang="de-DE" dirty="0"/>
              <a:t>/ 87</a:t>
            </a:r>
          </a:p>
        </p:txBody>
      </p:sp>
      <p:sp>
        <p:nvSpPr>
          <p:cNvPr id="181250" name="Rectangle 2"/>
          <p:cNvSpPr>
            <a:spLocks noGrp="1" noChangeArrowheads="1"/>
          </p:cNvSpPr>
          <p:nvPr>
            <p:ph type="title"/>
          </p:nvPr>
        </p:nvSpPr>
        <p:spPr/>
        <p:txBody>
          <a:bodyPr/>
          <a:lstStyle/>
          <a:p>
            <a:pPr>
              <a:defRPr/>
            </a:pPr>
            <a:r>
              <a:rPr lang="de-DE" dirty="0"/>
              <a:t>Unsere unschlagbaren und logischen Argumente sind:</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924" y="361949"/>
            <a:ext cx="949325" cy="78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955106E8-6B40-4BE0-8B1F-77463C2233FC}"/>
              </a:ext>
            </a:extLst>
          </p:cNvPr>
          <p:cNvSpPr/>
          <p:nvPr/>
        </p:nvSpPr>
        <p:spPr>
          <a:xfrm>
            <a:off x="1400089" y="838892"/>
            <a:ext cx="9897266" cy="3354765"/>
          </a:xfrm>
          <a:prstGeom prst="rect">
            <a:avLst/>
          </a:prstGeom>
        </p:spPr>
        <p:txBody>
          <a:bodyPr wrap="square">
            <a:spAutoFit/>
          </a:bodyPr>
          <a:lstStyle/>
          <a:p>
            <a:r>
              <a:rPr lang="de-DE" sz="2000" b="1" dirty="0">
                <a:solidFill>
                  <a:schemeClr val="accent2"/>
                </a:solidFill>
              </a:rPr>
              <a:t>Sobald eine Software existiert, die alle E-Shops aller Unternehmer verbindet über eine eigene spezielle Kreditkarte * die nicht auf ein Bankkonto zugreift, sondern auf die zwei Konten bei EUROWEG, ist das Banken-System technisch Geschichte. (*oder durch Verwenden der integrierten E-Shops im neuen System) </a:t>
            </a:r>
            <a:br>
              <a:rPr lang="de-DE" sz="1600" b="1" dirty="0">
                <a:solidFill>
                  <a:schemeClr val="accent2"/>
                </a:solidFill>
              </a:rPr>
            </a:br>
            <a:endParaRPr lang="de-DE" sz="1600" b="1" dirty="0">
              <a:solidFill>
                <a:schemeClr val="accent2"/>
              </a:solidFill>
            </a:endParaRPr>
          </a:p>
          <a:p>
            <a:pPr marL="342900" indent="-342900">
              <a:buAutoNum type="alphaLcParenR"/>
            </a:pPr>
            <a:r>
              <a:rPr lang="de-DE" sz="1600" b="1" dirty="0">
                <a:solidFill>
                  <a:srgbClr val="FF0000"/>
                </a:solidFill>
              </a:rPr>
              <a:t>Darin ersetzt dann der freie Waren-Kredit den Bank-Kredit und damit das </a:t>
            </a:r>
            <a:r>
              <a:rPr lang="de-DE" sz="1600" b="1" dirty="0" err="1">
                <a:solidFill>
                  <a:srgbClr val="FF0000"/>
                </a:solidFill>
              </a:rPr>
              <a:t>Zinsgeld</a:t>
            </a:r>
            <a:r>
              <a:rPr lang="de-DE" sz="1600" b="1" dirty="0">
                <a:solidFill>
                  <a:srgbClr val="FF0000"/>
                </a:solidFill>
              </a:rPr>
              <a:t> der Banken. </a:t>
            </a:r>
            <a:br>
              <a:rPr lang="de-DE" sz="1600" b="1" dirty="0">
                <a:solidFill>
                  <a:srgbClr val="FF0000"/>
                </a:solidFill>
              </a:rPr>
            </a:br>
            <a:r>
              <a:rPr lang="de-DE" sz="1000" b="1" dirty="0">
                <a:solidFill>
                  <a:srgbClr val="FF0000"/>
                </a:solidFill>
              </a:rPr>
              <a:t> </a:t>
            </a:r>
          </a:p>
          <a:p>
            <a:pPr marL="342900" indent="-342900">
              <a:buAutoNum type="alphaLcParenR"/>
            </a:pPr>
            <a:r>
              <a:rPr lang="de-DE" sz="1600" b="1" dirty="0"/>
              <a:t>Die Unternehmer werden von einem Gewinnschutz auf Gesetzesebene geschützt wie Patente oder Lizenzen über ein Monopol. Dies jedoch nun für alle Kalkulationen.  </a:t>
            </a:r>
          </a:p>
          <a:p>
            <a:r>
              <a:rPr lang="de-DE" sz="1000" b="1" dirty="0"/>
              <a:t> </a:t>
            </a:r>
          </a:p>
          <a:p>
            <a:pPr marL="342900" indent="-342900">
              <a:buAutoNum type="alphaLcParenR"/>
            </a:pPr>
            <a:r>
              <a:rPr lang="de-DE" sz="1600" b="1" dirty="0"/>
              <a:t>Damit existiert automatisch erstmals eine Waren-Gedeckte Gelt-Schöpfung – die sich bei der Gegenbuchung (Verrechnung) wieder ins Nichts auflöst. </a:t>
            </a:r>
          </a:p>
          <a:p>
            <a:pPr marL="342900" indent="-342900">
              <a:buAutoNum type="alphaLcParenR"/>
            </a:pPr>
            <a:endParaRPr lang="de-DE" sz="1600" b="1" dirty="0"/>
          </a:p>
        </p:txBody>
      </p:sp>
      <p:sp>
        <p:nvSpPr>
          <p:cNvPr id="3" name="Rechteck 2">
            <a:extLst>
              <a:ext uri="{FF2B5EF4-FFF2-40B4-BE49-F238E27FC236}">
                <a16:creationId xmlns:a16="http://schemas.microsoft.com/office/drawing/2014/main" id="{A9A960A7-49AB-438A-B7C7-35379A1A4A0A}"/>
              </a:ext>
            </a:extLst>
          </p:cNvPr>
          <p:cNvSpPr/>
          <p:nvPr/>
        </p:nvSpPr>
        <p:spPr>
          <a:xfrm>
            <a:off x="1391211" y="4181428"/>
            <a:ext cx="10575041" cy="2092881"/>
          </a:xfrm>
          <a:prstGeom prst="rect">
            <a:avLst/>
          </a:prstGeom>
        </p:spPr>
        <p:txBody>
          <a:bodyPr wrap="square">
            <a:spAutoFit/>
          </a:bodyPr>
          <a:lstStyle/>
          <a:p>
            <a:r>
              <a:rPr lang="de-DE" sz="2000" b="1" dirty="0">
                <a:solidFill>
                  <a:schemeClr val="accent2"/>
                </a:solidFill>
              </a:rPr>
              <a:t>Das Banken-Geschäftsmodell ist seit 2014, seit dem </a:t>
            </a:r>
            <a:r>
              <a:rPr lang="de-DE" sz="2000" b="1" dirty="0" err="1">
                <a:solidFill>
                  <a:schemeClr val="accent2"/>
                </a:solidFill>
              </a:rPr>
              <a:t>Nullzins</a:t>
            </a:r>
            <a:r>
              <a:rPr lang="de-DE" sz="2000" b="1" dirty="0">
                <a:solidFill>
                  <a:schemeClr val="accent2"/>
                </a:solidFill>
              </a:rPr>
              <a:t> Geschichte, der Zins kommt nie mehr, </a:t>
            </a:r>
            <a:r>
              <a:rPr lang="de-DE" sz="2000" b="1" dirty="0" err="1">
                <a:solidFill>
                  <a:schemeClr val="accent2"/>
                </a:solidFill>
              </a:rPr>
              <a:t>ausser</a:t>
            </a:r>
            <a:r>
              <a:rPr lang="de-DE" sz="2000" b="1" dirty="0">
                <a:solidFill>
                  <a:schemeClr val="accent2"/>
                </a:solidFill>
              </a:rPr>
              <a:t> alle Staaten melden sich Konkurs, sowie 80% der Firmen.</a:t>
            </a:r>
          </a:p>
          <a:p>
            <a:endParaRPr lang="de-DE" sz="1600" b="1" dirty="0">
              <a:solidFill>
                <a:schemeClr val="accent2"/>
              </a:solidFill>
            </a:endParaRPr>
          </a:p>
          <a:p>
            <a:pPr marL="342900" indent="-342900">
              <a:buAutoNum type="alphaLcParenR" startAt="4"/>
            </a:pPr>
            <a:r>
              <a:rPr lang="de-DE" sz="1600" b="1" dirty="0"/>
              <a:t>Der einzige WEG aus dem alten System geht über den reinen Tauschhandel. Dieser ist Sache der</a:t>
            </a:r>
            <a:br>
              <a:rPr lang="de-DE" sz="1600" b="1" dirty="0"/>
            </a:br>
            <a:r>
              <a:rPr lang="de-DE" sz="1600" b="1" dirty="0"/>
              <a:t>Unternehmer und Konsumenten (Lohnempfänger, Rentner, etc.)</a:t>
            </a:r>
          </a:p>
          <a:p>
            <a:r>
              <a:rPr lang="de-DE" sz="1000" b="1" dirty="0">
                <a:solidFill>
                  <a:srgbClr val="FF0000"/>
                </a:solidFill>
              </a:rPr>
              <a:t> </a:t>
            </a:r>
          </a:p>
          <a:p>
            <a:pPr marL="342900" indent="-342900">
              <a:buAutoNum type="alphaLcParenR" startAt="4"/>
            </a:pPr>
            <a:r>
              <a:rPr lang="de-DE" sz="1600" b="1" dirty="0">
                <a:solidFill>
                  <a:srgbClr val="FF0000"/>
                </a:solidFill>
              </a:rPr>
              <a:t>Dazu bedarf es auch einer neuen Wirtschafts-Theorie für gesättigte Märke, die nur in der </a:t>
            </a:r>
            <a:r>
              <a:rPr lang="de-DE" sz="1600" b="1" dirty="0" err="1">
                <a:solidFill>
                  <a:srgbClr val="FF0000"/>
                </a:solidFill>
              </a:rPr>
              <a:t>HuMan</a:t>
            </a:r>
            <a:r>
              <a:rPr lang="de-DE" sz="1600" b="1" dirty="0">
                <a:solidFill>
                  <a:srgbClr val="FF0000"/>
                </a:solidFill>
              </a:rPr>
              <a:t>-Wirtschaft bereits seit 1994 vorgedacht und in 3 Büchern festgeschrieben wurde von HJK. </a:t>
            </a:r>
          </a:p>
        </p:txBody>
      </p:sp>
    </p:spTree>
    <p:extLst>
      <p:ext uri="{BB962C8B-B14F-4D97-AF65-F5344CB8AC3E}">
        <p14:creationId xmlns:p14="http://schemas.microsoft.com/office/powerpoint/2010/main" val="1028637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28</a:t>
            </a:fld>
            <a:r>
              <a:rPr lang="en-US" altLang="de-DE" dirty="0"/>
              <a:t>/ 87</a:t>
            </a:r>
          </a:p>
        </p:txBody>
      </p:sp>
      <p:grpSp>
        <p:nvGrpSpPr>
          <p:cNvPr id="11267" name="Gruppieren 1"/>
          <p:cNvGrpSpPr>
            <a:grpSpLocks/>
          </p:cNvGrpSpPr>
          <p:nvPr/>
        </p:nvGrpSpPr>
        <p:grpSpPr bwMode="auto">
          <a:xfrm>
            <a:off x="2255839" y="5697538"/>
            <a:ext cx="2141537" cy="614362"/>
            <a:chOff x="4648200" y="2960688"/>
            <a:chExt cx="3744913" cy="1120775"/>
          </a:xfrm>
        </p:grpSpPr>
        <p:pic>
          <p:nvPicPr>
            <p:cNvPr id="11284" name="Picture 2" descr="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982913"/>
              <a:ext cx="1193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3" descr="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888" y="2982913"/>
              <a:ext cx="1149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descr="g-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5025" y="2960688"/>
              <a:ext cx="12080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18" name="Rectangle 6"/>
          <p:cNvSpPr>
            <a:spLocks noGrp="1" noChangeArrowheads="1"/>
          </p:cNvSpPr>
          <p:nvPr>
            <p:ph type="title"/>
          </p:nvPr>
        </p:nvSpPr>
        <p:spPr/>
        <p:txBody>
          <a:bodyPr/>
          <a:lstStyle/>
          <a:p>
            <a:pPr>
              <a:defRPr/>
            </a:pPr>
            <a:r>
              <a:rPr lang="de-DE" altLang="de-DE" sz="2000" dirty="0"/>
              <a:t>Rückblick: WERTE - ERHALTUNGS - GESELLSCHAFT </a:t>
            </a:r>
            <a:br>
              <a:rPr lang="de-DE" altLang="de-DE" sz="2000" dirty="0"/>
            </a:br>
            <a:r>
              <a:rPr lang="de-DE" altLang="de-DE" sz="2000" dirty="0"/>
              <a:t>WEG - CH-2500 BIEL  1996 - 2005</a:t>
            </a:r>
          </a:p>
        </p:txBody>
      </p:sp>
      <p:pic>
        <p:nvPicPr>
          <p:cNvPr id="115719"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pic>
        <p:nvPicPr>
          <p:cNvPr id="11278"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568" y="945715"/>
            <a:ext cx="4882583" cy="366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Grafik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60131" y="833121"/>
            <a:ext cx="287496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Grafik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07689" y="3018904"/>
            <a:ext cx="4855924"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Rechteck 4"/>
          <p:cNvSpPr>
            <a:spLocks noChangeArrowheads="1"/>
          </p:cNvSpPr>
          <p:nvPr/>
        </p:nvSpPr>
        <p:spPr bwMode="auto">
          <a:xfrm>
            <a:off x="2262130" y="4502151"/>
            <a:ext cx="32624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CH-Biel </a:t>
            </a:r>
          </a:p>
          <a:p>
            <a:pPr algn="ctr">
              <a:spcBef>
                <a:spcPct val="0"/>
              </a:spcBef>
              <a:buClrTx/>
              <a:buFontTx/>
              <a:buNone/>
            </a:pPr>
            <a:r>
              <a:rPr lang="de-DE" altLang="de-DE" dirty="0">
                <a:solidFill>
                  <a:srgbClr val="000066"/>
                </a:solidFill>
                <a:latin typeface="Times New Roman" pitchFamily="18" charset="0"/>
              </a:rPr>
              <a:t>01.05.1997 – 30.10.1999</a:t>
            </a:r>
            <a:endParaRPr lang="de-CH" altLang="de-DE" dirty="0">
              <a:latin typeface="Times New Roman" pitchFamily="18" charset="0"/>
            </a:endParaRPr>
          </a:p>
        </p:txBody>
      </p:sp>
      <p:sp>
        <p:nvSpPr>
          <p:cNvPr id="11282" name="Rechteck 23"/>
          <p:cNvSpPr>
            <a:spLocks noChangeArrowheads="1"/>
          </p:cNvSpPr>
          <p:nvPr/>
        </p:nvSpPr>
        <p:spPr bwMode="auto">
          <a:xfrm>
            <a:off x="6399666" y="1392873"/>
            <a:ext cx="18437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A-Stockerau</a:t>
            </a:r>
          </a:p>
          <a:p>
            <a:pPr algn="ctr">
              <a:spcBef>
                <a:spcPct val="0"/>
              </a:spcBef>
              <a:buClrTx/>
              <a:buFontTx/>
              <a:buNone/>
            </a:pPr>
            <a:r>
              <a:rPr lang="de-DE" altLang="de-DE" dirty="0">
                <a:solidFill>
                  <a:srgbClr val="000066"/>
                </a:solidFill>
                <a:latin typeface="Times New Roman" pitchFamily="18" charset="0"/>
              </a:rPr>
              <a:t>21.11.1998 –</a:t>
            </a:r>
          </a:p>
          <a:p>
            <a:pPr algn="ctr">
              <a:spcBef>
                <a:spcPct val="0"/>
              </a:spcBef>
              <a:buClrTx/>
              <a:buFontTx/>
              <a:buNone/>
            </a:pPr>
            <a:r>
              <a:rPr lang="de-DE" altLang="de-DE" dirty="0">
                <a:solidFill>
                  <a:srgbClr val="000066"/>
                </a:solidFill>
                <a:latin typeface="Times New Roman" pitchFamily="18" charset="0"/>
              </a:rPr>
              <a:t>21.11.2005</a:t>
            </a:r>
            <a:endParaRPr lang="de-CH" altLang="de-DE" dirty="0">
              <a:latin typeface="Times New Roman" pitchFamily="18" charset="0"/>
            </a:endParaRPr>
          </a:p>
        </p:txBody>
      </p:sp>
      <p:sp>
        <p:nvSpPr>
          <p:cNvPr id="11283" name="Rechteck 24"/>
          <p:cNvSpPr>
            <a:spLocks noChangeArrowheads="1"/>
          </p:cNvSpPr>
          <p:nvPr/>
        </p:nvSpPr>
        <p:spPr bwMode="auto">
          <a:xfrm>
            <a:off x="4344989" y="5867401"/>
            <a:ext cx="176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b="0">
                <a:solidFill>
                  <a:srgbClr val="000066"/>
                </a:solidFill>
                <a:latin typeface="Times New Roman" pitchFamily="18" charset="0"/>
              </a:rPr>
              <a:t>- Zentralen</a:t>
            </a:r>
            <a:endParaRPr lang="de-CH" altLang="de-DE" sz="2800" b="0">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29</a:t>
            </a:fld>
            <a:r>
              <a:rPr lang="en-US" altLang="de-DE" dirty="0"/>
              <a:t>/ 87</a:t>
            </a:r>
          </a:p>
        </p:txBody>
      </p:sp>
      <p:sp>
        <p:nvSpPr>
          <p:cNvPr id="115718" name="Rectangle 6"/>
          <p:cNvSpPr>
            <a:spLocks noGrp="1" noChangeArrowheads="1"/>
          </p:cNvSpPr>
          <p:nvPr>
            <p:ph type="title"/>
          </p:nvPr>
        </p:nvSpPr>
        <p:spPr/>
        <p:txBody>
          <a:bodyPr/>
          <a:lstStyle/>
          <a:p>
            <a:pPr>
              <a:defRPr/>
            </a:pPr>
            <a:r>
              <a:rPr lang="de-DE" altLang="de-DE" sz="2000" dirty="0"/>
              <a:t>Neustart 24.10.2020 der </a:t>
            </a:r>
            <a:r>
              <a:rPr lang="de-DE" altLang="de-DE" sz="2000" dirty="0">
                <a:solidFill>
                  <a:schemeClr val="accent2"/>
                </a:solidFill>
              </a:rPr>
              <a:t>EUROWEG</a:t>
            </a:r>
            <a:r>
              <a:rPr lang="de-DE" altLang="de-DE" sz="2000" dirty="0"/>
              <a:t> Leistungs-Verrechnungs-Zentrale</a:t>
            </a:r>
          </a:p>
        </p:txBody>
      </p:sp>
      <p:pic>
        <p:nvPicPr>
          <p:cNvPr id="115719"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1281" name="Rechteck 4"/>
          <p:cNvSpPr>
            <a:spLocks noChangeArrowheads="1"/>
          </p:cNvSpPr>
          <p:nvPr/>
        </p:nvSpPr>
        <p:spPr bwMode="auto">
          <a:xfrm>
            <a:off x="5061689" y="869602"/>
            <a:ext cx="3142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Sitzungs-Zimmer</a:t>
            </a:r>
          </a:p>
        </p:txBody>
      </p:sp>
      <p:sp>
        <p:nvSpPr>
          <p:cNvPr id="11282" name="Rechteck 23"/>
          <p:cNvSpPr>
            <a:spLocks noChangeArrowheads="1"/>
          </p:cNvSpPr>
          <p:nvPr/>
        </p:nvSpPr>
        <p:spPr bwMode="auto">
          <a:xfrm>
            <a:off x="1371599" y="871582"/>
            <a:ext cx="27807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Seminarraum</a:t>
            </a:r>
            <a:endParaRPr lang="de-CH" altLang="de-DE" dirty="0">
              <a:latin typeface="Times New Roman" pitchFamily="18" charset="0"/>
            </a:endParaRPr>
          </a:p>
        </p:txBody>
      </p:sp>
      <p:sp>
        <p:nvSpPr>
          <p:cNvPr id="11283" name="Rechteck 24"/>
          <p:cNvSpPr>
            <a:spLocks noChangeArrowheads="1"/>
          </p:cNvSpPr>
          <p:nvPr/>
        </p:nvSpPr>
        <p:spPr bwMode="auto">
          <a:xfrm>
            <a:off x="3874246" y="5704563"/>
            <a:ext cx="23968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b="0" dirty="0">
                <a:solidFill>
                  <a:srgbClr val="000066"/>
                </a:solidFill>
                <a:latin typeface="Times New Roman" pitchFamily="18" charset="0"/>
              </a:rPr>
              <a:t>- Zentrale 2020</a:t>
            </a:r>
            <a:endParaRPr lang="de-CH" altLang="de-DE" sz="2800" b="0" dirty="0">
              <a:latin typeface="Times New Roman" pitchFamily="18" charset="0"/>
            </a:endParaRPr>
          </a:p>
        </p:txBody>
      </p:sp>
      <p:pic>
        <p:nvPicPr>
          <p:cNvPr id="3" name="Grafik 2">
            <a:extLst>
              <a:ext uri="{FF2B5EF4-FFF2-40B4-BE49-F238E27FC236}">
                <a16:creationId xmlns:a16="http://schemas.microsoft.com/office/drawing/2014/main" id="{E56FBE91-3F66-470D-B139-17116A5D3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18" y="1352811"/>
            <a:ext cx="3256767" cy="3256767"/>
          </a:xfrm>
          <a:prstGeom prst="rect">
            <a:avLst/>
          </a:prstGeom>
        </p:spPr>
      </p:pic>
      <p:pic>
        <p:nvPicPr>
          <p:cNvPr id="4" name="Grafik 3">
            <a:extLst>
              <a:ext uri="{FF2B5EF4-FFF2-40B4-BE49-F238E27FC236}">
                <a16:creationId xmlns:a16="http://schemas.microsoft.com/office/drawing/2014/main" id="{EF4A3662-5868-47A9-B040-3FAB15854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814" y="5411245"/>
            <a:ext cx="1408642" cy="876822"/>
          </a:xfrm>
          <a:prstGeom prst="rect">
            <a:avLst/>
          </a:prstGeom>
        </p:spPr>
      </p:pic>
      <p:grpSp>
        <p:nvGrpSpPr>
          <p:cNvPr id="11267" name="Gruppieren 1"/>
          <p:cNvGrpSpPr>
            <a:grpSpLocks/>
          </p:cNvGrpSpPr>
          <p:nvPr/>
        </p:nvGrpSpPr>
        <p:grpSpPr bwMode="auto">
          <a:xfrm>
            <a:off x="2255839" y="5697538"/>
            <a:ext cx="1658545" cy="421426"/>
            <a:chOff x="4648200" y="2960688"/>
            <a:chExt cx="3744913" cy="1120775"/>
          </a:xfrm>
        </p:grpSpPr>
        <p:pic>
          <p:nvPicPr>
            <p:cNvPr id="11284" name="Picture 2" descr="w-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2982913"/>
              <a:ext cx="1193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3" descr="E-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7888" y="2982913"/>
              <a:ext cx="1149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descr="g-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5025" y="2960688"/>
              <a:ext cx="12080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Pfeil: nach unten 4">
            <a:extLst>
              <a:ext uri="{FF2B5EF4-FFF2-40B4-BE49-F238E27FC236}">
                <a16:creationId xmlns:a16="http://schemas.microsoft.com/office/drawing/2014/main" id="{6B7B251C-3911-451F-94D0-D638F84B7C1E}"/>
              </a:ext>
            </a:extLst>
          </p:cNvPr>
          <p:cNvSpPr/>
          <p:nvPr/>
        </p:nvSpPr>
        <p:spPr bwMode="auto">
          <a:xfrm>
            <a:off x="2774515" y="5724395"/>
            <a:ext cx="81419" cy="256783"/>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bg1"/>
              </a:solidFill>
              <a:effectLst/>
              <a:latin typeface="Times New Roman" pitchFamily="18" charset="0"/>
            </a:endParaRPr>
          </a:p>
        </p:txBody>
      </p:sp>
      <p:pic>
        <p:nvPicPr>
          <p:cNvPr id="7" name="Grafik 6">
            <a:extLst>
              <a:ext uri="{FF2B5EF4-FFF2-40B4-BE49-F238E27FC236}">
                <a16:creationId xmlns:a16="http://schemas.microsoft.com/office/drawing/2014/main" id="{B993E3CD-DDAC-4823-88BF-84A3066DF3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4005" y="1343415"/>
            <a:ext cx="4336093" cy="3252070"/>
          </a:xfrm>
          <a:prstGeom prst="rect">
            <a:avLst/>
          </a:prstGeom>
        </p:spPr>
      </p:pic>
      <p:pic>
        <p:nvPicPr>
          <p:cNvPr id="9" name="Grafik 8">
            <a:extLst>
              <a:ext uri="{FF2B5EF4-FFF2-40B4-BE49-F238E27FC236}">
                <a16:creationId xmlns:a16="http://schemas.microsoft.com/office/drawing/2014/main" id="{96333EE4-3945-4CA9-A079-21CF8350E7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7780" y="1352811"/>
            <a:ext cx="3281819" cy="2461364"/>
          </a:xfrm>
          <a:prstGeom prst="rect">
            <a:avLst/>
          </a:prstGeom>
        </p:spPr>
      </p:pic>
      <p:pic>
        <p:nvPicPr>
          <p:cNvPr id="11" name="Grafik 10">
            <a:extLst>
              <a:ext uri="{FF2B5EF4-FFF2-40B4-BE49-F238E27FC236}">
                <a16:creationId xmlns:a16="http://schemas.microsoft.com/office/drawing/2014/main" id="{15B9215F-9B6C-4A9A-A5C9-38827E611F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5447" y="3465014"/>
            <a:ext cx="3997889" cy="2923260"/>
          </a:xfrm>
          <a:prstGeom prst="rect">
            <a:avLst/>
          </a:prstGeom>
        </p:spPr>
      </p:pic>
      <p:sp>
        <p:nvSpPr>
          <p:cNvPr id="28" name="Textfeld 27">
            <a:extLst>
              <a:ext uri="{FF2B5EF4-FFF2-40B4-BE49-F238E27FC236}">
                <a16:creationId xmlns:a16="http://schemas.microsoft.com/office/drawing/2014/main" id="{C5B07C40-4672-4071-9FDD-9790C81BC44E}"/>
              </a:ext>
            </a:extLst>
          </p:cNvPr>
          <p:cNvSpPr txBox="1"/>
          <p:nvPr/>
        </p:nvSpPr>
        <p:spPr>
          <a:xfrm>
            <a:off x="5799550" y="4741194"/>
            <a:ext cx="2455101" cy="646331"/>
          </a:xfrm>
          <a:prstGeom prst="rect">
            <a:avLst/>
          </a:prstGeom>
          <a:noFill/>
        </p:spPr>
        <p:txBody>
          <a:bodyPr wrap="square">
            <a:spAutoFit/>
          </a:bodyPr>
          <a:lstStyle/>
          <a:p>
            <a:r>
              <a:rPr lang="de-DE" b="1" dirty="0">
                <a:solidFill>
                  <a:srgbClr val="000066"/>
                </a:solidFill>
                <a:latin typeface="Times New Roman" pitchFamily="18" charset="0"/>
              </a:rPr>
              <a:t>Büro-Arbeitsplätze</a:t>
            </a:r>
          </a:p>
          <a:p>
            <a:r>
              <a:rPr lang="de-DE" b="1" dirty="0">
                <a:solidFill>
                  <a:srgbClr val="000066"/>
                </a:solidFill>
                <a:latin typeface="Times New Roman" pitchFamily="18" charset="0"/>
              </a:rPr>
              <a:t>Konten-Eröffnungen</a:t>
            </a:r>
            <a:endParaRPr lang="de-CH" b="1" dirty="0"/>
          </a:p>
        </p:txBody>
      </p:sp>
    </p:spTree>
    <p:extLst>
      <p:ext uri="{BB962C8B-B14F-4D97-AF65-F5344CB8AC3E}">
        <p14:creationId xmlns:p14="http://schemas.microsoft.com/office/powerpoint/2010/main" val="36468233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3</a:t>
            </a:fld>
            <a:r>
              <a:rPr lang="en-US" altLang="de-DE" dirty="0"/>
              <a:t>/ 87</a:t>
            </a:r>
          </a:p>
        </p:txBody>
      </p:sp>
      <p:sp>
        <p:nvSpPr>
          <p:cNvPr id="115718" name="Rectangle 6"/>
          <p:cNvSpPr>
            <a:spLocks noGrp="1" noChangeArrowheads="1"/>
          </p:cNvSpPr>
          <p:nvPr>
            <p:ph type="title"/>
          </p:nvPr>
        </p:nvSpPr>
        <p:spPr/>
        <p:txBody>
          <a:bodyPr/>
          <a:lstStyle/>
          <a:p>
            <a:pPr>
              <a:defRPr/>
            </a:pPr>
            <a:r>
              <a:rPr lang="de-DE" altLang="de-DE" dirty="0"/>
              <a:t>Rückblick: Denkstuben für HJK zur </a:t>
            </a:r>
            <a:r>
              <a:rPr lang="de-DE" altLang="de-DE" dirty="0" err="1"/>
              <a:t>HuMan</a:t>
            </a:r>
            <a:r>
              <a:rPr lang="de-DE" altLang="de-DE" dirty="0"/>
              <a:t>-Wirtschaft </a:t>
            </a:r>
          </a:p>
        </p:txBody>
      </p:sp>
      <p:pic>
        <p:nvPicPr>
          <p:cNvPr id="115719"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1281" name="Rechteck 4"/>
          <p:cNvSpPr>
            <a:spLocks noChangeArrowheads="1"/>
          </p:cNvSpPr>
          <p:nvPr/>
        </p:nvSpPr>
        <p:spPr bwMode="auto">
          <a:xfrm>
            <a:off x="1181270" y="5045285"/>
            <a:ext cx="469865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200" dirty="0">
                <a:solidFill>
                  <a:srgbClr val="000066"/>
                </a:solidFill>
                <a:latin typeface="Times New Roman" pitchFamily="18" charset="0"/>
              </a:rPr>
              <a:t>8125 </a:t>
            </a:r>
            <a:r>
              <a:rPr lang="de-DE" altLang="de-DE" sz="2200" dirty="0" err="1">
                <a:solidFill>
                  <a:srgbClr val="000066"/>
                </a:solidFill>
                <a:latin typeface="Times New Roman" pitchFamily="18" charset="0"/>
              </a:rPr>
              <a:t>Zollikerberg</a:t>
            </a:r>
            <a:r>
              <a:rPr lang="de-DE" altLang="de-DE" sz="2200" dirty="0">
                <a:solidFill>
                  <a:srgbClr val="000066"/>
                </a:solidFill>
                <a:latin typeface="Times New Roman" pitchFamily="18" charset="0"/>
              </a:rPr>
              <a:t>, Waldgartenstr. 14 </a:t>
            </a:r>
          </a:p>
          <a:p>
            <a:pPr algn="ctr">
              <a:spcBef>
                <a:spcPct val="0"/>
              </a:spcBef>
              <a:buClrTx/>
              <a:buFontTx/>
              <a:buNone/>
            </a:pPr>
            <a:r>
              <a:rPr lang="de-DE" altLang="de-DE" dirty="0">
                <a:solidFill>
                  <a:srgbClr val="000066"/>
                </a:solidFill>
                <a:latin typeface="Times New Roman" pitchFamily="18" charset="0"/>
              </a:rPr>
              <a:t>01.04.1964 – 20.10.1975</a:t>
            </a:r>
            <a:endParaRPr lang="de-CH" altLang="de-DE" dirty="0">
              <a:latin typeface="Times New Roman" pitchFamily="18" charset="0"/>
            </a:endParaRPr>
          </a:p>
        </p:txBody>
      </p:sp>
      <p:sp>
        <p:nvSpPr>
          <p:cNvPr id="11282" name="Rechteck 23"/>
          <p:cNvSpPr>
            <a:spLocks noChangeArrowheads="1"/>
          </p:cNvSpPr>
          <p:nvPr/>
        </p:nvSpPr>
        <p:spPr bwMode="auto">
          <a:xfrm>
            <a:off x="7071187" y="5034999"/>
            <a:ext cx="4323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I-</a:t>
            </a:r>
            <a:r>
              <a:rPr lang="de-DE" altLang="de-DE" dirty="0" err="1">
                <a:solidFill>
                  <a:srgbClr val="000066"/>
                </a:solidFill>
                <a:latin typeface="Times New Roman" pitchFamily="18" charset="0"/>
              </a:rPr>
              <a:t>Lavena</a:t>
            </a:r>
            <a:r>
              <a:rPr lang="de-DE" altLang="de-DE" dirty="0">
                <a:solidFill>
                  <a:srgbClr val="000066"/>
                </a:solidFill>
                <a:latin typeface="Times New Roman" pitchFamily="18" charset="0"/>
              </a:rPr>
              <a:t> P.T. Via Lungo Lago    </a:t>
            </a:r>
          </a:p>
          <a:p>
            <a:pPr algn="ctr">
              <a:spcBef>
                <a:spcPct val="0"/>
              </a:spcBef>
              <a:buClrTx/>
              <a:buFontTx/>
              <a:buNone/>
            </a:pPr>
            <a:r>
              <a:rPr lang="de-DE" altLang="de-DE" dirty="0">
                <a:solidFill>
                  <a:srgbClr val="000066"/>
                </a:solidFill>
                <a:latin typeface="Times New Roman" pitchFamily="18" charset="0"/>
              </a:rPr>
              <a:t>11.06.1985  bis 21.05.1990</a:t>
            </a:r>
            <a:endParaRPr lang="de-CH" altLang="de-DE" dirty="0">
              <a:latin typeface="Times New Roman" pitchFamily="18" charset="0"/>
            </a:endParaRPr>
          </a:p>
        </p:txBody>
      </p:sp>
      <p:sp>
        <p:nvSpPr>
          <p:cNvPr id="11283" name="Rechteck 24"/>
          <p:cNvSpPr>
            <a:spLocks noChangeArrowheads="1"/>
          </p:cNvSpPr>
          <p:nvPr/>
        </p:nvSpPr>
        <p:spPr bwMode="auto">
          <a:xfrm>
            <a:off x="2403133" y="5865996"/>
            <a:ext cx="7622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dirty="0">
                <a:solidFill>
                  <a:srgbClr val="000066"/>
                </a:solidFill>
                <a:latin typeface="Times New Roman" pitchFamily="18" charset="0"/>
              </a:rPr>
              <a:t>HJK-s Denk – Zentralen zur </a:t>
            </a:r>
            <a:r>
              <a:rPr lang="de-DE" altLang="de-DE" sz="2800" dirty="0" err="1">
                <a:solidFill>
                  <a:srgbClr val="000066"/>
                </a:solidFill>
                <a:latin typeface="Times New Roman" pitchFamily="18" charset="0"/>
              </a:rPr>
              <a:t>HuMan</a:t>
            </a:r>
            <a:r>
              <a:rPr lang="de-DE" altLang="de-DE" sz="2800" dirty="0">
                <a:solidFill>
                  <a:srgbClr val="000066"/>
                </a:solidFill>
                <a:latin typeface="Times New Roman" pitchFamily="18" charset="0"/>
              </a:rPr>
              <a:t>-Wirtschaft</a:t>
            </a:r>
            <a:endParaRPr lang="de-CH" altLang="de-DE" sz="2800" dirty="0">
              <a:latin typeface="Times New Roman" pitchFamily="18" charset="0"/>
            </a:endParaRPr>
          </a:p>
        </p:txBody>
      </p:sp>
      <p:pic>
        <p:nvPicPr>
          <p:cNvPr id="3" name="Grafik 2">
            <a:extLst>
              <a:ext uri="{FF2B5EF4-FFF2-40B4-BE49-F238E27FC236}">
                <a16:creationId xmlns:a16="http://schemas.microsoft.com/office/drawing/2014/main" id="{1E5E8751-DF4F-4193-8024-65FCB4157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270" y="854810"/>
            <a:ext cx="5314765" cy="3986074"/>
          </a:xfrm>
          <a:prstGeom prst="rect">
            <a:avLst/>
          </a:prstGeom>
        </p:spPr>
      </p:pic>
      <p:pic>
        <p:nvPicPr>
          <p:cNvPr id="5" name="Grafik 4">
            <a:extLst>
              <a:ext uri="{FF2B5EF4-FFF2-40B4-BE49-F238E27FC236}">
                <a16:creationId xmlns:a16="http://schemas.microsoft.com/office/drawing/2014/main" id="{D32F5086-8219-48F7-A8EF-C36A41D4B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590" y="854810"/>
            <a:ext cx="5314765" cy="3986074"/>
          </a:xfrm>
          <a:prstGeom prst="rect">
            <a:avLst/>
          </a:prstGeom>
        </p:spPr>
      </p:pic>
    </p:spTree>
    <p:extLst>
      <p:ext uri="{BB962C8B-B14F-4D97-AF65-F5344CB8AC3E}">
        <p14:creationId xmlns:p14="http://schemas.microsoft.com/office/powerpoint/2010/main" val="24902897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3688" y="3414508"/>
            <a:ext cx="9286043" cy="2431435"/>
          </a:xfrm>
          <a:prstGeom prst="rect">
            <a:avLst/>
          </a:prstGeom>
          <a:noFill/>
        </p:spPr>
        <p:txBody>
          <a:bodyPr wrap="square" rtlCol="0">
            <a:spAutoFit/>
          </a:bodyPr>
          <a:lstStyle/>
          <a:p>
            <a:pPr algn="ctr"/>
            <a:r>
              <a:rPr lang="de-CH" sz="3600" b="1" dirty="0">
                <a:solidFill>
                  <a:schemeClr val="accent6"/>
                </a:solidFill>
              </a:rPr>
              <a:t>Beim Vortrag über die</a:t>
            </a:r>
          </a:p>
          <a:p>
            <a:pPr algn="ctr"/>
            <a:r>
              <a:rPr lang="de-CH" sz="4000" b="1" dirty="0">
                <a:solidFill>
                  <a:srgbClr val="CC0000"/>
                </a:solidFill>
              </a:rPr>
              <a:t>Spirituellen Grundlagen </a:t>
            </a:r>
          </a:p>
          <a:p>
            <a:pPr algn="ctr"/>
            <a:r>
              <a:rPr lang="de-CH" sz="3600" b="1" dirty="0">
                <a:solidFill>
                  <a:schemeClr val="accent6"/>
                </a:solidFill>
              </a:rPr>
              <a:t>der</a:t>
            </a:r>
          </a:p>
          <a:p>
            <a:pPr algn="ctr"/>
            <a:r>
              <a:rPr lang="de-CH" sz="4000" b="1" dirty="0">
                <a:solidFill>
                  <a:srgbClr val="CC0099"/>
                </a:solidFill>
                <a:latin typeface="Arial Black" panose="020B0A04020102020204" pitchFamily="34" charset="0"/>
              </a:rPr>
              <a:t>HuMan-Wirtschaft</a:t>
            </a:r>
            <a:endParaRPr lang="de-CH" sz="4000" b="1" dirty="0">
              <a:solidFill>
                <a:srgbClr val="CC0099"/>
              </a:solidFill>
            </a:endParaRPr>
          </a:p>
        </p:txBody>
      </p:sp>
    </p:spTree>
    <p:extLst>
      <p:ext uri="{BB962C8B-B14F-4D97-AF65-F5344CB8AC3E}">
        <p14:creationId xmlns:p14="http://schemas.microsoft.com/office/powerpoint/2010/main" val="8009723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zwei Welt-Regierungs-Projekte!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pic>
        <p:nvPicPr>
          <p:cNvPr id="8" name="Grafik 7">
            <a:extLst>
              <a:ext uri="{FF2B5EF4-FFF2-40B4-BE49-F238E27FC236}">
                <a16:creationId xmlns:a16="http://schemas.microsoft.com/office/drawing/2014/main" id="{ABDFD550-6B9A-4CE9-9CA5-CEF922AD6EE3}"/>
              </a:ext>
            </a:extLst>
          </p:cNvPr>
          <p:cNvPicPr>
            <a:picLocks noChangeAspect="1"/>
          </p:cNvPicPr>
          <p:nvPr/>
        </p:nvPicPr>
        <p:blipFill>
          <a:blip r:embed="rId4"/>
          <a:stretch>
            <a:fillRect/>
          </a:stretch>
        </p:blipFill>
        <p:spPr>
          <a:xfrm>
            <a:off x="1633076" y="1337795"/>
            <a:ext cx="3925824" cy="2217420"/>
          </a:xfrm>
          <a:prstGeom prst="rect">
            <a:avLst/>
          </a:prstGeom>
        </p:spPr>
      </p:pic>
      <p:pic>
        <p:nvPicPr>
          <p:cNvPr id="10" name="Grafik 9">
            <a:extLst>
              <a:ext uri="{FF2B5EF4-FFF2-40B4-BE49-F238E27FC236}">
                <a16:creationId xmlns:a16="http://schemas.microsoft.com/office/drawing/2014/main" id="{631604FA-B285-4103-AF18-079B09D88F78}"/>
              </a:ext>
            </a:extLst>
          </p:cNvPr>
          <p:cNvPicPr>
            <a:picLocks noChangeAspect="1"/>
          </p:cNvPicPr>
          <p:nvPr/>
        </p:nvPicPr>
        <p:blipFill>
          <a:blip r:embed="rId5"/>
          <a:stretch>
            <a:fillRect/>
          </a:stretch>
        </p:blipFill>
        <p:spPr>
          <a:xfrm>
            <a:off x="6584458" y="1340065"/>
            <a:ext cx="4529628" cy="2171619"/>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1611099" y="3653747"/>
            <a:ext cx="4052854" cy="2708434"/>
          </a:xfrm>
          <a:prstGeom prst="rect">
            <a:avLst/>
          </a:prstGeom>
        </p:spPr>
        <p:txBody>
          <a:bodyPr wrap="square">
            <a:spAutoFit/>
          </a:bodyPr>
          <a:lstStyle/>
          <a:p>
            <a:r>
              <a:rPr lang="de-CH" sz="2000" b="1" dirty="0"/>
              <a:t>Darüber gibt es hunderte von </a:t>
            </a:r>
          </a:p>
          <a:p>
            <a:r>
              <a:rPr lang="de-CH" sz="2000" b="1" dirty="0"/>
              <a:t>Aufklärungs-Büchern über die </a:t>
            </a:r>
          </a:p>
          <a:p>
            <a:r>
              <a:rPr lang="de-CH" sz="2000" b="1" dirty="0"/>
              <a:t>Freimaurerei und speziell sind:</a:t>
            </a:r>
            <a:br>
              <a:rPr lang="de-CH" sz="2000" b="1" dirty="0"/>
            </a:br>
            <a:r>
              <a:rPr lang="de-CH" sz="2000" b="1" dirty="0"/>
              <a:t> </a:t>
            </a:r>
          </a:p>
          <a:p>
            <a:r>
              <a:rPr lang="de-CH" sz="2000" b="1" dirty="0"/>
              <a:t>Die </a:t>
            </a:r>
            <a:r>
              <a:rPr lang="de-CH" sz="2000" b="1" dirty="0">
                <a:solidFill>
                  <a:srgbClr val="CC3300"/>
                </a:solidFill>
              </a:rPr>
              <a:t>«Protokolle der Weisen von Zion» </a:t>
            </a:r>
            <a:r>
              <a:rPr lang="de-CH" sz="2000" b="1" dirty="0"/>
              <a:t>als Handbuch zur </a:t>
            </a:r>
          </a:p>
          <a:p>
            <a:r>
              <a:rPr lang="de-CH" sz="2000" b="1" dirty="0"/>
              <a:t>Neuen Welt-Ordnung </a:t>
            </a:r>
            <a:r>
              <a:rPr lang="de-CH" sz="2000" b="1" dirty="0">
                <a:solidFill>
                  <a:srgbClr val="CC3300"/>
                </a:solidFill>
              </a:rPr>
              <a:t>NWO</a:t>
            </a:r>
            <a:r>
              <a:rPr lang="de-CH" sz="2000" b="1" dirty="0"/>
              <a:t>. </a:t>
            </a:r>
          </a:p>
          <a:p>
            <a:endParaRPr lang="de-CH" sz="1000" b="1" dirty="0"/>
          </a:p>
          <a:p>
            <a:r>
              <a:rPr lang="de-CH" sz="2000" b="1" dirty="0"/>
              <a:t>Aktuell umgesetzt mit Covid-19</a:t>
            </a:r>
            <a:endParaRPr lang="de-CH" sz="2000" dirty="0"/>
          </a:p>
        </p:txBody>
      </p:sp>
      <p:sp>
        <p:nvSpPr>
          <p:cNvPr id="13" name="Rechteck 12">
            <a:extLst>
              <a:ext uri="{FF2B5EF4-FFF2-40B4-BE49-F238E27FC236}">
                <a16:creationId xmlns:a16="http://schemas.microsoft.com/office/drawing/2014/main" id="{8F4596B0-5788-46D8-B811-3B4088D255A6}"/>
              </a:ext>
            </a:extLst>
          </p:cNvPr>
          <p:cNvSpPr/>
          <p:nvPr/>
        </p:nvSpPr>
        <p:spPr>
          <a:xfrm>
            <a:off x="6676416" y="3582490"/>
            <a:ext cx="4247745" cy="1200329"/>
          </a:xfrm>
          <a:prstGeom prst="rect">
            <a:avLst/>
          </a:prstGeom>
        </p:spPr>
        <p:txBody>
          <a:bodyPr wrap="square">
            <a:spAutoFit/>
          </a:bodyPr>
          <a:lstStyle/>
          <a:p>
            <a:r>
              <a:rPr lang="de-CH" b="1" dirty="0">
                <a:solidFill>
                  <a:srgbClr val="CC0099"/>
                </a:solidFill>
              </a:rPr>
              <a:t>Darüber gibt es die 5 Bücher der HuMan-Wirtschaft von Hans-Jürgen Klaussner als politische Strategie-Anleitungen.</a:t>
            </a:r>
            <a:endParaRPr lang="de-CH" dirty="0">
              <a:solidFill>
                <a:srgbClr val="CC0099"/>
              </a:solidFill>
            </a:endParaRPr>
          </a:p>
        </p:txBody>
      </p:sp>
      <p:sp>
        <p:nvSpPr>
          <p:cNvPr id="14" name="Rechteck 13">
            <a:extLst>
              <a:ext uri="{FF2B5EF4-FFF2-40B4-BE49-F238E27FC236}">
                <a16:creationId xmlns:a16="http://schemas.microsoft.com/office/drawing/2014/main" id="{CA7123A3-30D9-4FFA-A191-2F4AF7F7C6D5}"/>
              </a:ext>
            </a:extLst>
          </p:cNvPr>
          <p:cNvSpPr/>
          <p:nvPr/>
        </p:nvSpPr>
        <p:spPr>
          <a:xfrm>
            <a:off x="6686144" y="4788720"/>
            <a:ext cx="4743855" cy="1508105"/>
          </a:xfrm>
          <a:prstGeom prst="rect">
            <a:avLst/>
          </a:prstGeom>
        </p:spPr>
        <p:txBody>
          <a:bodyPr wrap="square">
            <a:spAutoFit/>
          </a:bodyPr>
          <a:lstStyle/>
          <a:p>
            <a:r>
              <a:rPr lang="de-CH" b="1" dirty="0"/>
              <a:t>Zusätzlich 3 politische Bewegungen in der Schweiz – Deutschland – Österreich.</a:t>
            </a:r>
          </a:p>
          <a:p>
            <a:pPr algn="ctr"/>
            <a:r>
              <a:rPr lang="de-CH" sz="2000" b="1" dirty="0">
                <a:solidFill>
                  <a:srgbClr val="CC0099"/>
                </a:solidFill>
              </a:rPr>
              <a:t>«HuMan-Bewegung D-A-CH»  </a:t>
            </a:r>
          </a:p>
          <a:p>
            <a:pPr marL="285750" indent="-285750">
              <a:buFontTx/>
              <a:buChar char="-"/>
            </a:pPr>
            <a:r>
              <a:rPr lang="de-CH" b="1" dirty="0"/>
              <a:t>5 verschiedene WEB-Seiten und die </a:t>
            </a:r>
          </a:p>
          <a:p>
            <a:pPr marL="285750" indent="-285750">
              <a:buFontTx/>
              <a:buChar char="-"/>
            </a:pPr>
            <a:r>
              <a:rPr lang="de-CH" b="1" dirty="0">
                <a:solidFill>
                  <a:srgbClr val="0070C0"/>
                </a:solidFill>
                <a:hlinkClick r:id="rId6">
                  <a:extLst>
                    <a:ext uri="{A12FA001-AC4F-418D-AE19-62706E023703}">
                      <ahyp:hlinkClr xmlns:ahyp="http://schemas.microsoft.com/office/drawing/2018/hyperlinkcolor" val="tx"/>
                    </a:ext>
                  </a:extLst>
                </a:hlinkClick>
              </a:rPr>
              <a:t>www.euroweg.net</a:t>
            </a:r>
            <a:r>
              <a:rPr lang="de-CH" b="1" dirty="0">
                <a:solidFill>
                  <a:srgbClr val="0070C0"/>
                </a:solidFill>
              </a:rPr>
              <a:t> </a:t>
            </a:r>
            <a:r>
              <a:rPr lang="de-CH" b="1" dirty="0"/>
              <a:t>Software. </a:t>
            </a:r>
            <a:endParaRPr lang="de-CH" dirty="0"/>
          </a:p>
        </p:txBody>
      </p:sp>
      <p:sp>
        <p:nvSpPr>
          <p:cNvPr id="15" name="Rechteck 14">
            <a:extLst>
              <a:ext uri="{FF2B5EF4-FFF2-40B4-BE49-F238E27FC236}">
                <a16:creationId xmlns:a16="http://schemas.microsoft.com/office/drawing/2014/main" id="{EA140D70-AF23-4299-9466-7E4783FC21FB}"/>
              </a:ext>
            </a:extLst>
          </p:cNvPr>
          <p:cNvSpPr/>
          <p:nvPr/>
        </p:nvSpPr>
        <p:spPr>
          <a:xfrm>
            <a:off x="2698649" y="880513"/>
            <a:ext cx="2170787" cy="461665"/>
          </a:xfrm>
          <a:prstGeom prst="rect">
            <a:avLst/>
          </a:prstGeom>
        </p:spPr>
        <p:txBody>
          <a:bodyPr wrap="none">
            <a:spAutoFit/>
          </a:bodyPr>
          <a:lstStyle/>
          <a:p>
            <a:r>
              <a:rPr lang="de-CH" sz="2400" b="1" dirty="0"/>
              <a:t>1776 bis 2020</a:t>
            </a:r>
            <a:endParaRPr lang="de-CH" sz="2400" dirty="0"/>
          </a:p>
        </p:txBody>
      </p:sp>
      <p:sp>
        <p:nvSpPr>
          <p:cNvPr id="16" name="Rechteck 15">
            <a:extLst>
              <a:ext uri="{FF2B5EF4-FFF2-40B4-BE49-F238E27FC236}">
                <a16:creationId xmlns:a16="http://schemas.microsoft.com/office/drawing/2014/main" id="{A7D572FB-8DA0-4514-A7A4-70670FA4D2D8}"/>
              </a:ext>
            </a:extLst>
          </p:cNvPr>
          <p:cNvSpPr/>
          <p:nvPr/>
        </p:nvSpPr>
        <p:spPr>
          <a:xfrm>
            <a:off x="7795942" y="870785"/>
            <a:ext cx="2170787" cy="461665"/>
          </a:xfrm>
          <a:prstGeom prst="rect">
            <a:avLst/>
          </a:prstGeom>
        </p:spPr>
        <p:txBody>
          <a:bodyPr wrap="none">
            <a:spAutoFit/>
          </a:bodyPr>
          <a:lstStyle/>
          <a:p>
            <a:r>
              <a:rPr lang="de-CH" sz="2400" b="1" dirty="0"/>
              <a:t>2021 bis 2024</a:t>
            </a:r>
            <a:endParaRPr lang="de-CH" sz="2400" dirty="0"/>
          </a:p>
        </p:txBody>
      </p:sp>
    </p:spTree>
    <p:extLst>
      <p:ext uri="{BB962C8B-B14F-4D97-AF65-F5344CB8AC3E}">
        <p14:creationId xmlns:p14="http://schemas.microsoft.com/office/powerpoint/2010/main" val="1241685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42133" cy="669925"/>
          </a:xfrm>
        </p:spPr>
        <p:txBody>
          <a:bodyPr/>
          <a:lstStyle/>
          <a:p>
            <a:pPr>
              <a:defRPr/>
            </a:pPr>
            <a:r>
              <a:rPr lang="de-CH" dirty="0"/>
              <a:t>Diese Zeiten unserer Gegner sind vorbei seit 1998</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i.redd.it/tdebhd6uhwo11.jpg">
            <a:extLst>
              <a:ext uri="{FF2B5EF4-FFF2-40B4-BE49-F238E27FC236}">
                <a16:creationId xmlns:a16="http://schemas.microsoft.com/office/drawing/2014/main" id="{94045918-750A-435F-8ECA-D394D7375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86" y="828249"/>
            <a:ext cx="6096825" cy="5602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2.bp.blogspot.com/-_a60QHJv2Pc/VLk9uIwzUQI/AAAAAAAAET8/SS5VwsFTocs/s1600/Pope-Francis-10-0116.jpg">
            <a:extLst>
              <a:ext uri="{FF2B5EF4-FFF2-40B4-BE49-F238E27FC236}">
                <a16:creationId xmlns:a16="http://schemas.microsoft.com/office/drawing/2014/main" id="{165185C5-CAAD-451E-9934-9A4507500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126" y="3906175"/>
            <a:ext cx="4281207" cy="25247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illary Clinton">
            <a:extLst>
              <a:ext uri="{FF2B5EF4-FFF2-40B4-BE49-F238E27FC236}">
                <a16:creationId xmlns:a16="http://schemas.microsoft.com/office/drawing/2014/main" id="{F6ABC742-4DF2-4740-9A97-0AA48404C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882" y="805638"/>
            <a:ext cx="4266542" cy="3005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C7A76FE-0F51-4A60-A66E-E8CFA349090F}"/>
              </a:ext>
            </a:extLst>
          </p:cNvPr>
          <p:cNvSpPr txBox="1"/>
          <p:nvPr/>
        </p:nvSpPr>
        <p:spPr>
          <a:xfrm>
            <a:off x="772357" y="2704959"/>
            <a:ext cx="1376040" cy="1754326"/>
          </a:xfrm>
          <a:prstGeom prst="rect">
            <a:avLst/>
          </a:prstGeom>
          <a:solidFill>
            <a:schemeClr val="accent6">
              <a:lumMod val="20000"/>
              <a:lumOff val="80000"/>
            </a:schemeClr>
          </a:solidFill>
        </p:spPr>
        <p:txBody>
          <a:bodyPr wrap="square" rtlCol="0">
            <a:spAutoFit/>
          </a:bodyPr>
          <a:lstStyle/>
          <a:p>
            <a:r>
              <a:rPr lang="de-CH" b="1" dirty="0"/>
              <a:t>Am 21.11.1998</a:t>
            </a:r>
          </a:p>
          <a:p>
            <a:r>
              <a:rPr lang="de-CH" b="1" dirty="0"/>
              <a:t>Luzifer siegte nicht! Weil?</a:t>
            </a:r>
          </a:p>
        </p:txBody>
      </p:sp>
      <p:pic>
        <p:nvPicPr>
          <p:cNvPr id="4" name="Grafik 3">
            <a:extLst>
              <a:ext uri="{FF2B5EF4-FFF2-40B4-BE49-F238E27FC236}">
                <a16:creationId xmlns:a16="http://schemas.microsoft.com/office/drawing/2014/main" id="{9B2B9348-4E2B-4A4D-BC36-1F95FE744239}"/>
              </a:ext>
            </a:extLst>
          </p:cNvPr>
          <p:cNvPicPr>
            <a:picLocks noChangeAspect="1"/>
          </p:cNvPicPr>
          <p:nvPr/>
        </p:nvPicPr>
        <p:blipFill>
          <a:blip r:embed="rId2"/>
          <a:stretch>
            <a:fillRect/>
          </a:stretch>
        </p:blipFill>
        <p:spPr>
          <a:xfrm>
            <a:off x="1998389" y="921545"/>
            <a:ext cx="8570061" cy="5195170"/>
          </a:xfrm>
          <a:prstGeom prst="rect">
            <a:avLst/>
          </a:prstGeom>
        </p:spPr>
      </p:pic>
      <p:sp>
        <p:nvSpPr>
          <p:cNvPr id="12" name="Rechteck 11">
            <a:extLst>
              <a:ext uri="{FF2B5EF4-FFF2-40B4-BE49-F238E27FC236}">
                <a16:creationId xmlns:a16="http://schemas.microsoft.com/office/drawing/2014/main" id="{0B61ADA5-D0C5-497F-A4DA-8694420DC35F}"/>
              </a:ext>
            </a:extLst>
          </p:cNvPr>
          <p:cNvSpPr/>
          <p:nvPr/>
        </p:nvSpPr>
        <p:spPr>
          <a:xfrm>
            <a:off x="1589102" y="79897"/>
            <a:ext cx="10200444" cy="584775"/>
          </a:xfrm>
          <a:prstGeom prst="rect">
            <a:avLst/>
          </a:prstGeom>
        </p:spPr>
        <p:txBody>
          <a:bodyPr wrap="square">
            <a:spAutoFit/>
          </a:bodyPr>
          <a:lstStyle/>
          <a:p>
            <a:r>
              <a:rPr lang="de-CH" sz="3200" b="1" dirty="0">
                <a:solidFill>
                  <a:srgbClr val="CC0099"/>
                </a:solidFill>
                <a:latin typeface="+mj-lt"/>
                <a:ea typeface="+mj-ea"/>
                <a:cs typeface="+mj-cs"/>
              </a:rPr>
              <a:t>Spiritueller Hintergrund:   Der Schöpfungs-Zyklus</a:t>
            </a:r>
          </a:p>
        </p:txBody>
      </p:sp>
      <p:sp>
        <p:nvSpPr>
          <p:cNvPr id="2" name="Textfeld 1">
            <a:extLst>
              <a:ext uri="{FF2B5EF4-FFF2-40B4-BE49-F238E27FC236}">
                <a16:creationId xmlns:a16="http://schemas.microsoft.com/office/drawing/2014/main" id="{BB783C76-34F1-4027-8E67-5AFBDCF75744}"/>
              </a:ext>
            </a:extLst>
          </p:cNvPr>
          <p:cNvSpPr txBox="1"/>
          <p:nvPr/>
        </p:nvSpPr>
        <p:spPr>
          <a:xfrm>
            <a:off x="10440669" y="3241743"/>
            <a:ext cx="1288374" cy="1493217"/>
          </a:xfrm>
          <a:prstGeom prst="rect">
            <a:avLst/>
          </a:prstGeom>
          <a:solidFill>
            <a:srgbClr val="92D050"/>
          </a:solidFill>
        </p:spPr>
        <p:txBody>
          <a:bodyPr wrap="square" rtlCol="0">
            <a:spAutoFit/>
          </a:bodyPr>
          <a:lstStyle/>
          <a:p>
            <a:r>
              <a:rPr lang="de-CH" b="1" dirty="0"/>
              <a:t>Wir sind stets in der</a:t>
            </a:r>
          </a:p>
          <a:p>
            <a:r>
              <a:rPr lang="de-CH" b="1" dirty="0"/>
              <a:t>Einheit mit Gott</a:t>
            </a:r>
          </a:p>
        </p:txBody>
      </p:sp>
      <p:sp>
        <p:nvSpPr>
          <p:cNvPr id="3" name="Textfeld 2">
            <a:extLst>
              <a:ext uri="{FF2B5EF4-FFF2-40B4-BE49-F238E27FC236}">
                <a16:creationId xmlns:a16="http://schemas.microsoft.com/office/drawing/2014/main" id="{01989071-1F28-4580-9A5F-694FFD53C4B3}"/>
              </a:ext>
            </a:extLst>
          </p:cNvPr>
          <p:cNvSpPr txBox="1"/>
          <p:nvPr/>
        </p:nvSpPr>
        <p:spPr>
          <a:xfrm>
            <a:off x="6338656" y="5868044"/>
            <a:ext cx="5390086" cy="369332"/>
          </a:xfrm>
          <a:prstGeom prst="rect">
            <a:avLst/>
          </a:prstGeom>
          <a:solidFill>
            <a:srgbClr val="FFC000"/>
          </a:solidFill>
        </p:spPr>
        <p:txBody>
          <a:bodyPr wrap="square" rtlCol="0">
            <a:spAutoFit/>
          </a:bodyPr>
          <a:lstStyle/>
          <a:p>
            <a:r>
              <a:rPr lang="de-CH" b="1" dirty="0"/>
              <a:t>Einheit mit Gott bedeutet: Gnade, Karma, Liebe</a:t>
            </a:r>
          </a:p>
        </p:txBody>
      </p:sp>
      <p:pic>
        <p:nvPicPr>
          <p:cNvPr id="8" name="Picture 15">
            <a:extLst>
              <a:ext uri="{FF2B5EF4-FFF2-40B4-BE49-F238E27FC236}">
                <a16:creationId xmlns:a16="http://schemas.microsoft.com/office/drawing/2014/main" id="{6590365E-84E9-4FDC-95C0-4FA32744AB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819" y="404530"/>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feil: nach unten 4">
            <a:extLst>
              <a:ext uri="{FF2B5EF4-FFF2-40B4-BE49-F238E27FC236}">
                <a16:creationId xmlns:a16="http://schemas.microsoft.com/office/drawing/2014/main" id="{CC428ED3-4341-4DEE-9BA7-37F7ADD1688B}"/>
              </a:ext>
            </a:extLst>
          </p:cNvPr>
          <p:cNvSpPr/>
          <p:nvPr/>
        </p:nvSpPr>
        <p:spPr bwMode="auto">
          <a:xfrm>
            <a:off x="9072979" y="4873841"/>
            <a:ext cx="488272" cy="878889"/>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3385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defRPr/>
            </a:pPr>
            <a:r>
              <a:rPr lang="de-DE" dirty="0"/>
              <a:t>Was bedeuten die Jahreszahl 1998 und 2012</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Grafik 13" descr="Zurück ins goldene Zeital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177" y="852494"/>
            <a:ext cx="8064290" cy="432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Rechteck 15"/>
          <p:cNvSpPr>
            <a:spLocks noChangeArrowheads="1"/>
          </p:cNvSpPr>
          <p:nvPr/>
        </p:nvSpPr>
        <p:spPr bwMode="auto">
          <a:xfrm>
            <a:off x="2253665" y="4953377"/>
            <a:ext cx="7953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Seit 2012 trennen sich die </a:t>
            </a:r>
            <a:r>
              <a:rPr lang="de-CH" altLang="de-DE" dirty="0">
                <a:solidFill>
                  <a:srgbClr val="FF0000"/>
                </a:solidFill>
                <a:latin typeface="Times New Roman" pitchFamily="18" charset="0"/>
                <a:cs typeface="Arial" charset="0"/>
              </a:rPr>
              <a:t>Materialisten</a:t>
            </a:r>
            <a:r>
              <a:rPr lang="de-CH" altLang="de-DE" dirty="0">
                <a:solidFill>
                  <a:srgbClr val="000000"/>
                </a:solidFill>
                <a:latin typeface="Times New Roman" pitchFamily="18" charset="0"/>
                <a:cs typeface="Arial" charset="0"/>
              </a:rPr>
              <a:t> von den </a:t>
            </a:r>
            <a:r>
              <a:rPr lang="de-CH" altLang="de-DE" dirty="0">
                <a:solidFill>
                  <a:srgbClr val="CC0099"/>
                </a:solidFill>
                <a:latin typeface="Times New Roman" pitchFamily="18" charset="0"/>
                <a:cs typeface="Arial" charset="0"/>
              </a:rPr>
              <a:t>Spiritisten</a:t>
            </a:r>
            <a:r>
              <a:rPr lang="de-CH" altLang="de-DE" dirty="0">
                <a:solidFill>
                  <a:srgbClr val="000000"/>
                </a:solidFill>
                <a:latin typeface="Times New Roman" pitchFamily="18" charset="0"/>
                <a:cs typeface="Arial" charset="0"/>
              </a:rPr>
              <a:t>. </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Materialisten benutzen weiterhin </a:t>
            </a:r>
            <a:r>
              <a:rPr lang="de-CH" altLang="de-DE" dirty="0">
                <a:solidFill>
                  <a:srgbClr val="FF0000"/>
                </a:solidFill>
                <a:latin typeface="Times New Roman" pitchFamily="18" charset="0"/>
                <a:cs typeface="Arial" charset="0"/>
              </a:rPr>
              <a:t>Zins-Geld</a:t>
            </a:r>
            <a:r>
              <a:rPr lang="de-CH" altLang="de-DE" dirty="0">
                <a:solidFill>
                  <a:srgbClr val="000000"/>
                </a:solidFill>
                <a:latin typeface="Times New Roman" pitchFamily="18" charset="0"/>
                <a:cs typeface="Arial" charset="0"/>
              </a:rPr>
              <a:t>.</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Spiritisten verwenden das </a:t>
            </a:r>
            <a:r>
              <a:rPr lang="de-CH" altLang="de-DE" dirty="0">
                <a:solidFill>
                  <a:srgbClr val="0070C0"/>
                </a:solidFill>
                <a:latin typeface="Times New Roman" pitchFamily="18" charset="0"/>
                <a:cs typeface="Arial" charset="0"/>
              </a:rPr>
              <a:t>EUROWEG</a:t>
            </a:r>
            <a:r>
              <a:rPr lang="de-CH" altLang="de-DE" dirty="0">
                <a:solidFill>
                  <a:srgbClr val="000000"/>
                </a:solidFill>
                <a:latin typeface="Times New Roman" pitchFamily="18" charset="0"/>
                <a:cs typeface="Arial" charset="0"/>
              </a:rPr>
              <a:t> Internet-Gelt.</a:t>
            </a:r>
            <a:r>
              <a:rPr lang="de-CH" altLang="de-DE" b="0" dirty="0">
                <a:solidFill>
                  <a:srgbClr val="000000"/>
                </a:solidFill>
                <a:latin typeface="Times New Roman" pitchFamily="18" charset="0"/>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spcAft>
                <a:spcPts val="0"/>
              </a:spcAft>
            </a:pPr>
            <a:r>
              <a:rPr lang="de-CH" sz="3200" dirty="0">
                <a:effectLst/>
                <a:latin typeface="Calibri" panose="020F0502020204030204" pitchFamily="34" charset="0"/>
                <a:ea typeface="Calibri" panose="020F0502020204030204" pitchFamily="34" charset="0"/>
              </a:rPr>
              <a:t>Wer nicht mit der Zeit geht, geht mit der Zeit!</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E5A96171-598B-49C4-9C0C-F1E515EF83D4}"/>
              </a:ext>
            </a:extLst>
          </p:cNvPr>
          <p:cNvSpPr txBox="1"/>
          <p:nvPr/>
        </p:nvSpPr>
        <p:spPr>
          <a:xfrm>
            <a:off x="1233996" y="905522"/>
            <a:ext cx="10662082" cy="5170646"/>
          </a:xfrm>
          <a:prstGeom prst="rect">
            <a:avLst/>
          </a:prstGeom>
          <a:noFill/>
        </p:spPr>
        <p:txBody>
          <a:bodyPr wrap="square">
            <a:spAutoFit/>
          </a:bodyPr>
          <a:lstStyle/>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2400" b="1" dirty="0">
                <a:effectLst/>
                <a:latin typeface="Calibri" panose="020F0502020204030204" pitchFamily="34" charset="0"/>
                <a:ea typeface="Calibri" panose="020F0502020204030204" pitchFamily="34" charset="0"/>
              </a:rPr>
              <a:t>Welche Zeit hat es seit wann geschlagen?              Wo wollen Sie stehen?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1996</a:t>
            </a:r>
            <a:r>
              <a:rPr lang="de-CH" dirty="0">
                <a:effectLst/>
                <a:latin typeface="Calibri" panose="020F0502020204030204" pitchFamily="34" charset="0"/>
                <a:ea typeface="Calibri" panose="020F0502020204030204" pitchFamily="34" charset="0"/>
              </a:rPr>
              <a:t>  die </a:t>
            </a:r>
            <a:r>
              <a:rPr lang="de-CH" b="1" dirty="0">
                <a:effectLst/>
                <a:latin typeface="Calibri" panose="020F0502020204030204" pitchFamily="34" charset="0"/>
                <a:ea typeface="Calibri" panose="020F0502020204030204" pitchFamily="34" charset="0"/>
              </a:rPr>
              <a:t>Marktsättigung</a:t>
            </a:r>
            <a:r>
              <a:rPr lang="de-CH" dirty="0">
                <a:effectLst/>
                <a:latin typeface="Calibri" panose="020F0502020204030204" pitchFamily="34" charset="0"/>
                <a:ea typeface="Calibri" panose="020F0502020204030204" pitchFamily="34" charset="0"/>
              </a:rPr>
              <a:t> ist in allen Industrienationen erreicht. Damit sind alle kapitalistischen Wirtschaftsbücher und </a:t>
            </a:r>
            <a:r>
              <a:rPr lang="de-CH" b="1" dirty="0">
                <a:effectLst/>
                <a:latin typeface="Calibri" panose="020F0502020204030204" pitchFamily="34" charset="0"/>
                <a:ea typeface="Calibri" panose="020F0502020204030204" pitchFamily="34" charset="0"/>
              </a:rPr>
              <a:t>Universitäten</a:t>
            </a:r>
            <a:r>
              <a:rPr lang="de-CH" dirty="0">
                <a:effectLst/>
                <a:latin typeface="Calibri" panose="020F0502020204030204" pitchFamily="34" charset="0"/>
                <a:ea typeface="Calibri" panose="020F0502020204030204" pitchFamily="34" charset="0"/>
              </a:rPr>
              <a:t> </a:t>
            </a:r>
            <a:r>
              <a:rPr lang="de-CH" b="1" dirty="0">
                <a:effectLst/>
                <a:latin typeface="Calibri" panose="020F0502020204030204" pitchFamily="34" charset="0"/>
                <a:ea typeface="Calibri" panose="020F0502020204030204" pitchFamily="34" charset="0"/>
              </a:rPr>
              <a:t>überholt</a:t>
            </a:r>
            <a:r>
              <a:rPr lang="de-CH" dirty="0">
                <a:effectLst/>
                <a:latin typeface="Calibri" panose="020F0502020204030204" pitchFamily="34" charset="0"/>
                <a:ea typeface="Calibri" panose="020F0502020204030204" pitchFamily="34" charset="0"/>
              </a:rPr>
              <a:t>. Sie sollten nun alle gehen. </a:t>
            </a:r>
          </a:p>
          <a:p>
            <a:pPr marL="342900" lvl="0" indent="-342900">
              <a:spcAft>
                <a:spcPts val="0"/>
              </a:spcAft>
              <a:buFont typeface="Symbol" panose="05050102010706020507" pitchFamily="18" charset="2"/>
              <a:buChar char=""/>
            </a:pPr>
            <a:r>
              <a:rPr lang="de-CH" dirty="0">
                <a:effectLst/>
                <a:latin typeface="Calibri" panose="020F0502020204030204" pitchFamily="34" charset="0"/>
                <a:ea typeface="Times New Roman" panose="02020603050405020304" pitchFamily="18" charset="0"/>
              </a:rPr>
              <a:t>Die alternative neue Wirtschafts-Theorie heisst. «</a:t>
            </a:r>
            <a:r>
              <a:rPr lang="de-CH" b="1" dirty="0">
                <a:solidFill>
                  <a:srgbClr val="4472C4"/>
                </a:solidFill>
                <a:effectLst/>
                <a:latin typeface="Calibri" panose="020F0502020204030204" pitchFamily="34" charset="0"/>
                <a:ea typeface="Times New Roman" panose="02020603050405020304" pitchFamily="18" charset="0"/>
              </a:rPr>
              <a:t>HuMan-Wirtschaft und EUROWEG E-Banking</a:t>
            </a:r>
            <a:r>
              <a:rPr lang="de-CH" dirty="0">
                <a:effectLst/>
                <a:latin typeface="Calibri" panose="020F0502020204030204" pitchFamily="34" charset="0"/>
                <a:ea typeface="Times New Roman" panose="02020603050405020304" pitchFamily="18" charset="0"/>
              </a:rPr>
              <a:t>»</a:t>
            </a:r>
            <a:endParaRPr lang="de-CH" dirty="0">
              <a:effectLst/>
              <a:latin typeface="Calibri" panose="020F0502020204030204" pitchFamily="34" charset="0"/>
              <a:ea typeface="Calibri" panose="020F0502020204030204" pitchFamily="34" charset="0"/>
            </a:endParaRPr>
          </a:p>
          <a:p>
            <a:pPr>
              <a:spcAft>
                <a:spcPts val="0"/>
              </a:spcAft>
            </a:pPr>
            <a:r>
              <a:rPr lang="de-CH"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1980</a:t>
            </a:r>
            <a:r>
              <a:rPr lang="de-CH" dirty="0">
                <a:effectLst/>
                <a:latin typeface="Calibri" panose="020F0502020204030204" pitchFamily="34" charset="0"/>
                <a:ea typeface="Calibri" panose="020F0502020204030204" pitchFamily="34" charset="0"/>
              </a:rPr>
              <a:t>  das </a:t>
            </a:r>
            <a:r>
              <a:rPr lang="de-CH" b="1" dirty="0">
                <a:effectLst/>
                <a:latin typeface="Calibri" panose="020F0502020204030204" pitchFamily="34" charset="0"/>
                <a:ea typeface="Calibri" panose="020F0502020204030204" pitchFamily="34" charset="0"/>
              </a:rPr>
              <a:t>Wassermanns-Zeitalter</a:t>
            </a:r>
            <a:r>
              <a:rPr lang="de-CH" dirty="0">
                <a:effectLst/>
                <a:latin typeface="Calibri" panose="020F0502020204030204" pitchFamily="34" charset="0"/>
                <a:ea typeface="Calibri" panose="020F0502020204030204" pitchFamily="34" charset="0"/>
              </a:rPr>
              <a:t> hat begonnen. Grosse oder sogar </a:t>
            </a:r>
            <a:r>
              <a:rPr lang="de-CH" b="1" dirty="0">
                <a:effectLst/>
                <a:latin typeface="Calibri" panose="020F0502020204030204" pitchFamily="34" charset="0"/>
                <a:ea typeface="Calibri" panose="020F0502020204030204" pitchFamily="34" charset="0"/>
              </a:rPr>
              <a:t>Weltkriege</a:t>
            </a:r>
            <a:r>
              <a:rPr lang="de-CH" dirty="0">
                <a:effectLst/>
                <a:latin typeface="Calibri" panose="020F0502020204030204" pitchFamily="34" charset="0"/>
                <a:ea typeface="Calibri" panose="020F0502020204030204" pitchFamily="34" charset="0"/>
              </a:rPr>
              <a:t> sind darin </a:t>
            </a:r>
            <a:r>
              <a:rPr lang="de-CH" b="1" dirty="0">
                <a:effectLst/>
                <a:latin typeface="Calibri" panose="020F0502020204030204" pitchFamily="34" charset="0"/>
                <a:ea typeface="Calibri" panose="020F0502020204030204" pitchFamily="34" charset="0"/>
              </a:rPr>
              <a:t>nicht mehr machbar</a:t>
            </a:r>
            <a:r>
              <a:rPr lang="de-CH" dirty="0">
                <a:effectLst/>
                <a:latin typeface="Calibri" panose="020F0502020204030204" pitchFamily="34" charset="0"/>
                <a:ea typeface="Calibri" panose="020F0502020204030204" pitchFamily="34" charset="0"/>
              </a:rPr>
              <a:t>. </a:t>
            </a:r>
          </a:p>
          <a:p>
            <a:pPr marL="342900" lvl="0" indent="-342900">
              <a:spcAft>
                <a:spcPts val="0"/>
              </a:spcAft>
              <a:buFont typeface="Symbol" panose="05050102010706020507" pitchFamily="18" charset="2"/>
              <a:buChar char=""/>
            </a:pPr>
            <a:r>
              <a:rPr lang="de-CH" dirty="0">
                <a:effectLst/>
                <a:latin typeface="Calibri" panose="020F0502020204030204" pitchFamily="34" charset="0"/>
                <a:ea typeface="Times New Roman" panose="02020603050405020304" pitchFamily="18" charset="0"/>
              </a:rPr>
              <a:t>Trump und Putin haben bereits die Welt des Friedens ausgerufen.</a:t>
            </a:r>
            <a:endParaRPr lang="de-CH" dirty="0">
              <a:effectLst/>
              <a:latin typeface="Calibri" panose="020F0502020204030204" pitchFamily="34" charset="0"/>
              <a:ea typeface="Calibri" panose="020F0502020204030204" pitchFamily="34" charset="0"/>
            </a:endParaRPr>
          </a:p>
          <a:p>
            <a:pPr>
              <a:spcAft>
                <a:spcPts val="0"/>
              </a:spcAft>
            </a:pPr>
            <a:r>
              <a:rPr lang="de-CH"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2012</a:t>
            </a:r>
            <a:r>
              <a:rPr lang="de-CH" dirty="0">
                <a:effectLst/>
                <a:latin typeface="Calibri" panose="020F0502020204030204" pitchFamily="34" charset="0"/>
                <a:ea typeface="Calibri" panose="020F0502020204030204" pitchFamily="34" charset="0"/>
              </a:rPr>
              <a:t>  die </a:t>
            </a:r>
            <a:r>
              <a:rPr lang="de-CH" b="1" dirty="0">
                <a:effectLst/>
                <a:latin typeface="Calibri" panose="020F0502020204030204" pitchFamily="34" charset="0"/>
                <a:ea typeface="Calibri" panose="020F0502020204030204" pitchFamily="34" charset="0"/>
              </a:rPr>
              <a:t>Spiritisten</a:t>
            </a:r>
            <a:r>
              <a:rPr lang="de-CH" dirty="0">
                <a:effectLst/>
                <a:latin typeface="Calibri" panose="020F0502020204030204" pitchFamily="34" charset="0"/>
                <a:ea typeface="Calibri" panose="020F0502020204030204" pitchFamily="34" charset="0"/>
              </a:rPr>
              <a:t> trennen sich nun von den </a:t>
            </a:r>
            <a:r>
              <a:rPr lang="de-CH" b="1" dirty="0">
                <a:effectLst/>
                <a:latin typeface="Calibri" panose="020F0502020204030204" pitchFamily="34" charset="0"/>
                <a:ea typeface="Calibri" panose="020F0502020204030204" pitchFamily="34" charset="0"/>
              </a:rPr>
              <a:t>Materialisten</a:t>
            </a:r>
            <a:r>
              <a:rPr lang="de-CH" dirty="0">
                <a:effectLst/>
                <a:latin typeface="Calibri" panose="020F0502020204030204" pitchFamily="34" charset="0"/>
                <a:ea typeface="Calibri" panose="020F0502020204030204" pitchFamily="34" charset="0"/>
              </a:rPr>
              <a:t>. Es gibt eine markante Zunahme von Sterberaten, nicht nur wegen Corona. </a:t>
            </a:r>
          </a:p>
          <a:p>
            <a:pPr marL="342900" lvl="0" indent="-342900">
              <a:spcAft>
                <a:spcPts val="0"/>
              </a:spcAft>
              <a:buFont typeface="Symbol" panose="05050102010706020507" pitchFamily="18" charset="2"/>
              <a:buChar char=""/>
            </a:pPr>
            <a:r>
              <a:rPr lang="de-CH" b="1" dirty="0">
                <a:effectLst/>
                <a:latin typeface="Calibri" panose="020F0502020204030204" pitchFamily="34" charset="0"/>
                <a:ea typeface="Times New Roman" panose="02020603050405020304" pitchFamily="18" charset="0"/>
              </a:rPr>
              <a:t>Spiritisten</a:t>
            </a:r>
            <a:r>
              <a:rPr lang="de-CH" dirty="0">
                <a:effectLst/>
                <a:latin typeface="Calibri" panose="020F0502020204030204" pitchFamily="34" charset="0"/>
                <a:ea typeface="Times New Roman" panose="02020603050405020304" pitchFamily="18" charset="0"/>
              </a:rPr>
              <a:t> werden </a:t>
            </a:r>
            <a:r>
              <a:rPr lang="de-CH" b="1" dirty="0">
                <a:effectLst/>
                <a:latin typeface="Calibri" panose="020F0502020204030204" pitchFamily="34" charset="0"/>
                <a:ea typeface="Times New Roman" panose="02020603050405020304" pitchFamily="18" charset="0"/>
              </a:rPr>
              <a:t>100 Jahre alt und mehr</a:t>
            </a:r>
            <a:r>
              <a:rPr lang="de-CH" dirty="0">
                <a:effectLst/>
                <a:latin typeface="Calibri" panose="020F0502020204030204" pitchFamily="34" charset="0"/>
                <a:ea typeface="Times New Roman" panose="02020603050405020304" pitchFamily="18" charset="0"/>
              </a:rPr>
              <a:t>, Sie folgen Ihrem göttlichen Plan, der gerade nun umgesetzt wird. </a:t>
            </a:r>
            <a:endParaRPr lang="de-CH"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1800" b="1" dirty="0">
                <a:effectLst/>
                <a:latin typeface="Calibri" panose="020F0502020204030204" pitchFamily="34" charset="0"/>
                <a:ea typeface="Calibri" panose="020F0502020204030204" pitchFamily="34" charset="0"/>
              </a:rPr>
              <a:t>2015</a:t>
            </a:r>
            <a:r>
              <a:rPr lang="de-CH" sz="1800" dirty="0">
                <a:effectLst/>
                <a:latin typeface="Calibri" panose="020F0502020204030204" pitchFamily="34" charset="0"/>
                <a:ea typeface="Calibri" panose="020F0502020204030204" pitchFamily="34" charset="0"/>
              </a:rPr>
              <a:t>  Die </a:t>
            </a:r>
            <a:r>
              <a:rPr lang="de-CH" sz="1800" b="1" dirty="0">
                <a:effectLst/>
                <a:latin typeface="Calibri" panose="020F0502020204030204" pitchFamily="34" charset="0"/>
                <a:ea typeface="Calibri" panose="020F0502020204030204" pitchFamily="34" charset="0"/>
              </a:rPr>
              <a:t>Reptiloiden Besetzter</a:t>
            </a:r>
            <a:r>
              <a:rPr lang="de-CH" sz="1800" dirty="0">
                <a:effectLst/>
                <a:latin typeface="Calibri" panose="020F0502020204030204" pitchFamily="34" charset="0"/>
                <a:ea typeface="Calibri" panose="020F0502020204030204" pitchFamily="34" charset="0"/>
              </a:rPr>
              <a:t> von Manager und Konzernchefs, auch die von Politikern </a:t>
            </a:r>
            <a:r>
              <a:rPr lang="de-CH" sz="1800" b="1" dirty="0">
                <a:effectLst/>
                <a:latin typeface="Calibri" panose="020F0502020204030204" pitchFamily="34" charset="0"/>
                <a:ea typeface="Calibri" panose="020F0502020204030204" pitchFamily="34" charset="0"/>
              </a:rPr>
              <a:t>verlassen fluchtartig den Planeten</a:t>
            </a:r>
            <a:r>
              <a:rPr lang="de-CH" sz="1800" dirty="0">
                <a:effectLst/>
                <a:latin typeface="Calibri" panose="020F0502020204030204" pitchFamily="34" charset="0"/>
                <a:ea typeface="Calibri" panose="020F0502020204030204" pitchFamily="34" charset="0"/>
              </a:rPr>
              <a:t> </a:t>
            </a:r>
            <a:r>
              <a:rPr lang="de-CH" sz="1800" b="1" dirty="0">
                <a:effectLst/>
                <a:latin typeface="Calibri" panose="020F0502020204030204" pitchFamily="34" charset="0"/>
                <a:ea typeface="Calibri" panose="020F0502020204030204" pitchFamily="34" charset="0"/>
              </a:rPr>
              <a:t>Erde</a:t>
            </a:r>
            <a:r>
              <a:rPr lang="de-CH" sz="1800" dirty="0">
                <a:effectLst/>
                <a:latin typeface="Calibri" panose="020F0502020204030204" pitchFamily="34" charset="0"/>
                <a:ea typeface="Calibri" panose="020F0502020204030204" pitchFamily="34" charset="0"/>
              </a:rPr>
              <a:t>. Das Tor zurück zu ihrem Heimatplanet ging zu. </a:t>
            </a:r>
          </a:p>
          <a:p>
            <a:pPr marL="342900" lvl="0" indent="-342900">
              <a:spcAft>
                <a:spcPts val="0"/>
              </a:spcAft>
              <a:buFont typeface="Symbol" panose="05050102010706020507" pitchFamily="18" charset="2"/>
              <a:buChar char=""/>
            </a:pPr>
            <a:r>
              <a:rPr lang="de-CH" sz="1800" dirty="0">
                <a:effectLst/>
                <a:latin typeface="Calibri" panose="020F0502020204030204" pitchFamily="34" charset="0"/>
                <a:ea typeface="Times New Roman" panose="02020603050405020304" pitchFamily="18" charset="0"/>
              </a:rPr>
              <a:t>Die neuen Manager sind spirituell geschult und folgen Ihrem göttlichen Lebensplan.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981042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spcAft>
                <a:spcPts val="0"/>
              </a:spcAft>
            </a:pPr>
            <a:r>
              <a:rPr lang="de-CH" sz="3200" dirty="0">
                <a:effectLst/>
                <a:latin typeface="Calibri" panose="020F0502020204030204" pitchFamily="34" charset="0"/>
                <a:ea typeface="Calibri" panose="020F0502020204030204" pitchFamily="34" charset="0"/>
              </a:rPr>
              <a:t>Wer nicht mit der Zeit geht, geht mit der Zeit!</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E5A96171-598B-49C4-9C0C-F1E515EF83D4}"/>
              </a:ext>
            </a:extLst>
          </p:cNvPr>
          <p:cNvSpPr txBox="1"/>
          <p:nvPr/>
        </p:nvSpPr>
        <p:spPr>
          <a:xfrm>
            <a:off x="1278384" y="736846"/>
            <a:ext cx="10662082" cy="5262979"/>
          </a:xfrm>
          <a:prstGeom prst="rect">
            <a:avLst/>
          </a:prstGeom>
          <a:noFill/>
        </p:spPr>
        <p:txBody>
          <a:bodyPr wrap="square">
            <a:spAutoFit/>
          </a:bodyPr>
          <a:lstStyle/>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2400" b="1" dirty="0">
                <a:effectLst/>
                <a:latin typeface="Calibri" panose="020F0502020204030204" pitchFamily="34" charset="0"/>
                <a:ea typeface="Calibri" panose="020F0502020204030204" pitchFamily="34" charset="0"/>
              </a:rPr>
              <a:t>Welche Zeit hat es seit wann geschlagen?              Wo wollen Sie stehen?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1800" b="1" u="sng" dirty="0">
                <a:effectLst/>
                <a:latin typeface="Calibri" panose="020F0502020204030204" pitchFamily="34" charset="0"/>
                <a:ea typeface="Calibri" panose="020F0502020204030204" pitchFamily="34" charset="0"/>
              </a:rPr>
              <a:t>Und nun das Beste:</a:t>
            </a:r>
            <a:endParaRPr lang="de-CH" sz="1600" dirty="0">
              <a:effectLst/>
              <a:latin typeface="Calibri" panose="020F0502020204030204" pitchFamily="34" charset="0"/>
              <a:ea typeface="Calibri" panose="020F0502020204030204" pitchFamily="34" charset="0"/>
            </a:endParaRP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1972</a:t>
            </a:r>
            <a:r>
              <a:rPr lang="de-CH" sz="1600" dirty="0">
                <a:effectLst/>
                <a:latin typeface="Calibri" panose="020F0502020204030204" pitchFamily="34" charset="0"/>
                <a:ea typeface="Calibri" panose="020F0502020204030204" pitchFamily="34" charset="0"/>
              </a:rPr>
              <a:t> hat der </a:t>
            </a:r>
            <a:r>
              <a:rPr lang="de-CH" sz="1600" b="1" dirty="0">
                <a:effectLst/>
                <a:latin typeface="Calibri" panose="020F0502020204030204" pitchFamily="34" charset="0"/>
                <a:ea typeface="Calibri" panose="020F0502020204030204" pitchFamily="34" charset="0"/>
              </a:rPr>
              <a:t>Chef dieser Materialiste</a:t>
            </a:r>
            <a:r>
              <a:rPr lang="de-CH" sz="1600" dirty="0">
                <a:effectLst/>
                <a:latin typeface="Calibri" panose="020F0502020204030204" pitchFamily="34" charset="0"/>
                <a:ea typeface="Calibri" panose="020F0502020204030204" pitchFamily="34" charset="0"/>
              </a:rPr>
              <a:t>, der Herr der Materie, </a:t>
            </a:r>
            <a:r>
              <a:rPr lang="de-CH" sz="1600" b="1" u="sng" dirty="0">
                <a:effectLst/>
                <a:latin typeface="Calibri" panose="020F0502020204030204" pitchFamily="34" charset="0"/>
                <a:ea typeface="Calibri" panose="020F0502020204030204" pitchFamily="34" charset="0"/>
              </a:rPr>
              <a:t>Luzifer</a:t>
            </a:r>
            <a:r>
              <a:rPr lang="de-CH" sz="1600" dirty="0">
                <a:effectLst/>
                <a:latin typeface="Calibri" panose="020F0502020204030204" pitchFamily="34" charset="0"/>
                <a:ea typeface="Calibri" panose="020F0502020204030204" pitchFamily="34" charset="0"/>
              </a:rPr>
              <a:t>, den Rückzug ins Licht durch die alle 2000 Jahre ihm zustehende Amnestie nun endlich angenommen. </a:t>
            </a:r>
          </a:p>
          <a:p>
            <a:pPr marL="342900" lvl="0" indent="-342900">
              <a:spcAft>
                <a:spcPts val="0"/>
              </a:spcAft>
              <a:buFont typeface="Symbol" panose="05050102010706020507" pitchFamily="18" charset="2"/>
              <a:buChar char=""/>
            </a:pPr>
            <a:r>
              <a:rPr lang="de-CH" sz="1600" dirty="0">
                <a:effectLst/>
                <a:latin typeface="Calibri" panose="020F0502020204030204" pitchFamily="34" charset="0"/>
                <a:ea typeface="Times New Roman" panose="02020603050405020304" pitchFamily="18" charset="0"/>
              </a:rPr>
              <a:t>Wer kann seinen Weltkrieg gegen die «</a:t>
            </a:r>
            <a:r>
              <a:rPr lang="de-CH" sz="1600" b="1" dirty="0">
                <a:effectLst/>
                <a:latin typeface="Calibri" panose="020F0502020204030204" pitchFamily="34" charset="0"/>
                <a:ea typeface="Times New Roman" panose="02020603050405020304" pitchFamily="18" charset="0"/>
              </a:rPr>
              <a:t>Schöpfung geistiger Mensch</a:t>
            </a:r>
            <a:r>
              <a:rPr lang="de-CH" sz="1600" dirty="0">
                <a:effectLst/>
                <a:latin typeface="Calibri" panose="020F0502020204030204" pitchFamily="34" charset="0"/>
                <a:ea typeface="Times New Roman" panose="02020603050405020304" pitchFamily="18" charset="0"/>
              </a:rPr>
              <a:t>» ohne Führer und luziferische Strategie gewinnen?? </a:t>
            </a:r>
            <a:r>
              <a:rPr lang="de-CH" sz="1600" b="1" dirty="0">
                <a:effectLst/>
                <a:latin typeface="Calibri" panose="020F0502020204030204" pitchFamily="34" charset="0"/>
                <a:ea typeface="Times New Roman" panose="02020603050405020304" pitchFamily="18" charset="0"/>
              </a:rPr>
              <a:t>Keiner</a:t>
            </a:r>
            <a:r>
              <a:rPr lang="de-CH" sz="1600" dirty="0">
                <a:effectLst/>
                <a:latin typeface="Calibri" panose="020F0502020204030204" pitchFamily="34" charset="0"/>
                <a:ea typeface="Times New Roman" panose="02020603050405020304" pitchFamily="18" charset="0"/>
              </a:rPr>
              <a:t>…</a:t>
            </a:r>
            <a:endParaRPr lang="de-CH" sz="1600" dirty="0">
              <a:effectLst/>
              <a:latin typeface="Calibri" panose="020F0502020204030204" pitchFamily="34" charset="0"/>
              <a:ea typeface="Calibri" panose="020F0502020204030204" pitchFamily="34" charset="0"/>
            </a:endParaRP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Luzifer wusste, dass:</a:t>
            </a: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1998</a:t>
            </a:r>
            <a:r>
              <a:rPr lang="de-CH" sz="1600" dirty="0">
                <a:effectLst/>
                <a:latin typeface="Calibri" panose="020F0502020204030204" pitchFamily="34" charset="0"/>
                <a:ea typeface="Calibri" panose="020F0502020204030204" pitchFamily="34" charset="0"/>
              </a:rPr>
              <a:t> dividiert durch 2 = </a:t>
            </a:r>
            <a:r>
              <a:rPr lang="de-CH" sz="1600" b="1" dirty="0">
                <a:effectLst/>
                <a:latin typeface="Calibri" panose="020F0502020204030204" pitchFamily="34" charset="0"/>
                <a:ea typeface="Calibri" panose="020F0502020204030204" pitchFamily="34" charset="0"/>
              </a:rPr>
              <a:t>999</a:t>
            </a:r>
            <a:r>
              <a:rPr lang="de-CH" sz="1600" dirty="0">
                <a:effectLst/>
                <a:latin typeface="Calibri" panose="020F0502020204030204" pitchFamily="34" charset="0"/>
                <a:ea typeface="Calibri" panose="020F0502020204030204" pitchFamily="34" charset="0"/>
              </a:rPr>
              <a:t>!  1998 dividiert durch 3 = </a:t>
            </a:r>
            <a:r>
              <a:rPr lang="de-CH" sz="1600" b="1" dirty="0">
                <a:effectLst/>
                <a:latin typeface="Calibri" panose="020F0502020204030204" pitchFamily="34" charset="0"/>
                <a:ea typeface="Calibri" panose="020F0502020204030204" pitchFamily="34" charset="0"/>
              </a:rPr>
              <a:t>666</a:t>
            </a:r>
            <a:r>
              <a:rPr lang="de-CH" sz="1600" dirty="0">
                <a:effectLst/>
                <a:latin typeface="Calibri" panose="020F0502020204030204" pitchFamily="34" charset="0"/>
                <a:ea typeface="Calibri" panose="020F0502020204030204" pitchFamily="34" charset="0"/>
              </a:rPr>
              <a:t>, also die Welt befand sich am Scheitelpunkt, am weitersten entfernten Punkt von der 7. Dimension=Gott.</a:t>
            </a: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dirty="0">
                <a:effectLst/>
                <a:latin typeface="Calibri" panose="020F0502020204030204" pitchFamily="34" charset="0"/>
                <a:ea typeface="Calibri" panose="020F0502020204030204" pitchFamily="34" charset="0"/>
              </a:rPr>
              <a:t>Da es die luziferisch-materialistische  NWO-Weltregierung bis 1998 nicht geschafft hatte, nämlich die </a:t>
            </a:r>
            <a:r>
              <a:rPr lang="de-CH" sz="1600" b="1" dirty="0">
                <a:effectLst/>
                <a:latin typeface="Calibri" panose="020F0502020204030204" pitchFamily="34" charset="0"/>
                <a:ea typeface="Calibri" panose="020F0502020204030204" pitchFamily="34" charset="0"/>
              </a:rPr>
              <a:t>Menschheit</a:t>
            </a:r>
            <a:r>
              <a:rPr lang="de-CH" sz="1600" dirty="0">
                <a:effectLst/>
                <a:latin typeface="Calibri" panose="020F0502020204030204" pitchFamily="34" charset="0"/>
                <a:ea typeface="Calibri" panose="020F0502020204030204" pitchFamily="34" charset="0"/>
              </a:rPr>
              <a:t> durch das </a:t>
            </a:r>
            <a:r>
              <a:rPr lang="de-CH" sz="1600" b="1" dirty="0">
                <a:effectLst/>
                <a:latin typeface="Calibri" panose="020F0502020204030204" pitchFamily="34" charset="0"/>
                <a:ea typeface="Calibri" panose="020F0502020204030204" pitchFamily="34" charset="0"/>
              </a:rPr>
              <a:t>materielle Geldsystem in die Versteinerung zu führen</a:t>
            </a:r>
            <a:r>
              <a:rPr lang="de-CH" sz="1600" dirty="0">
                <a:effectLst/>
                <a:latin typeface="Calibri" panose="020F0502020204030204" pitchFamily="34" charset="0"/>
                <a:ea typeface="Calibri" panose="020F0502020204030204" pitchFamily="34" charset="0"/>
              </a:rPr>
              <a:t>, hat sie mit ihrem Gefolge den </a:t>
            </a:r>
            <a:r>
              <a:rPr lang="de-CH" sz="1600" b="1" dirty="0">
                <a:effectLst/>
                <a:latin typeface="Calibri" panose="020F0502020204030204" pitchFamily="34" charset="0"/>
                <a:ea typeface="Calibri" panose="020F0502020204030204" pitchFamily="34" charset="0"/>
              </a:rPr>
              <a:t>Kampf verloren</a:t>
            </a:r>
            <a:r>
              <a:rPr lang="de-CH" sz="1600" dirty="0">
                <a:effectLst/>
                <a:latin typeface="Calibri" panose="020F0502020204030204" pitchFamily="34" charset="0"/>
                <a:ea typeface="Calibri" panose="020F0502020204030204" pitchFamily="34" charset="0"/>
              </a:rPr>
              <a:t>. Und wer glaubt denn schon, gegen Gott siegen zu können??</a:t>
            </a:r>
          </a:p>
          <a:p>
            <a:pPr>
              <a:spcAft>
                <a:spcPts val="0"/>
              </a:spcAft>
            </a:pPr>
            <a:r>
              <a:rPr lang="de-CH" sz="1600" u="sng" dirty="0">
                <a:solidFill>
                  <a:srgbClr val="0070C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https://youtu.be/RMZpDGDruAs</a:t>
            </a:r>
            <a:r>
              <a:rPr lang="de-CH" sz="1600" dirty="0">
                <a:solidFill>
                  <a:srgbClr val="0070C0"/>
                </a:solidFill>
                <a:effectLst/>
                <a:latin typeface="Calibri" panose="020F0502020204030204" pitchFamily="34" charset="0"/>
                <a:ea typeface="Calibri" panose="020F0502020204030204" pitchFamily="34" charset="0"/>
              </a:rPr>
              <a:t> </a:t>
            </a:r>
            <a:r>
              <a:rPr lang="de-CH" sz="1600" dirty="0">
                <a:effectLst/>
                <a:latin typeface="Calibri" panose="020F0502020204030204" pitchFamily="34" charset="0"/>
                <a:ea typeface="Calibri" panose="020F0502020204030204" pitchFamily="34" charset="0"/>
              </a:rPr>
              <a:t>und das </a:t>
            </a:r>
            <a:r>
              <a:rPr lang="de-CH" sz="1600" u="sng" dirty="0">
                <a:solidFill>
                  <a:srgbClr val="0070C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https://youtu.be/5UhzlXKdSH4</a:t>
            </a:r>
            <a:r>
              <a:rPr lang="de-CH" sz="1600" dirty="0">
                <a:solidFill>
                  <a:srgbClr val="0070C0"/>
                </a:solidFill>
                <a:effectLst/>
                <a:latin typeface="Calibri" panose="020F0502020204030204" pitchFamily="34" charset="0"/>
                <a:ea typeface="Calibri" panose="020F0502020204030204" pitchFamily="34" charset="0"/>
              </a:rPr>
              <a:t> </a:t>
            </a:r>
          </a:p>
          <a:p>
            <a:pPr>
              <a:spcAft>
                <a:spcPts val="0"/>
              </a:spcAft>
            </a:pPr>
            <a:r>
              <a:rPr lang="de-CH"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022470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FA5BADD-5525-42CB-87CD-0195934E7274}"/>
              </a:ext>
            </a:extLst>
          </p:cNvPr>
          <p:cNvSpPr/>
          <p:nvPr/>
        </p:nvSpPr>
        <p:spPr>
          <a:xfrm>
            <a:off x="1256685" y="3164019"/>
            <a:ext cx="9893667" cy="96992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Calibri" panose="020F0502020204030204"/>
                <a:ea typeface="+mn-ea"/>
                <a:cs typeface="+mn-cs"/>
              </a:rPr>
              <a:t>Seit dieser Zeit sind diese Herren der Freimaurerei und Anhang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00000"/>
                </a:solidFill>
                <a:effectLst/>
                <a:uLnTx/>
                <a:uFillTx/>
                <a:latin typeface="Calibri" panose="020F0502020204030204"/>
                <a:ea typeface="+mn-ea"/>
                <a:cs typeface="+mn-cs"/>
              </a:rPr>
              <a:t>Ohne Führer und ohne Auftrag. </a:t>
            </a:r>
          </a:p>
        </p:txBody>
      </p:sp>
      <p:sp>
        <p:nvSpPr>
          <p:cNvPr id="2" name="Titel 1">
            <a:extLst>
              <a:ext uri="{FF2B5EF4-FFF2-40B4-BE49-F238E27FC236}">
                <a16:creationId xmlns:a16="http://schemas.microsoft.com/office/drawing/2014/main" id="{8287C1A6-8CEC-4977-95D7-A6666F8530FB}"/>
              </a:ext>
            </a:extLst>
          </p:cNvPr>
          <p:cNvSpPr>
            <a:spLocks noGrp="1"/>
          </p:cNvSpPr>
          <p:nvPr>
            <p:ph type="ctrTitle"/>
          </p:nvPr>
        </p:nvSpPr>
        <p:spPr>
          <a:xfrm>
            <a:off x="776795" y="201879"/>
            <a:ext cx="10830757" cy="969928"/>
          </a:xfrm>
        </p:spPr>
        <p:txBody>
          <a:bodyPr>
            <a:normAutofit/>
          </a:bodyPr>
          <a:lstStyle/>
          <a:p>
            <a:r>
              <a:rPr lang="de-CH" b="1" dirty="0">
                <a:solidFill>
                  <a:srgbClr val="CC0099"/>
                </a:solidFill>
              </a:rPr>
              <a:t>1972 : Luzifer ist zurück ins Licht</a:t>
            </a:r>
          </a:p>
        </p:txBody>
      </p:sp>
      <p:sp>
        <p:nvSpPr>
          <p:cNvPr id="7" name="Textfeld 6">
            <a:extLst>
              <a:ext uri="{FF2B5EF4-FFF2-40B4-BE49-F238E27FC236}">
                <a16:creationId xmlns:a16="http://schemas.microsoft.com/office/drawing/2014/main" id="{9C7A76FE-0F51-4A60-A66E-E8CFA349090F}"/>
              </a:ext>
            </a:extLst>
          </p:cNvPr>
          <p:cNvSpPr txBox="1"/>
          <p:nvPr/>
        </p:nvSpPr>
        <p:spPr>
          <a:xfrm>
            <a:off x="1256685" y="2056023"/>
            <a:ext cx="9893667" cy="1107996"/>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200" b="1" i="0" u="none" strike="noStrike" kern="1200" cap="none" spc="0" normalizeH="0" baseline="0" noProof="0" dirty="0">
                <a:ln>
                  <a:noFill/>
                </a:ln>
                <a:solidFill>
                  <a:prstClr val="black"/>
                </a:solidFill>
                <a:effectLst/>
                <a:uLnTx/>
                <a:uFillTx/>
                <a:latin typeface="Calibri" panose="020F0502020204030204"/>
                <a:ea typeface="+mn-ea"/>
                <a:cs typeface="+mn-cs"/>
              </a:rPr>
              <a:t>In einer  Meditation über mehrere Tage haben Mitglieder der «I AM Bewegung in USA» Luzifer gebeten, diese letzte Amnestie anzunehmen. Nach langem zähem Kampf hat sich Luzifer dem Licht ergeben und ist ins Reich Gottes zurück gekehrt.</a:t>
            </a:r>
          </a:p>
        </p:txBody>
      </p:sp>
      <p:sp>
        <p:nvSpPr>
          <p:cNvPr id="4" name="Rechteck 3">
            <a:extLst>
              <a:ext uri="{FF2B5EF4-FFF2-40B4-BE49-F238E27FC236}">
                <a16:creationId xmlns:a16="http://schemas.microsoft.com/office/drawing/2014/main" id="{536BA0C4-45F5-47FD-9647-53A3685520E6}"/>
              </a:ext>
            </a:extLst>
          </p:cNvPr>
          <p:cNvSpPr/>
          <p:nvPr/>
        </p:nvSpPr>
        <p:spPr>
          <a:xfrm>
            <a:off x="1283320" y="1065794"/>
            <a:ext cx="985451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C0099"/>
                </a:solidFill>
                <a:effectLst/>
                <a:uLnTx/>
                <a:uFillTx/>
                <a:latin typeface="Calibri" panose="020F0502020204030204"/>
                <a:ea typeface="+mn-ea"/>
                <a:cs typeface="+mn-cs"/>
              </a:rPr>
              <a:t>Luzifer hatte alle 2’000 Jahre eine göttliche Amnestie zu gute.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C0099"/>
                </a:solidFill>
                <a:effectLst/>
                <a:uLnTx/>
                <a:uFillTx/>
                <a:latin typeface="Calibri" panose="020F0502020204030204"/>
                <a:ea typeface="+mn-ea"/>
                <a:cs typeface="+mn-cs"/>
              </a:rPr>
              <a:t>Die letzte war um das Jahr 1972</a:t>
            </a:r>
            <a:endParaRPr kumimoji="0" lang="de-CH"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Bildergebnis fÃ¼r Luzifer Symbol">
            <a:extLst>
              <a:ext uri="{FF2B5EF4-FFF2-40B4-BE49-F238E27FC236}">
                <a16:creationId xmlns:a16="http://schemas.microsoft.com/office/drawing/2014/main" id="{E729307A-634F-4672-90D7-DEC183C3A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20" y="4150402"/>
            <a:ext cx="2454180" cy="2642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Ã¼r Luzifer Handzeichen">
            <a:extLst>
              <a:ext uri="{FF2B5EF4-FFF2-40B4-BE49-F238E27FC236}">
                <a16:creationId xmlns:a16="http://schemas.microsoft.com/office/drawing/2014/main" id="{B25699F8-C577-4139-AC9E-7410DC09E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036" y="4133947"/>
            <a:ext cx="7293797" cy="265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3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Wie Luzifers Anhang die Menschheit ausrotten wollte</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2.bp.blogspot.com/-_a60QHJv2Pc/VLk9uIwzUQI/AAAAAAAAET8/SS5VwsFTocs/s1600/Pope-Francis-10-0116.jpg">
            <a:extLst>
              <a:ext uri="{FF2B5EF4-FFF2-40B4-BE49-F238E27FC236}">
                <a16:creationId xmlns:a16="http://schemas.microsoft.com/office/drawing/2014/main" id="{165185C5-CAAD-451E-9934-9A4507500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031" y="3941686"/>
            <a:ext cx="3754328" cy="22140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illary Clinton">
            <a:extLst>
              <a:ext uri="{FF2B5EF4-FFF2-40B4-BE49-F238E27FC236}">
                <a16:creationId xmlns:a16="http://schemas.microsoft.com/office/drawing/2014/main" id="{F6ABC742-4DF2-4740-9A97-0AA48404C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636" y="3950563"/>
            <a:ext cx="3126595" cy="22021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6D556060-B894-425B-BCDE-988CC11B1EA2}"/>
              </a:ext>
            </a:extLst>
          </p:cNvPr>
          <p:cNvPicPr>
            <a:picLocks noChangeAspect="1"/>
          </p:cNvPicPr>
          <p:nvPr/>
        </p:nvPicPr>
        <p:blipFill>
          <a:blip r:embed="rId5"/>
          <a:stretch>
            <a:fillRect/>
          </a:stretch>
        </p:blipFill>
        <p:spPr>
          <a:xfrm>
            <a:off x="1156501" y="901593"/>
            <a:ext cx="3566419" cy="5234244"/>
          </a:xfrm>
          <a:prstGeom prst="rect">
            <a:avLst/>
          </a:prstGeom>
        </p:spPr>
      </p:pic>
      <p:sp>
        <p:nvSpPr>
          <p:cNvPr id="5" name="Rechteck 4">
            <a:extLst>
              <a:ext uri="{FF2B5EF4-FFF2-40B4-BE49-F238E27FC236}">
                <a16:creationId xmlns:a16="http://schemas.microsoft.com/office/drawing/2014/main" id="{6A1C0832-0595-4A9B-B278-73A3AA48CF14}"/>
              </a:ext>
            </a:extLst>
          </p:cNvPr>
          <p:cNvSpPr/>
          <p:nvPr/>
        </p:nvSpPr>
        <p:spPr>
          <a:xfrm>
            <a:off x="5018835" y="854372"/>
            <a:ext cx="6986727" cy="3139321"/>
          </a:xfrm>
          <a:prstGeom prst="rect">
            <a:avLst/>
          </a:prstGeom>
        </p:spPr>
        <p:txBody>
          <a:bodyPr wrap="square">
            <a:spAutoFit/>
          </a:bodyPr>
          <a:lstStyle/>
          <a:p>
            <a:r>
              <a:rPr lang="de-DE" dirty="0">
                <a:solidFill>
                  <a:srgbClr val="333333"/>
                </a:solidFill>
                <a:latin typeface="Arial" panose="020B0604020202020204" pitchFamily="34" charset="0"/>
              </a:rPr>
              <a:t>Der Klassiker der Umweltliteratur! Günther Schwab wies auf die Gefahren aus Umweltverschmutzung, Vergiftung der Luft, Vernichtung des Waldes, </a:t>
            </a:r>
            <a:r>
              <a:rPr lang="de-DE" b="1" dirty="0">
                <a:solidFill>
                  <a:srgbClr val="333333"/>
                </a:solidFill>
                <a:latin typeface="Arial" panose="020B0604020202020204" pitchFamily="34" charset="0"/>
              </a:rPr>
              <a:t>Gift in der Nahrung </a:t>
            </a:r>
            <a:r>
              <a:rPr lang="de-DE" dirty="0">
                <a:solidFill>
                  <a:srgbClr val="333333"/>
                </a:solidFill>
                <a:latin typeface="Arial" panose="020B0604020202020204" pitchFamily="34" charset="0"/>
              </a:rPr>
              <a:t>und die Gefährdung allen Lebens durch eine entfesselte Technokratie bereits hin, als es den Begriff Umweltschutz noch gar nicht gab und an die Grünen noch nicht zu denken war. Seit dem ersten Erscheinen des Buches 1958 haben sich die technischen Möglichkeiten der Menschen enorm gesteigert. Aber nie zuvor waren die Gefahren, durch Verlust der Kontrolle über diese Möglichkeiten das Leben zu vernichten, so groß! Was Günther Schwab vor Jahren als warnendes Menetekel schrieb, ist genau so eingetroffen.</a:t>
            </a:r>
            <a:endParaRPr lang="de-CH" dirty="0"/>
          </a:p>
        </p:txBody>
      </p:sp>
    </p:spTree>
    <p:extLst>
      <p:ext uri="{BB962C8B-B14F-4D97-AF65-F5344CB8AC3E}">
        <p14:creationId xmlns:p14="http://schemas.microsoft.com/office/powerpoint/2010/main" val="4028368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sz="2400" dirty="0"/>
              <a:t>Was sind hohe Medien und Durchsagen? </a:t>
            </a:r>
          </a:p>
        </p:txBody>
      </p:sp>
      <p:sp>
        <p:nvSpPr>
          <p:cNvPr id="4" name="Datumsplatzhalter 3"/>
          <p:cNvSpPr>
            <a:spLocks noGrp="1"/>
          </p:cNvSpPr>
          <p:nvPr>
            <p:ph type="dt" sz="quarter" idx="10"/>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pic>
        <p:nvPicPr>
          <p:cNvPr id="1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346" y="428357"/>
            <a:ext cx="80695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DEE54067-E457-4652-BE19-B1893CCD42C4}"/>
              </a:ext>
            </a:extLst>
          </p:cNvPr>
          <p:cNvSpPr txBox="1"/>
          <p:nvPr/>
        </p:nvSpPr>
        <p:spPr>
          <a:xfrm>
            <a:off x="790109" y="1518082"/>
            <a:ext cx="1491944" cy="1600438"/>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srgbClr val="000000"/>
                </a:solidFill>
                <a:effectLst/>
                <a:uLnTx/>
                <a:uFillTx/>
                <a:latin typeface="Arial"/>
                <a:ea typeface="+mn-ea"/>
                <a:cs typeface="+mn-cs"/>
              </a:rPr>
              <a:t>Wie erkennt man hochstehende Medien und stimmige geistige Durchsagen?</a:t>
            </a:r>
          </a:p>
        </p:txBody>
      </p:sp>
      <p:sp>
        <p:nvSpPr>
          <p:cNvPr id="7" name="Textfeld 6">
            <a:extLst>
              <a:ext uri="{FF2B5EF4-FFF2-40B4-BE49-F238E27FC236}">
                <a16:creationId xmlns:a16="http://schemas.microsoft.com/office/drawing/2014/main" id="{90A5B352-2B24-45AC-92F7-07CB59A83A00}"/>
              </a:ext>
            </a:extLst>
          </p:cNvPr>
          <p:cNvSpPr txBox="1"/>
          <p:nvPr/>
        </p:nvSpPr>
        <p:spPr>
          <a:xfrm>
            <a:off x="9286042" y="1054910"/>
            <a:ext cx="2610034" cy="452431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Grundlagen der Parapsychologie und der spiritistischen Lehren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Von </a:t>
            </a:r>
            <a:r>
              <a:rPr kumimoji="0" lang="de-CH" sz="1800" b="1" i="0" u="none" strike="noStrike" kern="1200" cap="none" spc="0" normalizeH="0" baseline="0" noProof="0" dirty="0" err="1">
                <a:ln>
                  <a:noFill/>
                </a:ln>
                <a:solidFill>
                  <a:srgbClr val="000000"/>
                </a:solidFill>
                <a:effectLst/>
                <a:uLnTx/>
                <a:uFillTx/>
                <a:latin typeface="Arial"/>
                <a:ea typeface="+mn-ea"/>
                <a:cs typeface="+mn-cs"/>
              </a:rPr>
              <a:t>Allan</a:t>
            </a:r>
            <a:r>
              <a:rPr kumimoji="0" lang="de-CH" sz="1800" b="1" i="0" u="none" strike="noStrike" kern="1200" cap="none" spc="0" normalizeH="0" baseline="0" noProof="0" dirty="0">
                <a:ln>
                  <a:noFill/>
                </a:ln>
                <a:solidFill>
                  <a:srgbClr val="000000"/>
                </a:solidFill>
                <a:effectLst/>
                <a:uLnTx/>
                <a:uFillTx/>
                <a:latin typeface="Arial"/>
                <a:ea typeface="+mn-ea"/>
                <a:cs typeface="+mn-cs"/>
              </a:rPr>
              <a:t> </a:t>
            </a:r>
            <a:r>
              <a:rPr kumimoji="0" lang="de-CH" sz="1800" b="1" i="0" u="none" strike="noStrike" kern="1200" cap="none" spc="0" normalizeH="0" baseline="0" noProof="0" dirty="0" err="1">
                <a:ln>
                  <a:noFill/>
                </a:ln>
                <a:solidFill>
                  <a:srgbClr val="000000"/>
                </a:solidFill>
                <a:effectLst/>
                <a:uLnTx/>
                <a:uFillTx/>
                <a:latin typeface="Arial"/>
                <a:ea typeface="+mn-ea"/>
                <a:cs typeface="+mn-cs"/>
              </a:rPr>
              <a:t>Kardec</a:t>
            </a: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1" u="none" strike="noStrike" kern="1200" cap="none" spc="0" normalizeH="0" baseline="0" noProof="0" dirty="0">
                <a:ln>
                  <a:noFill/>
                </a:ln>
                <a:solidFill>
                  <a:srgbClr val="000000"/>
                </a:solidFill>
                <a:effectLst/>
                <a:uLnTx/>
                <a:uFillTx/>
                <a:latin typeface="Arial"/>
                <a:ea typeface="+mn-ea"/>
                <a:cs typeface="+mn-cs"/>
              </a:rPr>
              <a:t>Hippolyte Léon </a:t>
            </a:r>
            <a:r>
              <a:rPr kumimoji="0" lang="de-CH" sz="1800" b="0" i="1" u="none" strike="noStrike" kern="1200" cap="none" spc="0" normalizeH="0" baseline="0" noProof="0" dirty="0" err="1">
                <a:ln>
                  <a:noFill/>
                </a:ln>
                <a:solidFill>
                  <a:srgbClr val="000000"/>
                </a:solidFill>
                <a:effectLst/>
                <a:uLnTx/>
                <a:uFillTx/>
                <a:latin typeface="Arial"/>
                <a:ea typeface="+mn-ea"/>
                <a:cs typeface="+mn-cs"/>
              </a:rPr>
              <a:t>Denizard</a:t>
            </a:r>
            <a:r>
              <a:rPr kumimoji="0" lang="de-CH" sz="1800" b="0" i="1" u="none" strike="noStrike" kern="1200" cap="none" spc="0" normalizeH="0" baseline="0" noProof="0" dirty="0">
                <a:ln>
                  <a:noFill/>
                </a:ln>
                <a:solidFill>
                  <a:srgbClr val="000000"/>
                </a:solidFill>
                <a:effectLst/>
                <a:uLnTx/>
                <a:uFillTx/>
                <a:latin typeface="Arial"/>
                <a:ea typeface="+mn-ea"/>
                <a:cs typeface="+mn-cs"/>
              </a:rPr>
              <a:t> </a:t>
            </a:r>
            <a:r>
              <a:rPr kumimoji="0" lang="de-CH" sz="1800" b="0" i="1" u="none" strike="noStrike" kern="1200" cap="none" spc="0" normalizeH="0" baseline="0" noProof="0" dirty="0" err="1">
                <a:ln>
                  <a:noFill/>
                </a:ln>
                <a:solidFill>
                  <a:srgbClr val="000000"/>
                </a:solidFill>
                <a:effectLst/>
                <a:uLnTx/>
                <a:uFillTx/>
                <a:latin typeface="Arial"/>
                <a:ea typeface="+mn-ea"/>
                <a:cs typeface="+mn-cs"/>
              </a:rPr>
              <a:t>Rivail</a:t>
            </a: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1" i="0" u="sng"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1" i="0" u="sng"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rPr>
              <a:t>Geboren</a:t>
            </a:r>
            <a:r>
              <a:rPr kumimoji="0" lang="de-AT" sz="1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0" normalizeH="0" baseline="0" noProof="0" dirty="0">
                <a:ln>
                  <a:noFill/>
                </a:ln>
                <a:solidFill>
                  <a:srgbClr val="000000"/>
                </a:solidFill>
                <a:effectLst/>
                <a:uLnTx/>
                <a:uFillTx/>
                <a:latin typeface="Arial"/>
                <a:ea typeface="+mn-ea"/>
                <a:cs typeface="+mn-cs"/>
              </a:rPr>
              <a:t>3. Oktober 1804, </a:t>
            </a:r>
            <a:r>
              <a:rPr kumimoji="0" lang="de-AT" sz="1400" b="0" i="0"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Lyon, Frankreich</a:t>
            </a:r>
            <a:endParaRPr kumimoji="0" lang="de-AT"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1" i="0" u="none"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1" i="0" u="none"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rPr>
              <a:t>Gestorben</a:t>
            </a:r>
            <a:r>
              <a:rPr kumimoji="0" lang="de-AT" sz="1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0" normalizeH="0" baseline="0" noProof="0" dirty="0">
                <a:ln>
                  <a:noFill/>
                </a:ln>
                <a:solidFill>
                  <a:srgbClr val="000000"/>
                </a:solidFill>
                <a:effectLst/>
                <a:uLnTx/>
                <a:uFillTx/>
                <a:latin typeface="Arial"/>
                <a:ea typeface="+mn-ea"/>
                <a:cs typeface="+mn-cs"/>
              </a:rPr>
              <a:t>31. März 1869, </a:t>
            </a:r>
            <a:r>
              <a:rPr kumimoji="0" lang="de-AT" sz="1400" b="0" i="0" u="none" strike="noStrike" kern="1200" cap="none" spc="0" normalizeH="0" baseline="0" noProof="0" dirty="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Paris, Frankreich</a:t>
            </a:r>
            <a:endParaRPr kumimoji="0" lang="de-AT"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Grafik 2">
            <a:extLst>
              <a:ext uri="{FF2B5EF4-FFF2-40B4-BE49-F238E27FC236}">
                <a16:creationId xmlns:a16="http://schemas.microsoft.com/office/drawing/2014/main" id="{952E7BDF-7F1B-46AF-8157-A3401989499A}"/>
              </a:ext>
            </a:extLst>
          </p:cNvPr>
          <p:cNvPicPr>
            <a:picLocks noChangeAspect="1"/>
          </p:cNvPicPr>
          <p:nvPr/>
        </p:nvPicPr>
        <p:blipFill>
          <a:blip r:embed="rId5"/>
          <a:stretch>
            <a:fillRect/>
          </a:stretch>
        </p:blipFill>
        <p:spPr>
          <a:xfrm>
            <a:off x="2379711" y="1024597"/>
            <a:ext cx="3264657" cy="4717868"/>
          </a:xfrm>
          <a:prstGeom prst="rect">
            <a:avLst/>
          </a:prstGeom>
        </p:spPr>
      </p:pic>
      <p:pic>
        <p:nvPicPr>
          <p:cNvPr id="5" name="Grafik 4">
            <a:extLst>
              <a:ext uri="{FF2B5EF4-FFF2-40B4-BE49-F238E27FC236}">
                <a16:creationId xmlns:a16="http://schemas.microsoft.com/office/drawing/2014/main" id="{C1E74C7D-980C-4FC0-9E2C-BE0A88C90BFD}"/>
              </a:ext>
            </a:extLst>
          </p:cNvPr>
          <p:cNvPicPr>
            <a:picLocks noChangeAspect="1"/>
          </p:cNvPicPr>
          <p:nvPr/>
        </p:nvPicPr>
        <p:blipFill>
          <a:blip r:embed="rId6"/>
          <a:stretch>
            <a:fillRect/>
          </a:stretch>
        </p:blipFill>
        <p:spPr>
          <a:xfrm>
            <a:off x="5932599" y="962450"/>
            <a:ext cx="3238028" cy="4868056"/>
          </a:xfrm>
          <a:prstGeom prst="rect">
            <a:avLst/>
          </a:prstGeom>
        </p:spPr>
      </p:pic>
      <p:sp>
        <p:nvSpPr>
          <p:cNvPr id="9" name="Rechteck 8">
            <a:extLst>
              <a:ext uri="{FF2B5EF4-FFF2-40B4-BE49-F238E27FC236}">
                <a16:creationId xmlns:a16="http://schemas.microsoft.com/office/drawing/2014/main" id="{D30E655A-26B1-4E61-A630-66DC8B7F45B0}"/>
              </a:ext>
            </a:extLst>
          </p:cNvPr>
          <p:cNvSpPr/>
          <p:nvPr/>
        </p:nvSpPr>
        <p:spPr>
          <a:xfrm>
            <a:off x="2324611" y="5830506"/>
            <a:ext cx="32624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222222"/>
                </a:solidFill>
                <a:effectLst/>
                <a:uLnTx/>
                <a:uFillTx/>
                <a:latin typeface="Arial" panose="020B0604020202020204" pitchFamily="34" charset="0"/>
                <a:ea typeface="+mn-ea"/>
                <a:cs typeface="+mn-cs"/>
              </a:rPr>
              <a:t>Das Buch der Medien</a:t>
            </a:r>
            <a:r>
              <a:rPr kumimoji="0" lang="de-DE" sz="18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(1861)</a:t>
            </a:r>
            <a:endParaRPr kumimoji="0" lang="de-CH"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hteck 9">
            <a:extLst>
              <a:ext uri="{FF2B5EF4-FFF2-40B4-BE49-F238E27FC236}">
                <a16:creationId xmlns:a16="http://schemas.microsoft.com/office/drawing/2014/main" id="{801A8A7C-E876-4AC3-898B-7272A48A2B13}"/>
              </a:ext>
            </a:extLst>
          </p:cNvPr>
          <p:cNvSpPr/>
          <p:nvPr/>
        </p:nvSpPr>
        <p:spPr>
          <a:xfrm>
            <a:off x="5932599" y="5830506"/>
            <a:ext cx="50064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222222"/>
                </a:solidFill>
                <a:effectLst/>
                <a:uLnTx/>
                <a:uFillTx/>
                <a:latin typeface="Arial" panose="020B0604020202020204" pitchFamily="34" charset="0"/>
                <a:ea typeface="+mn-ea"/>
                <a:cs typeface="+mn-cs"/>
              </a:rPr>
              <a:t>Das Buch der Geister</a:t>
            </a:r>
            <a:r>
              <a:rPr kumimoji="0" lang="de-DE" sz="18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(1857) mit 1019 Fragen</a:t>
            </a:r>
            <a:endParaRPr kumimoji="0" lang="de-CH"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54002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429304" y="68843"/>
            <a:ext cx="10289220"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Wer sind wir ?  EUROWEG  -  HuMan-Wirtschaft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1235195" y="1668798"/>
            <a:ext cx="9983139" cy="1169551"/>
          </a:xfrm>
          <a:prstGeom prst="rect">
            <a:avLst/>
          </a:prstGeom>
        </p:spPr>
        <p:txBody>
          <a:bodyPr wrap="square">
            <a:spAutoFit/>
          </a:bodyPr>
          <a:lstStyle/>
          <a:p>
            <a:r>
              <a:rPr lang="de-CH" sz="2000" b="1" dirty="0"/>
              <a:t>1. In der Schweiz, Deutschland Österreich:  </a:t>
            </a:r>
            <a:br>
              <a:rPr lang="de-CH" sz="2000" b="1" dirty="0"/>
            </a:br>
            <a:endParaRPr lang="de-CH" sz="1000" b="1" dirty="0"/>
          </a:p>
          <a:p>
            <a:r>
              <a:rPr lang="de-CH" sz="2000" b="1" dirty="0"/>
              <a:t>ab 1996 – 2005,  in 8 Jahren ca. 1’600 Vorträge über:  </a:t>
            </a:r>
            <a:br>
              <a:rPr lang="de-CH" sz="2000" b="1" dirty="0"/>
            </a:br>
            <a:r>
              <a:rPr lang="de-CH" sz="2000" b="1" dirty="0"/>
              <a:t> </a:t>
            </a:r>
            <a:r>
              <a:rPr lang="de-CH" sz="2000" b="1" dirty="0">
                <a:solidFill>
                  <a:srgbClr val="CC0099"/>
                </a:solidFill>
              </a:rPr>
              <a:t>«Das Geheimnis der Gelt-Schöpfung oder die Entmaterialisierung des Geldes!»</a:t>
            </a:r>
            <a:endParaRPr lang="de-CH" sz="2000" dirty="0">
              <a:solidFill>
                <a:srgbClr val="CC0099"/>
              </a:solidFill>
            </a:endParaRPr>
          </a:p>
        </p:txBody>
      </p:sp>
      <p:sp>
        <p:nvSpPr>
          <p:cNvPr id="13" name="Rechteck 12">
            <a:extLst>
              <a:ext uri="{FF2B5EF4-FFF2-40B4-BE49-F238E27FC236}">
                <a16:creationId xmlns:a16="http://schemas.microsoft.com/office/drawing/2014/main" id="{8F4596B0-5788-46D8-B811-3B4088D255A6}"/>
              </a:ext>
            </a:extLst>
          </p:cNvPr>
          <p:cNvSpPr/>
          <p:nvPr/>
        </p:nvSpPr>
        <p:spPr>
          <a:xfrm>
            <a:off x="1424075" y="3641836"/>
            <a:ext cx="9477101" cy="1015663"/>
          </a:xfrm>
          <a:prstGeom prst="rect">
            <a:avLst/>
          </a:prstGeom>
        </p:spPr>
        <p:txBody>
          <a:bodyPr wrap="square">
            <a:spAutoFit/>
          </a:bodyPr>
          <a:lstStyle/>
          <a:p>
            <a:pPr algn="ctr"/>
            <a:r>
              <a:rPr lang="de-CH" sz="2000" b="1" dirty="0">
                <a:solidFill>
                  <a:srgbClr val="CC0099"/>
                </a:solidFill>
              </a:rPr>
              <a:t>2. Pause bis 2016:  EUROWEG - Software von 2002 – 2005 wurde aktualisiert, um diese den Banken als Rettung aus der Null-Zins-Falle anzubieten. </a:t>
            </a:r>
            <a:br>
              <a:rPr lang="de-CH" sz="2000" b="1" dirty="0">
                <a:solidFill>
                  <a:srgbClr val="CC0099"/>
                </a:solidFill>
              </a:rPr>
            </a:br>
            <a:r>
              <a:rPr lang="de-CH" sz="2000" b="1" dirty="0">
                <a:solidFill>
                  <a:srgbClr val="FF0000"/>
                </a:solidFill>
              </a:rPr>
              <a:t>Termin mit erster Bank war am 08.07.2016.  danach wieder Pause! </a:t>
            </a:r>
          </a:p>
        </p:txBody>
      </p:sp>
      <p:sp>
        <p:nvSpPr>
          <p:cNvPr id="14" name="Rechteck 13">
            <a:extLst>
              <a:ext uri="{FF2B5EF4-FFF2-40B4-BE49-F238E27FC236}">
                <a16:creationId xmlns:a16="http://schemas.microsoft.com/office/drawing/2014/main" id="{CA7123A3-30D9-4FFA-A191-2F4AF7F7C6D5}"/>
              </a:ext>
            </a:extLst>
          </p:cNvPr>
          <p:cNvSpPr/>
          <p:nvPr/>
        </p:nvSpPr>
        <p:spPr>
          <a:xfrm>
            <a:off x="1371357" y="4805868"/>
            <a:ext cx="10324729" cy="1446550"/>
          </a:xfrm>
          <a:prstGeom prst="rect">
            <a:avLst/>
          </a:prstGeom>
        </p:spPr>
        <p:txBody>
          <a:bodyPr wrap="square">
            <a:spAutoFit/>
          </a:bodyPr>
          <a:lstStyle/>
          <a:p>
            <a:r>
              <a:rPr lang="de-CH" sz="2000" b="1" dirty="0"/>
              <a:t>3. Neustart mit der EUROWEG dank Referent Clemens Kuby ab Berlin-Demos: nach 08.08.2020  in  der Schweiz – Deutschland – Österreich mit der Proklamierung der </a:t>
            </a:r>
          </a:p>
          <a:p>
            <a:pPr algn="ctr"/>
            <a:r>
              <a:rPr lang="de-CH" sz="2400" b="1" dirty="0">
                <a:solidFill>
                  <a:srgbClr val="CC0099"/>
                </a:solidFill>
              </a:rPr>
              <a:t>«HuMan-Bewegung D-A-CH»  </a:t>
            </a:r>
          </a:p>
          <a:p>
            <a:pPr algn="ctr"/>
            <a:r>
              <a:rPr lang="de-CH" sz="2400" b="1" dirty="0">
                <a:solidFill>
                  <a:srgbClr val="0070C0"/>
                </a:solidFill>
                <a:hlinkClick r:id="rId4">
                  <a:extLst>
                    <a:ext uri="{A12FA001-AC4F-418D-AE19-62706E023703}">
                      <ahyp:hlinkClr xmlns:ahyp="http://schemas.microsoft.com/office/drawing/2018/hyperlinkcolor" val="tx"/>
                    </a:ext>
                  </a:extLst>
                </a:hlinkClick>
              </a:rPr>
              <a:t>www.euroweg.net</a:t>
            </a:r>
            <a:r>
              <a:rPr lang="de-CH" sz="2400" b="1" dirty="0">
                <a:solidFill>
                  <a:srgbClr val="0070C0"/>
                </a:solidFill>
              </a:rPr>
              <a:t> </a:t>
            </a:r>
            <a:r>
              <a:rPr lang="de-CH" sz="2400" b="1" dirty="0"/>
              <a:t>Software. </a:t>
            </a:r>
            <a:endParaRPr lang="de-CH" sz="2400" dirty="0"/>
          </a:p>
        </p:txBody>
      </p:sp>
      <p:sp>
        <p:nvSpPr>
          <p:cNvPr id="15" name="Rechteck 14">
            <a:extLst>
              <a:ext uri="{FF2B5EF4-FFF2-40B4-BE49-F238E27FC236}">
                <a16:creationId xmlns:a16="http://schemas.microsoft.com/office/drawing/2014/main" id="{EA140D70-AF23-4299-9466-7E4783FC21FB}"/>
              </a:ext>
            </a:extLst>
          </p:cNvPr>
          <p:cNvSpPr/>
          <p:nvPr/>
        </p:nvSpPr>
        <p:spPr>
          <a:xfrm>
            <a:off x="1192181" y="906721"/>
            <a:ext cx="11047768" cy="677108"/>
          </a:xfrm>
          <a:prstGeom prst="rect">
            <a:avLst/>
          </a:prstGeom>
        </p:spPr>
        <p:txBody>
          <a:bodyPr wrap="none">
            <a:spAutoFit/>
          </a:bodyPr>
          <a:lstStyle/>
          <a:p>
            <a:r>
              <a:rPr lang="de-CH" sz="2400" b="1" dirty="0"/>
              <a:t>Hans-Jürgen Klaussner: </a:t>
            </a:r>
            <a:r>
              <a:rPr lang="de-CH" sz="2000" b="1" dirty="0"/>
              <a:t>1997 bis 1999 in der Schweiz, 1999 bis 2005 in Österreich</a:t>
            </a:r>
          </a:p>
          <a:p>
            <a:r>
              <a:rPr lang="de-CH" sz="1400" b="1" dirty="0"/>
              <a:t>Geb. 08.04.1952 Schramberg / V. Insel Reichenau, ab 1957 Schweiz alle Schulen bis BMS und </a:t>
            </a:r>
            <a:r>
              <a:rPr lang="de-CH" sz="1400" b="1" dirty="0" err="1"/>
              <a:t>Masch.Bau</a:t>
            </a:r>
            <a:r>
              <a:rPr lang="de-CH" sz="1400" b="1" dirty="0"/>
              <a:t>-Unternehmer seit 1973</a:t>
            </a:r>
            <a:endParaRPr lang="de-CH" sz="1400" dirty="0"/>
          </a:p>
        </p:txBody>
      </p:sp>
      <p:sp>
        <p:nvSpPr>
          <p:cNvPr id="17" name="Textfeld 16">
            <a:extLst>
              <a:ext uri="{FF2B5EF4-FFF2-40B4-BE49-F238E27FC236}">
                <a16:creationId xmlns:a16="http://schemas.microsoft.com/office/drawing/2014/main" id="{CB577642-FB2C-4EE4-ACE3-FCF748E5182F}"/>
              </a:ext>
            </a:extLst>
          </p:cNvPr>
          <p:cNvSpPr txBox="1"/>
          <p:nvPr/>
        </p:nvSpPr>
        <p:spPr>
          <a:xfrm>
            <a:off x="2326648" y="2886093"/>
            <a:ext cx="8058705" cy="369332"/>
          </a:xfrm>
          <a:prstGeom prst="rect">
            <a:avLst/>
          </a:prstGeom>
          <a:noFill/>
        </p:spPr>
        <p:txBody>
          <a:bodyPr wrap="square">
            <a:spAutoFit/>
          </a:bodyPr>
          <a:lstStyle/>
          <a:p>
            <a:r>
              <a:rPr lang="de-CH" b="1" dirty="0">
                <a:solidFill>
                  <a:srgbClr val="CC3300"/>
                </a:solidFill>
              </a:rPr>
              <a:t>Keiner hat das je verstanden, auch nicht die Kern-Teams in D-A-CH</a:t>
            </a:r>
          </a:p>
        </p:txBody>
      </p:sp>
    </p:spTree>
    <p:extLst>
      <p:ext uri="{BB962C8B-B14F-4D97-AF65-F5344CB8AC3E}">
        <p14:creationId xmlns:p14="http://schemas.microsoft.com/office/powerpoint/2010/main" val="15569047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Wie finanzieren Materialisten Ihre Pläne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6501227" y="1262420"/>
            <a:ext cx="2388093" cy="369332"/>
          </a:xfrm>
          <a:prstGeom prst="rect">
            <a:avLst/>
          </a:prstGeom>
        </p:spPr>
        <p:txBody>
          <a:bodyPr wrap="square">
            <a:spAutoFit/>
          </a:bodyPr>
          <a:lstStyle/>
          <a:p>
            <a:r>
              <a:rPr lang="de-DE" b="1" dirty="0">
                <a:solidFill>
                  <a:srgbClr val="333333"/>
                </a:solidFill>
                <a:latin typeface="Arial" panose="020B0604020202020204" pitchFamily="34" charset="0"/>
              </a:rPr>
              <a:t>Tempel Salomon</a:t>
            </a:r>
            <a:endParaRPr lang="de-CH" b="1" dirty="0"/>
          </a:p>
        </p:txBody>
      </p:sp>
      <p:pic>
        <p:nvPicPr>
          <p:cNvPr id="7" name="Grafik 6">
            <a:extLst>
              <a:ext uri="{FF2B5EF4-FFF2-40B4-BE49-F238E27FC236}">
                <a16:creationId xmlns:a16="http://schemas.microsoft.com/office/drawing/2014/main" id="{BE0CB968-E1E0-4A50-B545-EBDF6341A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40" y="1680441"/>
            <a:ext cx="3933027" cy="4421265"/>
          </a:xfrm>
          <a:prstGeom prst="rect">
            <a:avLst/>
          </a:prstGeom>
        </p:spPr>
      </p:pic>
      <p:sp>
        <p:nvSpPr>
          <p:cNvPr id="8" name="Textfeld 7">
            <a:extLst>
              <a:ext uri="{FF2B5EF4-FFF2-40B4-BE49-F238E27FC236}">
                <a16:creationId xmlns:a16="http://schemas.microsoft.com/office/drawing/2014/main" id="{5561B043-5301-4425-8A0A-4C1B1991DFD2}"/>
              </a:ext>
            </a:extLst>
          </p:cNvPr>
          <p:cNvSpPr txBox="1"/>
          <p:nvPr/>
        </p:nvSpPr>
        <p:spPr>
          <a:xfrm>
            <a:off x="1219200" y="985421"/>
            <a:ext cx="3634838" cy="646331"/>
          </a:xfrm>
          <a:prstGeom prst="rect">
            <a:avLst/>
          </a:prstGeom>
          <a:noFill/>
        </p:spPr>
        <p:txBody>
          <a:bodyPr wrap="square" rtlCol="0">
            <a:spAutoFit/>
          </a:bodyPr>
          <a:lstStyle/>
          <a:p>
            <a:r>
              <a:rPr lang="de-CH" b="1" dirty="0"/>
              <a:t>Materialisten und </a:t>
            </a:r>
            <a:r>
              <a:rPr lang="de-CH" b="1" dirty="0" err="1"/>
              <a:t>Luziferianer</a:t>
            </a:r>
            <a:r>
              <a:rPr lang="de-CH" b="1" dirty="0"/>
              <a:t> vereinigen sich in Logen wie: </a:t>
            </a:r>
          </a:p>
        </p:txBody>
      </p:sp>
      <p:pic>
        <p:nvPicPr>
          <p:cNvPr id="15" name="Grafik 14">
            <a:extLst>
              <a:ext uri="{FF2B5EF4-FFF2-40B4-BE49-F238E27FC236}">
                <a16:creationId xmlns:a16="http://schemas.microsoft.com/office/drawing/2014/main" id="{77A17200-2708-4B88-8D14-42F507D27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997" y="3595789"/>
            <a:ext cx="4165092" cy="2720340"/>
          </a:xfrm>
          <a:prstGeom prst="rect">
            <a:avLst/>
          </a:prstGeom>
        </p:spPr>
      </p:pic>
      <p:sp>
        <p:nvSpPr>
          <p:cNvPr id="19" name="Textfeld 18">
            <a:extLst>
              <a:ext uri="{FF2B5EF4-FFF2-40B4-BE49-F238E27FC236}">
                <a16:creationId xmlns:a16="http://schemas.microsoft.com/office/drawing/2014/main" id="{D4B5EF62-A24D-4D07-BD60-0B4BD24D7455}"/>
              </a:ext>
            </a:extLst>
          </p:cNvPr>
          <p:cNvSpPr txBox="1"/>
          <p:nvPr/>
        </p:nvSpPr>
        <p:spPr>
          <a:xfrm>
            <a:off x="5324555" y="5664922"/>
            <a:ext cx="2620960" cy="369332"/>
          </a:xfrm>
          <a:prstGeom prst="rect">
            <a:avLst/>
          </a:prstGeom>
          <a:noFill/>
        </p:spPr>
        <p:txBody>
          <a:bodyPr wrap="square">
            <a:spAutoFit/>
          </a:bodyPr>
          <a:lstStyle/>
          <a:p>
            <a:r>
              <a:rPr lang="de-DE" b="1" dirty="0">
                <a:solidFill>
                  <a:srgbClr val="333333"/>
                </a:solidFill>
                <a:latin typeface="Arial" panose="020B0604020202020204" pitchFamily="34" charset="0"/>
              </a:rPr>
              <a:t>Freimaurer Erhebung</a:t>
            </a:r>
            <a:endParaRPr lang="de-CH" dirty="0"/>
          </a:p>
        </p:txBody>
      </p:sp>
      <p:pic>
        <p:nvPicPr>
          <p:cNvPr id="13" name="Grafik 12">
            <a:extLst>
              <a:ext uri="{FF2B5EF4-FFF2-40B4-BE49-F238E27FC236}">
                <a16:creationId xmlns:a16="http://schemas.microsoft.com/office/drawing/2014/main" id="{60554588-0A3B-460E-8785-26F01BF7B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367" y="1671392"/>
            <a:ext cx="3482392" cy="2810023"/>
          </a:xfrm>
          <a:prstGeom prst="rect">
            <a:avLst/>
          </a:prstGeom>
        </p:spPr>
      </p:pic>
      <p:sp>
        <p:nvSpPr>
          <p:cNvPr id="17" name="Textfeld 16">
            <a:extLst>
              <a:ext uri="{FF2B5EF4-FFF2-40B4-BE49-F238E27FC236}">
                <a16:creationId xmlns:a16="http://schemas.microsoft.com/office/drawing/2014/main" id="{CE0BE3D0-43C3-4206-9C3D-16CDBC291623}"/>
              </a:ext>
            </a:extLst>
          </p:cNvPr>
          <p:cNvSpPr txBox="1"/>
          <p:nvPr/>
        </p:nvSpPr>
        <p:spPr>
          <a:xfrm>
            <a:off x="8889320" y="985421"/>
            <a:ext cx="3006758" cy="2585323"/>
          </a:xfrm>
          <a:prstGeom prst="rect">
            <a:avLst/>
          </a:prstGeom>
          <a:noFill/>
        </p:spPr>
        <p:txBody>
          <a:bodyPr wrap="square" rtlCol="0">
            <a:spAutoFit/>
          </a:bodyPr>
          <a:lstStyle/>
          <a:p>
            <a:r>
              <a:rPr lang="de-CH" dirty="0"/>
              <a:t>Im Jahr 2012 sind weltweit etwa fünf Millionen Mitglieder der Freimaurerei in allen ihren Ausprägungs-Formen, davon drei Millionen in den USA. Für Deutschland liegen die Angaben 2015 bei 15.500 Mitglieder </a:t>
            </a:r>
          </a:p>
        </p:txBody>
      </p:sp>
    </p:spTree>
    <p:extLst>
      <p:ext uri="{BB962C8B-B14F-4D97-AF65-F5344CB8AC3E}">
        <p14:creationId xmlns:p14="http://schemas.microsoft.com/office/powerpoint/2010/main" val="5476405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Wer finanziert die Materialisten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5625654" y="1254232"/>
            <a:ext cx="2414959" cy="369332"/>
          </a:xfrm>
          <a:prstGeom prst="rect">
            <a:avLst/>
          </a:prstGeom>
        </p:spPr>
        <p:txBody>
          <a:bodyPr wrap="square">
            <a:spAutoFit/>
          </a:bodyPr>
          <a:lstStyle/>
          <a:p>
            <a:r>
              <a:rPr lang="de-DE" b="1" dirty="0">
                <a:solidFill>
                  <a:srgbClr val="333333"/>
                </a:solidFill>
                <a:latin typeface="Arial" panose="020B0604020202020204" pitchFamily="34" charset="0"/>
              </a:rPr>
              <a:t>Jesuiten-Orden</a:t>
            </a:r>
            <a:endParaRPr lang="de-CH" b="1" dirty="0"/>
          </a:p>
        </p:txBody>
      </p:sp>
      <p:sp>
        <p:nvSpPr>
          <p:cNvPr id="8" name="Textfeld 7">
            <a:extLst>
              <a:ext uri="{FF2B5EF4-FFF2-40B4-BE49-F238E27FC236}">
                <a16:creationId xmlns:a16="http://schemas.microsoft.com/office/drawing/2014/main" id="{5561B043-5301-4425-8A0A-4C1B1991DFD2}"/>
              </a:ext>
            </a:extLst>
          </p:cNvPr>
          <p:cNvSpPr txBox="1"/>
          <p:nvPr/>
        </p:nvSpPr>
        <p:spPr>
          <a:xfrm>
            <a:off x="1127631" y="1115733"/>
            <a:ext cx="3778928" cy="646331"/>
          </a:xfrm>
          <a:prstGeom prst="rect">
            <a:avLst/>
          </a:prstGeom>
          <a:noFill/>
        </p:spPr>
        <p:txBody>
          <a:bodyPr wrap="square" rtlCol="0">
            <a:spAutoFit/>
          </a:bodyPr>
          <a:lstStyle/>
          <a:p>
            <a:r>
              <a:rPr lang="de-CH" b="1" dirty="0"/>
              <a:t>Materialisten und Rosenkreuzer vereinigen sich auch in Logen.</a:t>
            </a:r>
          </a:p>
        </p:txBody>
      </p:sp>
      <p:pic>
        <p:nvPicPr>
          <p:cNvPr id="6" name="Grafik 5">
            <a:extLst>
              <a:ext uri="{FF2B5EF4-FFF2-40B4-BE49-F238E27FC236}">
                <a16:creationId xmlns:a16="http://schemas.microsoft.com/office/drawing/2014/main" id="{358FF06C-1F80-42A2-A442-8FA6BB86E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871048"/>
            <a:ext cx="3343230" cy="3331268"/>
          </a:xfrm>
          <a:prstGeom prst="rect">
            <a:avLst/>
          </a:prstGeom>
        </p:spPr>
      </p:pic>
      <p:pic>
        <p:nvPicPr>
          <p:cNvPr id="11" name="Grafik 10">
            <a:extLst>
              <a:ext uri="{FF2B5EF4-FFF2-40B4-BE49-F238E27FC236}">
                <a16:creationId xmlns:a16="http://schemas.microsoft.com/office/drawing/2014/main" id="{AAF65429-2748-4F21-B89D-63E6066C18A8}"/>
              </a:ext>
            </a:extLst>
          </p:cNvPr>
          <p:cNvPicPr>
            <a:picLocks noChangeAspect="1"/>
          </p:cNvPicPr>
          <p:nvPr/>
        </p:nvPicPr>
        <p:blipFill>
          <a:blip r:embed="rId4"/>
          <a:stretch>
            <a:fillRect/>
          </a:stretch>
        </p:blipFill>
        <p:spPr>
          <a:xfrm>
            <a:off x="5013580" y="1636287"/>
            <a:ext cx="3343230" cy="3358155"/>
          </a:xfrm>
          <a:prstGeom prst="rect">
            <a:avLst/>
          </a:prstGeom>
        </p:spPr>
      </p:pic>
      <p:sp>
        <p:nvSpPr>
          <p:cNvPr id="16" name="Textfeld 15">
            <a:extLst>
              <a:ext uri="{FF2B5EF4-FFF2-40B4-BE49-F238E27FC236}">
                <a16:creationId xmlns:a16="http://schemas.microsoft.com/office/drawing/2014/main" id="{7A6BC5FF-8D84-4805-BE0A-361913AD32D4}"/>
              </a:ext>
            </a:extLst>
          </p:cNvPr>
          <p:cNvSpPr txBox="1"/>
          <p:nvPr/>
        </p:nvSpPr>
        <p:spPr>
          <a:xfrm>
            <a:off x="9177865" y="1230473"/>
            <a:ext cx="2667739" cy="369332"/>
          </a:xfrm>
          <a:prstGeom prst="rect">
            <a:avLst/>
          </a:prstGeom>
          <a:noFill/>
        </p:spPr>
        <p:txBody>
          <a:bodyPr wrap="square">
            <a:spAutoFit/>
          </a:bodyPr>
          <a:lstStyle/>
          <a:p>
            <a:r>
              <a:rPr lang="de-DE" b="1" dirty="0">
                <a:solidFill>
                  <a:srgbClr val="333333"/>
                </a:solidFill>
                <a:latin typeface="Arial" panose="020B0604020202020204" pitchFamily="34" charset="0"/>
              </a:rPr>
              <a:t>Rotarier-Club / M-F</a:t>
            </a:r>
            <a:endParaRPr lang="de-CH" b="1" dirty="0"/>
          </a:p>
        </p:txBody>
      </p:sp>
      <p:pic>
        <p:nvPicPr>
          <p:cNvPr id="17" name="Grafik 16">
            <a:extLst>
              <a:ext uri="{FF2B5EF4-FFF2-40B4-BE49-F238E27FC236}">
                <a16:creationId xmlns:a16="http://schemas.microsoft.com/office/drawing/2014/main" id="{6C383564-743E-466E-B8AF-C02BA91604B1}"/>
              </a:ext>
            </a:extLst>
          </p:cNvPr>
          <p:cNvPicPr>
            <a:picLocks noChangeAspect="1"/>
          </p:cNvPicPr>
          <p:nvPr/>
        </p:nvPicPr>
        <p:blipFill>
          <a:blip r:embed="rId5"/>
          <a:stretch>
            <a:fillRect/>
          </a:stretch>
        </p:blipFill>
        <p:spPr>
          <a:xfrm>
            <a:off x="8789719" y="1614747"/>
            <a:ext cx="3055885" cy="3977985"/>
          </a:xfrm>
          <a:prstGeom prst="rect">
            <a:avLst/>
          </a:prstGeom>
        </p:spPr>
      </p:pic>
      <p:sp>
        <p:nvSpPr>
          <p:cNvPr id="18" name="Textfeld 17">
            <a:extLst>
              <a:ext uri="{FF2B5EF4-FFF2-40B4-BE49-F238E27FC236}">
                <a16:creationId xmlns:a16="http://schemas.microsoft.com/office/drawing/2014/main" id="{58384674-505A-4D2D-93B0-49A31510A2BB}"/>
              </a:ext>
            </a:extLst>
          </p:cNvPr>
          <p:cNvSpPr txBox="1"/>
          <p:nvPr/>
        </p:nvSpPr>
        <p:spPr>
          <a:xfrm>
            <a:off x="4961451" y="5086902"/>
            <a:ext cx="3828268" cy="1169551"/>
          </a:xfrm>
          <a:prstGeom prst="rect">
            <a:avLst/>
          </a:prstGeom>
          <a:noFill/>
        </p:spPr>
        <p:txBody>
          <a:bodyPr wrap="square" rtlCol="0">
            <a:spAutoFit/>
          </a:bodyPr>
          <a:lstStyle/>
          <a:p>
            <a:r>
              <a:rPr lang="de-CH" sz="1400" dirty="0"/>
              <a:t>Der Orden hatte am 1. Januar 2017 insgesamt 16.090 Mitglieder, davon 11.574 </a:t>
            </a:r>
            <a:r>
              <a:rPr lang="de-CH" sz="1400" dirty="0">
                <a:solidFill>
                  <a:srgbClr val="CC3300"/>
                </a:solidFill>
                <a:hlinkClick r:id="rId6" tooltip="Priester (Christentum)">
                  <a:extLst>
                    <a:ext uri="{A12FA001-AC4F-418D-AE19-62706E023703}">
                      <ahyp:hlinkClr xmlns:ahyp="http://schemas.microsoft.com/office/drawing/2018/hyperlinkcolor" val="tx"/>
                    </a:ext>
                  </a:extLst>
                </a:hlinkClick>
              </a:rPr>
              <a:t>Priester</a:t>
            </a:r>
            <a:r>
              <a:rPr lang="de-CH" sz="1400" dirty="0"/>
              <a:t>, 2.694 Scholastiker (Mitglieder zwischen den ersten und den letzten Gelübden), 1.133 </a:t>
            </a:r>
            <a:r>
              <a:rPr lang="de-CH" sz="1400" dirty="0">
                <a:solidFill>
                  <a:srgbClr val="0070C0"/>
                </a:solidFill>
                <a:hlinkClick r:id="rId7" tooltip="Ordensbruder">
                  <a:extLst>
                    <a:ext uri="{A12FA001-AC4F-418D-AE19-62706E023703}">
                      <ahyp:hlinkClr xmlns:ahyp="http://schemas.microsoft.com/office/drawing/2018/hyperlinkcolor" val="tx"/>
                    </a:ext>
                  </a:extLst>
                </a:hlinkClick>
              </a:rPr>
              <a:t>Brüder</a:t>
            </a:r>
            <a:r>
              <a:rPr lang="de-CH" sz="1400" dirty="0"/>
              <a:t> und 734 </a:t>
            </a:r>
            <a:r>
              <a:rPr lang="de-CH" sz="1400" dirty="0">
                <a:solidFill>
                  <a:srgbClr val="D2A000"/>
                </a:solidFill>
                <a:hlinkClick r:id="rId8" tooltip="Novize">
                  <a:extLst>
                    <a:ext uri="{A12FA001-AC4F-418D-AE19-62706E023703}">
                      <ahyp:hlinkClr xmlns:ahyp="http://schemas.microsoft.com/office/drawing/2018/hyperlinkcolor" val="tx"/>
                    </a:ext>
                  </a:extLst>
                </a:hlinkClick>
              </a:rPr>
              <a:t>Novizen</a:t>
            </a:r>
            <a:endParaRPr lang="de-CH" sz="1400" dirty="0">
              <a:solidFill>
                <a:srgbClr val="D2A000"/>
              </a:solidFill>
            </a:endParaRPr>
          </a:p>
        </p:txBody>
      </p:sp>
      <p:sp>
        <p:nvSpPr>
          <p:cNvPr id="20" name="Textfeld 19">
            <a:extLst>
              <a:ext uri="{FF2B5EF4-FFF2-40B4-BE49-F238E27FC236}">
                <a16:creationId xmlns:a16="http://schemas.microsoft.com/office/drawing/2014/main" id="{87E3A1F0-6CEC-4C62-A1A2-C48C58414F98}"/>
              </a:ext>
            </a:extLst>
          </p:cNvPr>
          <p:cNvSpPr txBox="1"/>
          <p:nvPr/>
        </p:nvSpPr>
        <p:spPr>
          <a:xfrm>
            <a:off x="1127631" y="5202316"/>
            <a:ext cx="3439584" cy="830997"/>
          </a:xfrm>
          <a:prstGeom prst="rect">
            <a:avLst/>
          </a:prstGeom>
          <a:noFill/>
        </p:spPr>
        <p:txBody>
          <a:bodyPr wrap="square" rtlCol="0">
            <a:spAutoFit/>
          </a:bodyPr>
          <a:lstStyle/>
          <a:p>
            <a:r>
              <a:rPr lang="de-CH" sz="1600" dirty="0"/>
              <a:t>Rosenkreuzer-Mythos ab 1865 in der </a:t>
            </a:r>
            <a:r>
              <a:rPr lang="de-CH" sz="1600" b="1" dirty="0"/>
              <a:t>freimaurerischen</a:t>
            </a:r>
            <a:r>
              <a:rPr lang="de-CH" sz="1600" dirty="0"/>
              <a:t> </a:t>
            </a:r>
            <a:r>
              <a:rPr lang="de-CH" sz="1600" dirty="0">
                <a:solidFill>
                  <a:srgbClr val="D2A000"/>
                </a:solidFill>
                <a:hlinkClick r:id="rId9" tooltip="Societas Rosicruciana in Anglia">
                  <a:extLst>
                    <a:ext uri="{A12FA001-AC4F-418D-AE19-62706E023703}">
                      <ahyp:hlinkClr xmlns:ahyp="http://schemas.microsoft.com/office/drawing/2018/hyperlinkcolor" val="tx"/>
                    </a:ext>
                  </a:extLst>
                </a:hlinkClick>
              </a:rPr>
              <a:t>Societas</a:t>
            </a:r>
            <a:r>
              <a:rPr lang="de-CH" sz="1600" dirty="0">
                <a:solidFill>
                  <a:srgbClr val="CCCCFF"/>
                </a:solidFill>
                <a:hlinkClick r:id="rId9" tooltip="Societas Rosicruciana in Anglia">
                  <a:extLst>
                    <a:ext uri="{A12FA001-AC4F-418D-AE19-62706E023703}">
                      <ahyp:hlinkClr xmlns:ahyp="http://schemas.microsoft.com/office/drawing/2018/hyperlinkcolor" val="tx"/>
                    </a:ext>
                  </a:extLst>
                </a:hlinkClick>
              </a:rPr>
              <a:t> </a:t>
            </a:r>
            <a:r>
              <a:rPr lang="de-CH" sz="1600" dirty="0" err="1">
                <a:solidFill>
                  <a:srgbClr val="D2A000"/>
                </a:solidFill>
                <a:hlinkClick r:id="rId9" tooltip="Societas Rosicruciana in Anglia">
                  <a:extLst>
                    <a:ext uri="{A12FA001-AC4F-418D-AE19-62706E023703}">
                      <ahyp:hlinkClr xmlns:ahyp="http://schemas.microsoft.com/office/drawing/2018/hyperlinkcolor" val="tx"/>
                    </a:ext>
                  </a:extLst>
                </a:hlinkClick>
              </a:rPr>
              <a:t>Rosicruciana</a:t>
            </a:r>
            <a:r>
              <a:rPr lang="de-CH" sz="1600" dirty="0">
                <a:solidFill>
                  <a:srgbClr val="D2A000"/>
                </a:solidFill>
                <a:hlinkClick r:id="rId9" tooltip="Societas Rosicruciana in Anglia">
                  <a:extLst>
                    <a:ext uri="{A12FA001-AC4F-418D-AE19-62706E023703}">
                      <ahyp:hlinkClr xmlns:ahyp="http://schemas.microsoft.com/office/drawing/2018/hyperlinkcolor" val="tx"/>
                    </a:ext>
                  </a:extLst>
                </a:hlinkClick>
              </a:rPr>
              <a:t> in Anglia</a:t>
            </a:r>
            <a:r>
              <a:rPr lang="de-CH" sz="1600" dirty="0">
                <a:solidFill>
                  <a:srgbClr val="D2A000"/>
                </a:solidFill>
              </a:rPr>
              <a:t> </a:t>
            </a:r>
          </a:p>
        </p:txBody>
      </p:sp>
    </p:spTree>
    <p:extLst>
      <p:ext uri="{BB962C8B-B14F-4D97-AF65-F5344CB8AC3E}">
        <p14:creationId xmlns:p14="http://schemas.microsoft.com/office/powerpoint/2010/main" val="16166318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Erster Orden auf Spiritualität ohne Religion</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7803472" y="1611848"/>
            <a:ext cx="3488924" cy="369332"/>
          </a:xfrm>
          <a:prstGeom prst="rect">
            <a:avLst/>
          </a:prstGeom>
        </p:spPr>
        <p:txBody>
          <a:bodyPr wrap="square">
            <a:spAutoFit/>
          </a:bodyPr>
          <a:lstStyle/>
          <a:p>
            <a:r>
              <a:rPr lang="de-DE" b="1" dirty="0">
                <a:solidFill>
                  <a:srgbClr val="333333"/>
                </a:solidFill>
                <a:latin typeface="Arial" panose="020B0604020202020204" pitchFamily="34" charset="0"/>
              </a:rPr>
              <a:t>Neues Logo für Wohlstand</a:t>
            </a:r>
            <a:endParaRPr lang="de-CH" b="1" dirty="0"/>
          </a:p>
        </p:txBody>
      </p:sp>
      <p:sp>
        <p:nvSpPr>
          <p:cNvPr id="8" name="Textfeld 7">
            <a:extLst>
              <a:ext uri="{FF2B5EF4-FFF2-40B4-BE49-F238E27FC236}">
                <a16:creationId xmlns:a16="http://schemas.microsoft.com/office/drawing/2014/main" id="{5561B043-5301-4425-8A0A-4C1B1991DFD2}"/>
              </a:ext>
            </a:extLst>
          </p:cNvPr>
          <p:cNvSpPr txBox="1"/>
          <p:nvPr/>
        </p:nvSpPr>
        <p:spPr>
          <a:xfrm>
            <a:off x="1367482" y="1618640"/>
            <a:ext cx="3778928" cy="369332"/>
          </a:xfrm>
          <a:prstGeom prst="rect">
            <a:avLst/>
          </a:prstGeom>
          <a:noFill/>
        </p:spPr>
        <p:txBody>
          <a:bodyPr wrap="square" rtlCol="0">
            <a:spAutoFit/>
          </a:bodyPr>
          <a:lstStyle/>
          <a:p>
            <a:r>
              <a:rPr lang="de-CH" b="1" dirty="0"/>
              <a:t>Altes Wappen für Wohlstand</a:t>
            </a:r>
          </a:p>
        </p:txBody>
      </p:sp>
      <p:pic>
        <p:nvPicPr>
          <p:cNvPr id="12" name="Grafik 11">
            <a:extLst>
              <a:ext uri="{FF2B5EF4-FFF2-40B4-BE49-F238E27FC236}">
                <a16:creationId xmlns:a16="http://schemas.microsoft.com/office/drawing/2014/main" id="{635D866F-590A-47EF-898A-C65E03ADE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770" y="1922232"/>
            <a:ext cx="3894157" cy="3375953"/>
          </a:xfrm>
          <a:prstGeom prst="rect">
            <a:avLst/>
          </a:prstGeom>
        </p:spPr>
      </p:pic>
      <p:sp>
        <p:nvSpPr>
          <p:cNvPr id="13" name="Textfeld 12">
            <a:extLst>
              <a:ext uri="{FF2B5EF4-FFF2-40B4-BE49-F238E27FC236}">
                <a16:creationId xmlns:a16="http://schemas.microsoft.com/office/drawing/2014/main" id="{3E7A038E-DD4A-4516-B4F5-32248C1FB8DF}"/>
              </a:ext>
            </a:extLst>
          </p:cNvPr>
          <p:cNvSpPr txBox="1"/>
          <p:nvPr/>
        </p:nvSpPr>
        <p:spPr>
          <a:xfrm>
            <a:off x="1496997" y="1015662"/>
            <a:ext cx="9795399" cy="461665"/>
          </a:xfrm>
          <a:prstGeom prst="rect">
            <a:avLst/>
          </a:prstGeom>
          <a:noFill/>
        </p:spPr>
        <p:txBody>
          <a:bodyPr wrap="square" rtlCol="0">
            <a:spAutoFit/>
          </a:bodyPr>
          <a:lstStyle/>
          <a:p>
            <a:r>
              <a:rPr lang="de-CH" sz="2400" b="1" dirty="0"/>
              <a:t>Re = </a:t>
            </a:r>
            <a:r>
              <a:rPr lang="de-CH" sz="2400" b="1"/>
              <a:t>Reinkarnierte            </a:t>
            </a:r>
            <a:r>
              <a:rPr lang="de-CH" sz="2400" b="1" dirty="0"/>
              <a:t>Hu = Licht 	</a:t>
            </a:r>
            <a:r>
              <a:rPr lang="de-CH" sz="2400" b="1"/>
              <a:t>       Man </a:t>
            </a:r>
            <a:r>
              <a:rPr lang="de-CH" sz="2400" b="1" dirty="0"/>
              <a:t>= Wesen       Orden</a:t>
            </a:r>
          </a:p>
        </p:txBody>
      </p:sp>
      <p:sp>
        <p:nvSpPr>
          <p:cNvPr id="14" name="Textfeld 13">
            <a:extLst>
              <a:ext uri="{FF2B5EF4-FFF2-40B4-BE49-F238E27FC236}">
                <a16:creationId xmlns:a16="http://schemas.microsoft.com/office/drawing/2014/main" id="{E92B5564-2AD8-4EE0-8836-2057623B45F6}"/>
              </a:ext>
            </a:extLst>
          </p:cNvPr>
          <p:cNvSpPr txBox="1"/>
          <p:nvPr/>
        </p:nvSpPr>
        <p:spPr>
          <a:xfrm>
            <a:off x="1850807" y="5432706"/>
            <a:ext cx="9300839" cy="369332"/>
          </a:xfrm>
          <a:prstGeom prst="rect">
            <a:avLst/>
          </a:prstGeom>
          <a:noFill/>
        </p:spPr>
        <p:txBody>
          <a:bodyPr wrap="square" rtlCol="0">
            <a:spAutoFit/>
          </a:bodyPr>
          <a:lstStyle/>
          <a:p>
            <a:r>
              <a:rPr lang="de-CH" b="1" dirty="0"/>
              <a:t>D :  für Deutschland 	     A  : für Österreich 	     C + H   :   für die Schweiz </a:t>
            </a:r>
          </a:p>
        </p:txBody>
      </p:sp>
      <p:sp>
        <p:nvSpPr>
          <p:cNvPr id="19" name="Rechteck: abgerundete Ecken 18">
            <a:extLst>
              <a:ext uri="{FF2B5EF4-FFF2-40B4-BE49-F238E27FC236}">
                <a16:creationId xmlns:a16="http://schemas.microsoft.com/office/drawing/2014/main" id="{F1A5568D-CA6D-48E8-A8EE-776B9BD2979D}"/>
              </a:ext>
            </a:extLst>
          </p:cNvPr>
          <p:cNvSpPr/>
          <p:nvPr/>
        </p:nvSpPr>
        <p:spPr bwMode="auto">
          <a:xfrm>
            <a:off x="1850807" y="5842338"/>
            <a:ext cx="8869070" cy="487441"/>
          </a:xfrm>
          <a:prstGeom prst="round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rgbClr val="92D050"/>
              </a:solidFill>
              <a:effectLst/>
              <a:latin typeface="Times New Roman" pitchFamily="18" charset="0"/>
            </a:endParaRPr>
          </a:p>
        </p:txBody>
      </p:sp>
      <p:sp>
        <p:nvSpPr>
          <p:cNvPr id="15" name="Textfeld 14">
            <a:extLst>
              <a:ext uri="{FF2B5EF4-FFF2-40B4-BE49-F238E27FC236}">
                <a16:creationId xmlns:a16="http://schemas.microsoft.com/office/drawing/2014/main" id="{C8C7DC52-EC52-481D-97C4-023007D88F31}"/>
              </a:ext>
            </a:extLst>
          </p:cNvPr>
          <p:cNvSpPr txBox="1"/>
          <p:nvPr/>
        </p:nvSpPr>
        <p:spPr>
          <a:xfrm>
            <a:off x="1910178" y="5896635"/>
            <a:ext cx="8726749" cy="369332"/>
          </a:xfrm>
          <a:prstGeom prst="rect">
            <a:avLst/>
          </a:prstGeom>
          <a:solidFill>
            <a:srgbClr val="4AE488"/>
          </a:solidFill>
        </p:spPr>
        <p:txBody>
          <a:bodyPr wrap="square" rtlCol="0">
            <a:spAutoFit/>
          </a:bodyPr>
          <a:lstStyle/>
          <a:p>
            <a:r>
              <a:rPr lang="de-CH" b="1" dirty="0"/>
              <a:t>Angedeutet das Schweizer Kreuz und die Quadratform steht für OBERHAUPT</a:t>
            </a:r>
          </a:p>
        </p:txBody>
      </p:sp>
      <p:pic>
        <p:nvPicPr>
          <p:cNvPr id="22" name="Grafik 21">
            <a:extLst>
              <a:ext uri="{FF2B5EF4-FFF2-40B4-BE49-F238E27FC236}">
                <a16:creationId xmlns:a16="http://schemas.microsoft.com/office/drawing/2014/main" id="{6BC45333-B8F0-4ED8-9FE7-D1A8875FFC3B}"/>
              </a:ext>
            </a:extLst>
          </p:cNvPr>
          <p:cNvPicPr>
            <a:picLocks noChangeAspect="1"/>
          </p:cNvPicPr>
          <p:nvPr/>
        </p:nvPicPr>
        <p:blipFill>
          <a:blip r:embed="rId4"/>
          <a:stretch>
            <a:fillRect/>
          </a:stretch>
        </p:blipFill>
        <p:spPr>
          <a:xfrm>
            <a:off x="1153731" y="1966474"/>
            <a:ext cx="3825572" cy="3299746"/>
          </a:xfrm>
          <a:prstGeom prst="rect">
            <a:avLst/>
          </a:prstGeom>
        </p:spPr>
      </p:pic>
      <p:sp>
        <p:nvSpPr>
          <p:cNvPr id="6" name="Rechteck 5">
            <a:extLst>
              <a:ext uri="{FF2B5EF4-FFF2-40B4-BE49-F238E27FC236}">
                <a16:creationId xmlns:a16="http://schemas.microsoft.com/office/drawing/2014/main" id="{9064E336-5718-4B06-987E-D1499282C2B6}"/>
              </a:ext>
            </a:extLst>
          </p:cNvPr>
          <p:cNvSpPr/>
          <p:nvPr/>
        </p:nvSpPr>
        <p:spPr bwMode="auto">
          <a:xfrm>
            <a:off x="5122414" y="1741908"/>
            <a:ext cx="2346844" cy="3480132"/>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800" b="0" i="0" u="none" strike="noStrike" cap="none" normalizeH="0" baseline="0" dirty="0">
                <a:ln>
                  <a:noFill/>
                </a:ln>
                <a:solidFill>
                  <a:schemeClr val="tx1"/>
                </a:solidFill>
                <a:effectLst/>
                <a:latin typeface="Times New Roman" pitchFamily="18" charset="0"/>
              </a:rPr>
              <a:t>&lt;</a:t>
            </a:r>
          </a:p>
        </p:txBody>
      </p:sp>
      <p:sp>
        <p:nvSpPr>
          <p:cNvPr id="3" name="Textfeld 2">
            <a:extLst>
              <a:ext uri="{FF2B5EF4-FFF2-40B4-BE49-F238E27FC236}">
                <a16:creationId xmlns:a16="http://schemas.microsoft.com/office/drawing/2014/main" id="{BF77A375-E8C0-4B92-86E7-9CE54E60F649}"/>
              </a:ext>
            </a:extLst>
          </p:cNvPr>
          <p:cNvSpPr txBox="1"/>
          <p:nvPr/>
        </p:nvSpPr>
        <p:spPr>
          <a:xfrm>
            <a:off x="5133363" y="1805720"/>
            <a:ext cx="2335895" cy="3416320"/>
          </a:xfrm>
          <a:prstGeom prst="rect">
            <a:avLst/>
          </a:prstGeom>
          <a:noFill/>
        </p:spPr>
        <p:txBody>
          <a:bodyPr wrap="square" rtlCol="0">
            <a:spAutoFit/>
          </a:bodyPr>
          <a:lstStyle/>
          <a:p>
            <a:pPr algn="ctr"/>
            <a:r>
              <a:rPr lang="de-CH" b="1" dirty="0"/>
              <a:t>Der höchste Dienst an der Menschheit ist, sie von allen materiellen Sorgen und Nöten zu befreien, willst Du göttliches Bewusstsein erlangen.</a:t>
            </a:r>
          </a:p>
          <a:p>
            <a:pPr algn="ctr"/>
            <a:r>
              <a:rPr lang="de-CH" b="1" dirty="0">
                <a:solidFill>
                  <a:srgbClr val="C00000"/>
                </a:solidFill>
              </a:rPr>
              <a:t>Darum</a:t>
            </a:r>
          </a:p>
          <a:p>
            <a:pPr algn="ctr"/>
            <a:r>
              <a:rPr lang="de-CH" b="1" dirty="0">
                <a:solidFill>
                  <a:srgbClr val="C00000"/>
                </a:solidFill>
              </a:rPr>
              <a:t>HuMan-</a:t>
            </a:r>
          </a:p>
          <a:p>
            <a:pPr algn="ctr"/>
            <a:r>
              <a:rPr lang="de-CH" b="1" dirty="0">
                <a:solidFill>
                  <a:srgbClr val="C00000"/>
                </a:solidFill>
              </a:rPr>
              <a:t>Wirtschaft</a:t>
            </a:r>
          </a:p>
        </p:txBody>
      </p:sp>
    </p:spTree>
    <p:extLst>
      <p:ext uri="{BB962C8B-B14F-4D97-AF65-F5344CB8AC3E}">
        <p14:creationId xmlns:p14="http://schemas.microsoft.com/office/powerpoint/2010/main" val="31476567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4"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Meine Manifestation zum Göttlichen Plan</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5561B043-5301-4425-8A0A-4C1B1991DFD2}"/>
              </a:ext>
            </a:extLst>
          </p:cNvPr>
          <p:cNvSpPr txBox="1"/>
          <p:nvPr/>
        </p:nvSpPr>
        <p:spPr>
          <a:xfrm>
            <a:off x="1219199" y="985421"/>
            <a:ext cx="4897750" cy="2554545"/>
          </a:xfrm>
          <a:prstGeom prst="rect">
            <a:avLst/>
          </a:prstGeom>
          <a:noFill/>
        </p:spPr>
        <p:txBody>
          <a:bodyPr wrap="square" rtlCol="0">
            <a:spAutoFit/>
          </a:bodyPr>
          <a:lstStyle/>
          <a:p>
            <a:r>
              <a:rPr lang="de-CH" sz="2000" b="1" dirty="0">
                <a:solidFill>
                  <a:srgbClr val="CC3300"/>
                </a:solidFill>
              </a:rPr>
              <a:t>Spiritisten können keinem Club beitreten, da es keinen gibt. Sie sind alleine auf Sich und auf die geistige Hierarchie angewiesen und müssen daher sich auf den eigenen göttlichen Plan fokussieren, um erfolgreich zu sein. Dabei haben sie die volle Unterstützung des Universums. </a:t>
            </a:r>
          </a:p>
        </p:txBody>
      </p:sp>
      <p:sp>
        <p:nvSpPr>
          <p:cNvPr id="3" name="Textfeld 2">
            <a:extLst>
              <a:ext uri="{FF2B5EF4-FFF2-40B4-BE49-F238E27FC236}">
                <a16:creationId xmlns:a16="http://schemas.microsoft.com/office/drawing/2014/main" id="{FE7EED7C-C74E-4AD5-A9B8-66C791A70F50}"/>
              </a:ext>
            </a:extLst>
          </p:cNvPr>
          <p:cNvSpPr txBox="1"/>
          <p:nvPr/>
        </p:nvSpPr>
        <p:spPr>
          <a:xfrm>
            <a:off x="6945110" y="6173572"/>
            <a:ext cx="3042268" cy="276999"/>
          </a:xfrm>
          <a:prstGeom prst="rect">
            <a:avLst/>
          </a:prstGeom>
          <a:noFill/>
        </p:spPr>
        <p:txBody>
          <a:bodyPr wrap="square" rtlCol="0">
            <a:spAutoFit/>
          </a:bodyPr>
          <a:lstStyle/>
          <a:p>
            <a:r>
              <a:rPr lang="de-CH" sz="1200" dirty="0"/>
              <a:t>Unterschrift:  ……………………………….. </a:t>
            </a:r>
          </a:p>
        </p:txBody>
      </p:sp>
      <p:sp>
        <p:nvSpPr>
          <p:cNvPr id="6" name="Textfeld 5">
            <a:extLst>
              <a:ext uri="{FF2B5EF4-FFF2-40B4-BE49-F238E27FC236}">
                <a16:creationId xmlns:a16="http://schemas.microsoft.com/office/drawing/2014/main" id="{E7212C41-62C5-4476-BF06-C26125C12E5B}"/>
              </a:ext>
            </a:extLst>
          </p:cNvPr>
          <p:cNvSpPr txBox="1"/>
          <p:nvPr/>
        </p:nvSpPr>
        <p:spPr>
          <a:xfrm>
            <a:off x="1219199" y="3623578"/>
            <a:ext cx="4846198" cy="830997"/>
          </a:xfrm>
          <a:prstGeom prst="rect">
            <a:avLst/>
          </a:prstGeom>
          <a:noFill/>
        </p:spPr>
        <p:txBody>
          <a:bodyPr wrap="none" rtlCol="0">
            <a:spAutoFit/>
          </a:bodyPr>
          <a:lstStyle/>
          <a:p>
            <a:r>
              <a:rPr lang="de-CH" sz="2400" b="1" dirty="0"/>
              <a:t>Dabei gilt der Leitsatz:</a:t>
            </a:r>
          </a:p>
          <a:p>
            <a:r>
              <a:rPr lang="de-CH" sz="2400" b="1" dirty="0"/>
              <a:t>«Ich mit Gott bin die Mehrheit.» </a:t>
            </a:r>
          </a:p>
        </p:txBody>
      </p:sp>
      <p:sp>
        <p:nvSpPr>
          <p:cNvPr id="12" name="Textfeld 11">
            <a:extLst>
              <a:ext uri="{FF2B5EF4-FFF2-40B4-BE49-F238E27FC236}">
                <a16:creationId xmlns:a16="http://schemas.microsoft.com/office/drawing/2014/main" id="{ADED8280-4044-4448-A431-A2D7D105FC02}"/>
              </a:ext>
            </a:extLst>
          </p:cNvPr>
          <p:cNvSpPr txBox="1"/>
          <p:nvPr/>
        </p:nvSpPr>
        <p:spPr>
          <a:xfrm>
            <a:off x="1219199" y="4538187"/>
            <a:ext cx="5049175" cy="1477328"/>
          </a:xfrm>
          <a:prstGeom prst="rect">
            <a:avLst/>
          </a:prstGeom>
          <a:noFill/>
        </p:spPr>
        <p:txBody>
          <a:bodyPr wrap="square">
            <a:spAutoFit/>
          </a:bodyPr>
          <a:lstStyle/>
          <a:p>
            <a:r>
              <a:rPr lang="de-CH" sz="1800" b="1" dirty="0">
                <a:solidFill>
                  <a:srgbClr val="0070C0"/>
                </a:solidFill>
              </a:rPr>
              <a:t>Man muss seinen Göttlichen Plan mit voller Überzeugung verbreiten und Mitstreiter finden, die aber daraus auch einen materiellen Vorteil erhalten. Denn göttliche Pläne sind Wohlstands-Pläne. </a:t>
            </a:r>
            <a:endParaRPr lang="de-CH" dirty="0">
              <a:solidFill>
                <a:srgbClr val="0070C0"/>
              </a:solidFill>
            </a:endParaRPr>
          </a:p>
        </p:txBody>
      </p:sp>
      <p:pic>
        <p:nvPicPr>
          <p:cNvPr id="10" name="Grafik 9">
            <a:extLst>
              <a:ext uri="{FF2B5EF4-FFF2-40B4-BE49-F238E27FC236}">
                <a16:creationId xmlns:a16="http://schemas.microsoft.com/office/drawing/2014/main" id="{83B12E01-4A53-4003-83C2-671BD0B0DF8C}"/>
              </a:ext>
            </a:extLst>
          </p:cNvPr>
          <p:cNvPicPr>
            <a:picLocks noChangeAspect="1"/>
          </p:cNvPicPr>
          <p:nvPr/>
        </p:nvPicPr>
        <p:blipFill>
          <a:blip r:embed="rId3"/>
          <a:stretch>
            <a:fillRect/>
          </a:stretch>
        </p:blipFill>
        <p:spPr>
          <a:xfrm>
            <a:off x="7147229" y="2389203"/>
            <a:ext cx="3825572" cy="3299746"/>
          </a:xfrm>
          <a:prstGeom prst="rect">
            <a:avLst/>
          </a:prstGeom>
        </p:spPr>
      </p:pic>
      <p:sp>
        <p:nvSpPr>
          <p:cNvPr id="13" name="Textfeld 12">
            <a:extLst>
              <a:ext uri="{FF2B5EF4-FFF2-40B4-BE49-F238E27FC236}">
                <a16:creationId xmlns:a16="http://schemas.microsoft.com/office/drawing/2014/main" id="{90CF3F5E-0344-43E1-B5C6-EB9463D2E321}"/>
              </a:ext>
            </a:extLst>
          </p:cNvPr>
          <p:cNvSpPr txBox="1"/>
          <p:nvPr/>
        </p:nvSpPr>
        <p:spPr>
          <a:xfrm>
            <a:off x="7147229" y="1293465"/>
            <a:ext cx="3825572" cy="646331"/>
          </a:xfrm>
          <a:prstGeom prst="rect">
            <a:avLst/>
          </a:prstGeom>
          <a:noFill/>
        </p:spPr>
        <p:txBody>
          <a:bodyPr wrap="square">
            <a:spAutoFit/>
          </a:bodyPr>
          <a:lstStyle/>
          <a:p>
            <a:r>
              <a:rPr lang="de-CH" b="1" dirty="0"/>
              <a:t>Manifestationen sind die Grundlage zur Ziel-Erreichung. </a:t>
            </a:r>
          </a:p>
        </p:txBody>
      </p:sp>
    </p:spTree>
    <p:extLst>
      <p:ext uri="{BB962C8B-B14F-4D97-AF65-F5344CB8AC3E}">
        <p14:creationId xmlns:p14="http://schemas.microsoft.com/office/powerpoint/2010/main" val="5776086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6"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086254" y="68843"/>
            <a:ext cx="865086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Prophezeiungen der Wing Makers!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Rechteck 12">
            <a:extLst>
              <a:ext uri="{FF2B5EF4-FFF2-40B4-BE49-F238E27FC236}">
                <a16:creationId xmlns:a16="http://schemas.microsoft.com/office/drawing/2014/main" id="{8F4596B0-5788-46D8-B811-3B4088D255A6}"/>
              </a:ext>
            </a:extLst>
          </p:cNvPr>
          <p:cNvSpPr/>
          <p:nvPr/>
        </p:nvSpPr>
        <p:spPr>
          <a:xfrm>
            <a:off x="3657600" y="1469604"/>
            <a:ext cx="8158579" cy="4431983"/>
          </a:xfrm>
          <a:prstGeom prst="rect">
            <a:avLst/>
          </a:prstGeom>
          <a:solidFill>
            <a:srgbClr val="FFFF00"/>
          </a:solidFill>
        </p:spPr>
        <p:txBody>
          <a:bodyPr wrap="square">
            <a:spAutoFit/>
          </a:bodyPr>
          <a:lstStyle/>
          <a:p>
            <a:r>
              <a:rPr lang="de-DE" dirty="0"/>
              <a:t>Der </a:t>
            </a:r>
            <a:r>
              <a:rPr lang="de-DE" b="1" dirty="0"/>
              <a:t>Weg</a:t>
            </a:r>
            <a:r>
              <a:rPr lang="de-DE" dirty="0"/>
              <a:t> öffnet sich, sobald das </a:t>
            </a:r>
            <a:r>
              <a:rPr lang="de-DE" b="1" u="sng" dirty="0"/>
              <a:t>Individuum</a:t>
            </a:r>
            <a:r>
              <a:rPr lang="de-DE" dirty="0"/>
              <a:t> in seiner </a:t>
            </a:r>
            <a:r>
              <a:rPr lang="de-DE" b="1" dirty="0"/>
              <a:t>menschlichen</a:t>
            </a:r>
            <a:r>
              <a:rPr lang="de-DE" dirty="0"/>
              <a:t> </a:t>
            </a:r>
            <a:r>
              <a:rPr lang="de-DE" b="1" dirty="0"/>
              <a:t>Gestalt</a:t>
            </a:r>
            <a:r>
              <a:rPr lang="de-DE" dirty="0"/>
              <a:t> innerlich </a:t>
            </a:r>
            <a:r>
              <a:rPr lang="de-DE" b="1" dirty="0"/>
              <a:t>Widerstand</a:t>
            </a:r>
            <a:r>
              <a:rPr lang="de-DE" dirty="0"/>
              <a:t> (zur NWO und Corona-Krise 2020) leistet und seinem unmittelbaren Universum verkündet:</a:t>
            </a:r>
          </a:p>
          <a:p>
            <a:r>
              <a:rPr lang="de-DE" dirty="0"/>
              <a:t>·       </a:t>
            </a:r>
            <a:r>
              <a:rPr lang="de-DE" b="1" i="1" dirty="0"/>
              <a:t>„Es reicht!</a:t>
            </a:r>
            <a:endParaRPr lang="de-DE" dirty="0"/>
          </a:p>
          <a:p>
            <a:r>
              <a:rPr lang="de-DE" dirty="0"/>
              <a:t>·       </a:t>
            </a:r>
            <a:r>
              <a:rPr lang="de-DE" b="1" i="1" dirty="0"/>
              <a:t>Ich werde nicht länger an der Täuschung teilhaben.</a:t>
            </a:r>
            <a:endParaRPr lang="de-DE" dirty="0"/>
          </a:p>
          <a:p>
            <a:r>
              <a:rPr lang="de-DE" dirty="0"/>
              <a:t>·       </a:t>
            </a:r>
            <a:r>
              <a:rPr lang="de-DE" b="1" i="1" dirty="0"/>
              <a:t>Ich werde meine Energie nicht länger an dieses Blendwerk</a:t>
            </a:r>
            <a:br>
              <a:rPr lang="de-DE" b="1" i="1" dirty="0"/>
            </a:br>
            <a:r>
              <a:rPr lang="de-DE" b="1" i="1" dirty="0"/>
              <a:t>        verschwenden.  (keine System-Medien mehr </a:t>
            </a:r>
            <a:r>
              <a:rPr lang="de-DE" b="1" i="1" dirty="0" err="1"/>
              <a:t>höhren</a:t>
            </a:r>
            <a:r>
              <a:rPr lang="de-DE" b="1" i="1" dirty="0"/>
              <a:t>)</a:t>
            </a:r>
            <a:endParaRPr lang="de-DE" dirty="0"/>
          </a:p>
          <a:p>
            <a:r>
              <a:rPr lang="de-DE" dirty="0"/>
              <a:t>·       </a:t>
            </a:r>
            <a:r>
              <a:rPr lang="de-DE" b="1" i="1" dirty="0"/>
              <a:t>Ich werde nicht länger tatenlos zusehen, wie andere leiden.</a:t>
            </a:r>
            <a:endParaRPr lang="de-DE" dirty="0"/>
          </a:p>
          <a:p>
            <a:r>
              <a:rPr lang="de-DE" dirty="0"/>
              <a:t>·       </a:t>
            </a:r>
            <a:r>
              <a:rPr lang="de-DE" b="1" i="1" dirty="0"/>
              <a:t>Ich werde mich nicht länger von Selbstzweifeln quälen lassen</a:t>
            </a:r>
            <a:br>
              <a:rPr lang="de-DE" b="1" i="1" dirty="0"/>
            </a:br>
            <a:r>
              <a:rPr lang="de-DE" b="1" i="1" dirty="0"/>
              <a:t>         und zu­lassen, dass die Machthabenden mein Schicksal lenken.</a:t>
            </a:r>
            <a:endParaRPr lang="de-DE" dirty="0"/>
          </a:p>
          <a:p>
            <a:r>
              <a:rPr lang="de-DE" dirty="0"/>
              <a:t>·       </a:t>
            </a:r>
            <a:r>
              <a:rPr lang="de-DE" b="1" i="1" dirty="0"/>
              <a:t>Ich werde mich nicht länger vom Ablenkungsmanöver der Elite</a:t>
            </a:r>
            <a:br>
              <a:rPr lang="de-DE" b="1" i="1" dirty="0"/>
            </a:br>
            <a:r>
              <a:rPr lang="de-DE" b="1" i="1" dirty="0"/>
              <a:t>        täuschen lassen.</a:t>
            </a:r>
          </a:p>
          <a:p>
            <a:endParaRPr lang="de-DE" dirty="0"/>
          </a:p>
          <a:p>
            <a:r>
              <a:rPr lang="de-DE" dirty="0"/>
              <a:t>·       </a:t>
            </a:r>
            <a:r>
              <a:rPr lang="de-DE" sz="2400" b="1" i="1" dirty="0"/>
              <a:t>Ich werde nicht länger damit warten, ak­tiv zu</a:t>
            </a:r>
            <a:br>
              <a:rPr lang="de-DE" sz="2400" b="1" i="1" dirty="0"/>
            </a:br>
            <a:r>
              <a:rPr lang="de-DE" sz="2400" b="1" i="1" dirty="0"/>
              <a:t>      werden, denn JETZT ist die Zeit dafür.</a:t>
            </a:r>
            <a:r>
              <a:rPr lang="de-DE" sz="2400" dirty="0"/>
              <a:t>  </a:t>
            </a:r>
            <a:r>
              <a:rPr lang="de-DE" sz="2400" i="1" dirty="0"/>
              <a:t>HJK 2020</a:t>
            </a:r>
            <a:r>
              <a:rPr lang="de-DE" b="1" i="1" dirty="0"/>
              <a:t>    </a:t>
            </a:r>
            <a:endParaRPr lang="de-DE" i="1" dirty="0"/>
          </a:p>
        </p:txBody>
      </p:sp>
      <p:sp>
        <p:nvSpPr>
          <p:cNvPr id="15" name="Rechteck 14">
            <a:extLst>
              <a:ext uri="{FF2B5EF4-FFF2-40B4-BE49-F238E27FC236}">
                <a16:creationId xmlns:a16="http://schemas.microsoft.com/office/drawing/2014/main" id="{EA140D70-AF23-4299-9466-7E4783FC21FB}"/>
              </a:ext>
            </a:extLst>
          </p:cNvPr>
          <p:cNvSpPr/>
          <p:nvPr/>
        </p:nvSpPr>
        <p:spPr>
          <a:xfrm>
            <a:off x="1491286" y="836124"/>
            <a:ext cx="9092554" cy="523220"/>
          </a:xfrm>
          <a:prstGeom prst="rect">
            <a:avLst/>
          </a:prstGeom>
        </p:spPr>
        <p:txBody>
          <a:bodyPr wrap="none">
            <a:spAutoFit/>
          </a:bodyPr>
          <a:lstStyle/>
          <a:p>
            <a:r>
              <a:rPr lang="de-CH" sz="2800" b="1" dirty="0"/>
              <a:t>Gefallene Engel und das holographische Universum</a:t>
            </a:r>
          </a:p>
        </p:txBody>
      </p:sp>
      <p:pic>
        <p:nvPicPr>
          <p:cNvPr id="2" name="Grafik 1">
            <a:extLst>
              <a:ext uri="{FF2B5EF4-FFF2-40B4-BE49-F238E27FC236}">
                <a16:creationId xmlns:a16="http://schemas.microsoft.com/office/drawing/2014/main" id="{66409B62-1A48-4BA3-95A0-959B5170CEB9}"/>
              </a:ext>
            </a:extLst>
          </p:cNvPr>
          <p:cNvPicPr>
            <a:picLocks noChangeAspect="1"/>
          </p:cNvPicPr>
          <p:nvPr/>
        </p:nvPicPr>
        <p:blipFill>
          <a:blip r:embed="rId4"/>
          <a:stretch>
            <a:fillRect/>
          </a:stretch>
        </p:blipFill>
        <p:spPr>
          <a:xfrm>
            <a:off x="819012" y="1522117"/>
            <a:ext cx="2676264" cy="4266123"/>
          </a:xfrm>
          <a:prstGeom prst="rect">
            <a:avLst/>
          </a:prstGeom>
        </p:spPr>
      </p:pic>
    </p:spTree>
    <p:extLst>
      <p:ext uri="{BB962C8B-B14F-4D97-AF65-F5344CB8AC3E}">
        <p14:creationId xmlns:p14="http://schemas.microsoft.com/office/powerpoint/2010/main" val="6566709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wollen WIR??   …Deutschen!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5" name="Rechteck 14">
            <a:extLst>
              <a:ext uri="{FF2B5EF4-FFF2-40B4-BE49-F238E27FC236}">
                <a16:creationId xmlns:a16="http://schemas.microsoft.com/office/drawing/2014/main" id="{EA140D70-AF23-4299-9466-7E4783FC21FB}"/>
              </a:ext>
            </a:extLst>
          </p:cNvPr>
          <p:cNvSpPr/>
          <p:nvPr/>
        </p:nvSpPr>
        <p:spPr>
          <a:xfrm>
            <a:off x="1532965" y="961196"/>
            <a:ext cx="9780494" cy="523220"/>
          </a:xfrm>
          <a:prstGeom prst="rect">
            <a:avLst/>
          </a:prstGeom>
        </p:spPr>
        <p:txBody>
          <a:bodyPr wrap="square">
            <a:spAutoFit/>
          </a:bodyPr>
          <a:lstStyle/>
          <a:p>
            <a:r>
              <a:rPr lang="de-CH" sz="2800" b="1" dirty="0">
                <a:solidFill>
                  <a:srgbClr val="C89800"/>
                </a:solidFill>
              </a:rPr>
              <a:t>Unter WIR verstehen wir die Slawen und Germanen.</a:t>
            </a:r>
            <a:endParaRPr lang="de-CH" sz="2800" dirty="0">
              <a:solidFill>
                <a:srgbClr val="C89800"/>
              </a:solidFill>
            </a:endParaRPr>
          </a:p>
        </p:txBody>
      </p:sp>
      <p:sp>
        <p:nvSpPr>
          <p:cNvPr id="16" name="Rechteck 15">
            <a:extLst>
              <a:ext uri="{FF2B5EF4-FFF2-40B4-BE49-F238E27FC236}">
                <a16:creationId xmlns:a16="http://schemas.microsoft.com/office/drawing/2014/main" id="{A7D572FB-8DA0-4514-A7A4-70670FA4D2D8}"/>
              </a:ext>
            </a:extLst>
          </p:cNvPr>
          <p:cNvSpPr/>
          <p:nvPr/>
        </p:nvSpPr>
        <p:spPr>
          <a:xfrm>
            <a:off x="1493753" y="1605891"/>
            <a:ext cx="7955047" cy="430887"/>
          </a:xfrm>
          <a:prstGeom prst="rect">
            <a:avLst/>
          </a:prstGeom>
        </p:spPr>
        <p:txBody>
          <a:bodyPr wrap="square">
            <a:spAutoFit/>
          </a:bodyPr>
          <a:lstStyle/>
          <a:p>
            <a:r>
              <a:rPr lang="de-CH" sz="2200" b="1" dirty="0"/>
              <a:t>1. </a:t>
            </a:r>
            <a:r>
              <a:rPr lang="de-CH" sz="2200" b="1" u="sng" dirty="0"/>
              <a:t>Ab Januar 2021 bis 2024</a:t>
            </a:r>
            <a:endParaRPr lang="de-CH" sz="2200" u="sng" dirty="0"/>
          </a:p>
        </p:txBody>
      </p:sp>
      <p:sp>
        <p:nvSpPr>
          <p:cNvPr id="2" name="Rechteck 1">
            <a:extLst>
              <a:ext uri="{FF2B5EF4-FFF2-40B4-BE49-F238E27FC236}">
                <a16:creationId xmlns:a16="http://schemas.microsoft.com/office/drawing/2014/main" id="{D7A15CEB-D8D8-4BFF-BBDB-1B2FCCAA9ADC}"/>
              </a:ext>
            </a:extLst>
          </p:cNvPr>
          <p:cNvSpPr/>
          <p:nvPr/>
        </p:nvSpPr>
        <p:spPr>
          <a:xfrm>
            <a:off x="1509892" y="2141675"/>
            <a:ext cx="9646359" cy="430887"/>
          </a:xfrm>
          <a:prstGeom prst="rect">
            <a:avLst/>
          </a:prstGeom>
        </p:spPr>
        <p:txBody>
          <a:bodyPr wrap="none">
            <a:spAutoFit/>
          </a:bodyPr>
          <a:lstStyle/>
          <a:p>
            <a:r>
              <a:rPr lang="de-CH" sz="2200" b="1" dirty="0"/>
              <a:t>2. Aufbau der HuMan-Bewegung in D-A-CH als Politische Organisation.</a:t>
            </a:r>
            <a:endParaRPr lang="de-CH" sz="2200" dirty="0"/>
          </a:p>
        </p:txBody>
      </p:sp>
      <p:sp>
        <p:nvSpPr>
          <p:cNvPr id="4" name="Rechteck 3">
            <a:extLst>
              <a:ext uri="{FF2B5EF4-FFF2-40B4-BE49-F238E27FC236}">
                <a16:creationId xmlns:a16="http://schemas.microsoft.com/office/drawing/2014/main" id="{493EAC34-9224-4743-8B26-9436FABBDC8B}"/>
              </a:ext>
            </a:extLst>
          </p:cNvPr>
          <p:cNvSpPr/>
          <p:nvPr/>
        </p:nvSpPr>
        <p:spPr>
          <a:xfrm>
            <a:off x="1518856" y="2634734"/>
            <a:ext cx="9514143" cy="430887"/>
          </a:xfrm>
          <a:prstGeom prst="rect">
            <a:avLst/>
          </a:prstGeom>
        </p:spPr>
        <p:txBody>
          <a:bodyPr wrap="none">
            <a:spAutoFit/>
          </a:bodyPr>
          <a:lstStyle/>
          <a:p>
            <a:r>
              <a:rPr lang="de-CH" sz="2200" b="1" dirty="0"/>
              <a:t>3. Installierung des Deutschen Kaisers Georg-Friedrich von Preussen.</a:t>
            </a:r>
            <a:endParaRPr lang="de-CH" sz="2200" dirty="0"/>
          </a:p>
        </p:txBody>
      </p:sp>
      <p:sp>
        <p:nvSpPr>
          <p:cNvPr id="5" name="Rechteck 4">
            <a:extLst>
              <a:ext uri="{FF2B5EF4-FFF2-40B4-BE49-F238E27FC236}">
                <a16:creationId xmlns:a16="http://schemas.microsoft.com/office/drawing/2014/main" id="{F3B2546B-0F3A-453D-9A5E-D0AD1A1B20C9}"/>
              </a:ext>
            </a:extLst>
          </p:cNvPr>
          <p:cNvSpPr/>
          <p:nvPr/>
        </p:nvSpPr>
        <p:spPr>
          <a:xfrm>
            <a:off x="1527822" y="3154686"/>
            <a:ext cx="10075194" cy="430887"/>
          </a:xfrm>
          <a:prstGeom prst="rect">
            <a:avLst/>
          </a:prstGeom>
        </p:spPr>
        <p:txBody>
          <a:bodyPr wrap="none">
            <a:spAutoFit/>
          </a:bodyPr>
          <a:lstStyle/>
          <a:p>
            <a:r>
              <a:rPr lang="de-CH" sz="2200" b="1" dirty="0"/>
              <a:t>4. </a:t>
            </a:r>
            <a:r>
              <a:rPr lang="de-CH" sz="2000" b="1" dirty="0"/>
              <a:t>Ernennung</a:t>
            </a:r>
            <a:r>
              <a:rPr lang="de-CH" sz="2200" b="1" dirty="0"/>
              <a:t> eines Bundeskanzlers + Bismarck 2. für diesen Völker-Bund.</a:t>
            </a:r>
            <a:endParaRPr lang="de-CH" sz="2200" dirty="0"/>
          </a:p>
        </p:txBody>
      </p:sp>
      <p:sp>
        <p:nvSpPr>
          <p:cNvPr id="6" name="Rechteck 5">
            <a:extLst>
              <a:ext uri="{FF2B5EF4-FFF2-40B4-BE49-F238E27FC236}">
                <a16:creationId xmlns:a16="http://schemas.microsoft.com/office/drawing/2014/main" id="{E4879CF6-BA03-481C-928A-B89A7C8C05C7}"/>
              </a:ext>
            </a:extLst>
          </p:cNvPr>
          <p:cNvSpPr/>
          <p:nvPr/>
        </p:nvSpPr>
        <p:spPr>
          <a:xfrm>
            <a:off x="1536785" y="3701533"/>
            <a:ext cx="9494009" cy="769441"/>
          </a:xfrm>
          <a:prstGeom prst="rect">
            <a:avLst/>
          </a:prstGeom>
        </p:spPr>
        <p:txBody>
          <a:bodyPr wrap="none">
            <a:spAutoFit/>
          </a:bodyPr>
          <a:lstStyle/>
          <a:p>
            <a:r>
              <a:rPr lang="de-CH" sz="2200" b="1" dirty="0"/>
              <a:t>5. Einführung und Proklamierung der HuMan-Wirtschaft mit der dazu </a:t>
            </a:r>
            <a:br>
              <a:rPr lang="de-CH" sz="2200" b="1" dirty="0"/>
            </a:br>
            <a:r>
              <a:rPr lang="de-CH" sz="2200" b="1" dirty="0"/>
              <a:t>    ausgearbeiteten neuen Staaten-Bund-Verfassung.</a:t>
            </a:r>
            <a:endParaRPr lang="de-CH" sz="2200" dirty="0"/>
          </a:p>
        </p:txBody>
      </p:sp>
      <p:sp>
        <p:nvSpPr>
          <p:cNvPr id="7" name="Rechteck 6">
            <a:extLst>
              <a:ext uri="{FF2B5EF4-FFF2-40B4-BE49-F238E27FC236}">
                <a16:creationId xmlns:a16="http://schemas.microsoft.com/office/drawing/2014/main" id="{394E6245-7BB6-4721-A245-16CD5E0CCCBE}"/>
              </a:ext>
            </a:extLst>
          </p:cNvPr>
          <p:cNvSpPr/>
          <p:nvPr/>
        </p:nvSpPr>
        <p:spPr>
          <a:xfrm>
            <a:off x="1554714" y="4517322"/>
            <a:ext cx="5933034" cy="430887"/>
          </a:xfrm>
          <a:prstGeom prst="rect">
            <a:avLst/>
          </a:prstGeom>
        </p:spPr>
        <p:txBody>
          <a:bodyPr wrap="none">
            <a:spAutoFit/>
          </a:bodyPr>
          <a:lstStyle/>
          <a:p>
            <a:r>
              <a:rPr lang="de-CH" sz="2200" b="1" dirty="0"/>
              <a:t>6. Friedensvertrag für das Deutsche Reich.</a:t>
            </a:r>
            <a:endParaRPr lang="de-CH" sz="2200" dirty="0"/>
          </a:p>
        </p:txBody>
      </p:sp>
      <p:sp>
        <p:nvSpPr>
          <p:cNvPr id="9" name="Rechteck 8">
            <a:extLst>
              <a:ext uri="{FF2B5EF4-FFF2-40B4-BE49-F238E27FC236}">
                <a16:creationId xmlns:a16="http://schemas.microsoft.com/office/drawing/2014/main" id="{8DED666F-62BA-47DA-B72B-D2FC022C3F2E}"/>
              </a:ext>
            </a:extLst>
          </p:cNvPr>
          <p:cNvSpPr/>
          <p:nvPr/>
        </p:nvSpPr>
        <p:spPr>
          <a:xfrm>
            <a:off x="1554715" y="5046240"/>
            <a:ext cx="9382574" cy="769441"/>
          </a:xfrm>
          <a:prstGeom prst="rect">
            <a:avLst/>
          </a:prstGeom>
        </p:spPr>
        <p:txBody>
          <a:bodyPr wrap="square">
            <a:spAutoFit/>
          </a:bodyPr>
          <a:lstStyle/>
          <a:p>
            <a:r>
              <a:rPr lang="de-CH" sz="2200" b="1" dirty="0"/>
              <a:t>7.  Alle Bewohner und Firmen eröffnen ab Mitte 2021 die zwei</a:t>
            </a:r>
            <a:br>
              <a:rPr lang="de-CH" sz="2200" b="1" dirty="0"/>
            </a:br>
            <a:r>
              <a:rPr lang="de-CH" sz="2200" b="1" dirty="0"/>
              <a:t>     EUROWEG-Leistungs-Verrechnungs-Konten inkl. Bar-Wechsel.</a:t>
            </a:r>
            <a:endParaRPr lang="de-CH" sz="2200" dirty="0"/>
          </a:p>
        </p:txBody>
      </p:sp>
    </p:spTree>
    <p:extLst>
      <p:ext uri="{BB962C8B-B14F-4D97-AF65-F5344CB8AC3E}">
        <p14:creationId xmlns:p14="http://schemas.microsoft.com/office/powerpoint/2010/main" val="9232887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460192" y="141605"/>
            <a:ext cx="103027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Volksinitiative Schweiz! 20 Jahre vorbereitet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Textfeld 12">
            <a:extLst>
              <a:ext uri="{FF2B5EF4-FFF2-40B4-BE49-F238E27FC236}">
                <a16:creationId xmlns:a16="http://schemas.microsoft.com/office/drawing/2014/main" id="{1349227A-8103-4C7C-A536-7F4E05004D4A}"/>
              </a:ext>
            </a:extLst>
          </p:cNvPr>
          <p:cNvSpPr txBox="1"/>
          <p:nvPr/>
        </p:nvSpPr>
        <p:spPr>
          <a:xfrm>
            <a:off x="295457" y="-11159231"/>
            <a:ext cx="11467456" cy="7232749"/>
          </a:xfrm>
          <a:prstGeom prst="rect">
            <a:avLst/>
          </a:prstGeom>
          <a:noFill/>
        </p:spPr>
        <p:txBody>
          <a:bodyPr wrap="square">
            <a:spAutoFit/>
          </a:bodyPr>
          <a:lstStyle/>
          <a:p>
            <a:r>
              <a:rPr lang="de-CH" sz="3200" b="1" i="0" u="none" strike="noStrike" baseline="0" dirty="0">
                <a:solidFill>
                  <a:srgbClr val="000000"/>
                </a:solidFill>
                <a:latin typeface="AAAAAB+HelveticaNeue-Bold"/>
              </a:rPr>
              <a:t>Ausserparlamentarische Opposition - die einzige Chance ? </a:t>
            </a:r>
            <a:r>
              <a:rPr lang="de-CH" sz="1200" b="0" i="0" u="none" strike="noStrike" baseline="0" dirty="0">
                <a:solidFill>
                  <a:srgbClr val="000000"/>
                </a:solidFill>
                <a:latin typeface="AAAAAC+ArialMT"/>
              </a:rPr>
              <a:t>Auf der Webseite neo-Partei.de wird unter dem Titel „Die Zersplitterung der Opposition“ folgendes ausgeführt: „Nur als Partei kann man politische Entscheidungen umsetzen. Gemeinsam wäre die außerparlamentarische Opposition (APO mit Kleinparteien, Nichtwählern etc.) wahrscheinlich die stärkste Partei Deutschlands. Doch Kleinparteien und Nichtwähler sind derart eigensinnig und uneinig, dass die Regierungsparteien nicht einmal mit “teile und herrsche” die Chancen ihrer Gegner im Keim zu ersticken braucht. Das machen wir schon selbst.“ Und weiter: „Die Basis wiederholt daher die Probleme der Piratenpartei, bei der tausende Mitglieder versuchten, Kommunisten, Libertäre, Religiöse, Atheisten, </a:t>
            </a:r>
            <a:r>
              <a:rPr lang="de-CH" sz="1200" b="0" i="0" u="none" strike="noStrike" baseline="0" dirty="0" err="1">
                <a:solidFill>
                  <a:srgbClr val="000000"/>
                </a:solidFill>
                <a:latin typeface="AAAAAC+ArialMT"/>
              </a:rPr>
              <a:t>Grundeinkommenbefürworter</a:t>
            </a:r>
            <a:r>
              <a:rPr lang="de-CH" sz="1200" b="0" i="0" u="none" strike="noStrike" baseline="0" dirty="0">
                <a:solidFill>
                  <a:srgbClr val="000000"/>
                </a:solidFill>
                <a:latin typeface="AAAAAC+ArialMT"/>
              </a:rPr>
              <a:t> und -Gegner, Tauschwirtschaftler, Freiwirtschaftler, Verzichtspropheten, Genussmenschen und viele andere inkompatible Mitglieder und Positionen zu einem gemeinsamen Ergebnis zu führen. Resultat der theoretisch attraktiven totalen Basisdemokratie: Kein Programm, das über ein paar unkonkrete Allgemeinplätze und Forderungen hinauskommt.“ Schliesslich werden einige Beispiele und deren Mängel aufgeführt wie z.B.: „Volksentscheide. Dabei hat spätestens das Jahr 2020 gezeigt, dass überall auf der Welt auch das Wahlvolk fremdbestimmt ist, und zwar durch die “Medien der Milliardäre” (...), die von den Regierungsparteien kontrollierten öffentlich-rechtlichen Medien sowie das von den Regierungsparteien kontrollierte Bildungssystem. Volksentscheide setzen eine Mehrheit mündiger Bürger voraus. Die ist noch nicht in Sicht. Daher würde ein politisches System, das auf Volksentscheidungen beruht, zu medialen Kampagnen führen, mit denen die öffentliche Meinung gelenkt wird.“ Zu dieser Feststellung folgt hier eine mögliche Antwort aus der Schweiz: Das Konzept der Volksentscheide gibt es bereits - in der Schweiz. Und es stimmt: das Stimmvolk ist fremdbestimmt, von Geburt an zu angepassten Konsumenten und subjektiven Egoisten erzogen. Durch das Imperium einer neoliberalen Bereicherungskultur und ihrer Meinungsmache, durch die gekauften Medien einer narzisstisch normierten Gesellschaft, durch die Herrschaft der Parteileitungen und durch den Feudalismus der politischen Exekutive sind wir manipuliert. </a:t>
            </a:r>
            <a:r>
              <a:rPr lang="de-CH" sz="1200" b="1" i="0" u="none" strike="noStrike" baseline="0" dirty="0">
                <a:solidFill>
                  <a:srgbClr val="000000"/>
                </a:solidFill>
                <a:latin typeface="AAAAAD+Arial-BoldMT"/>
              </a:rPr>
              <a:t>Aber eine repräsentative Demokratie wird vermutlich niemals eine wahrheitsgemässe Demokratie sein</a:t>
            </a:r>
            <a:r>
              <a:rPr lang="de-CH" sz="1200" b="0" i="0" u="none" strike="noStrike" baseline="0" dirty="0">
                <a:solidFill>
                  <a:srgbClr val="000000"/>
                </a:solidFill>
                <a:latin typeface="AAAAAC+ArialMT"/>
              </a:rPr>
              <a:t>. Die Frage muss deshalb sein: wie entsteht eine Mehrheit mündiger Bürger, die sich nicht durch die Propaganda demokratiefeindlicher Agenden täuschen oder behindern lässt. Damit wir dahin kommen, braucht es eine neue kreative, beharrliche, verlässliche und erfreuliche politische Kultur und zwar von unten. Ohne Volks-Initiativen und -Gesetzesreferenden ist das nicht möglich, also sollten zuerst die entsprechenden Voraussetzungen in Grundgesetz oder Verfassung geschaffen werden. In der uns alle verbindenden Horrorvision der </a:t>
            </a:r>
            <a:r>
              <a:rPr lang="de-CH" sz="1200" b="0" i="0" u="none" strike="noStrike" baseline="0" dirty="0" err="1">
                <a:solidFill>
                  <a:srgbClr val="000000"/>
                </a:solidFill>
                <a:latin typeface="AAAAAC+ArialMT"/>
              </a:rPr>
              <a:t>Plandemie</a:t>
            </a:r>
            <a:r>
              <a:rPr lang="de-CH" sz="1200" b="0" i="0" u="none" strike="noStrike" baseline="0" dirty="0">
                <a:solidFill>
                  <a:srgbClr val="000000"/>
                </a:solidFill>
                <a:latin typeface="AAAAAC+ArialMT"/>
              </a:rPr>
              <a:t> könnte das doch ein gemeinsames Ziel werden, wenn es einer ebenso verbindenden Kraft gelingen würde, die ausserparlamentarische Opposition zu einer starken verfassungsgründenden übergeordneten (vielleicht befristeten) Partei zusammenzuführen, welche nur eine einzige Botschaft hat, nämlich endlich eine friedenstaugliche Verfassung für eine freie, mündige Menschheitsfamilie zu erarbeiten und durchzusetzen. </a:t>
            </a:r>
            <a:r>
              <a:rPr lang="de-CH" sz="1200" b="0" i="1" u="none" strike="noStrike" baseline="0" dirty="0">
                <a:solidFill>
                  <a:srgbClr val="000000"/>
                </a:solidFill>
                <a:latin typeface="AAAAAE+Arial-ItalicMT"/>
              </a:rPr>
              <a:t>Die Chancen waren nie zuvor so gross</a:t>
            </a:r>
            <a:r>
              <a:rPr lang="de-CH" sz="1200" b="0" i="0" u="none" strike="noStrike" baseline="0" dirty="0">
                <a:solidFill>
                  <a:srgbClr val="000000"/>
                </a:solidFill>
                <a:latin typeface="AAAAAC+ArialMT"/>
              </a:rPr>
              <a:t>. Angesichts der aktuellen Gleichschaltung der Medien, der Einschränkung der Grundrechte, der massiven Aufstockung einer nahezu kriegsmässig ausgerüsteten Polizei und der dadurch erzeugten Erlahmung der Bereitschaft zum demonstrieren, sollten wir die direkte demokratische Mitsprache durch das Sammeln von Unterschriften ganz in den Vordergrund rücken. Und zwar bevor uns auch noch das Internet oder der Strom abgeschaltet wird. Damit aber das Unterschriften-Sammeln nicht zu einer mühsamen Geschichte wird und in der Bevölkerung ein hohe Akzeptanz findet, sollten wir aus dem Unterschriften-Sammeln eine aufmunternde Regenbogen-Kultur oder eine Kultur des demokratischen Aufbruchs machen. In kleinen Gruppen-Happenings zusammenkommen, sog. </a:t>
            </a:r>
            <a:r>
              <a:rPr lang="de-CH" sz="1200" b="0" i="0" u="none" strike="noStrike" baseline="0" dirty="0" err="1">
                <a:solidFill>
                  <a:srgbClr val="000000"/>
                </a:solidFill>
                <a:latin typeface="AAAAAC+ArialMT"/>
              </a:rPr>
              <a:t>Init</a:t>
            </a:r>
            <a:r>
              <a:rPr lang="de-CH" sz="1200" b="0" i="0" u="none" strike="noStrike" baseline="0" dirty="0">
                <a:solidFill>
                  <a:srgbClr val="000000"/>
                </a:solidFill>
                <a:latin typeface="AAAAAC+ArialMT"/>
              </a:rPr>
              <a:t> Teams z.B., für Freude, Kultur und Palaver sorgen und dabei Unterschriften sammeln. Ein, zwei gut vorbereitete Leute sammeln Unterschriften, während ein paar andere in der Nähe Strassenmusik machen oder singen, malen, tanzen, was vorlesen oder eine flammende ironische Rede halten und so für Anziehung sorgen. Hauptsache, es macht Spass und steckt an. Dann brauchen wir nur noch die Unterschriftenbögen runterladen von Initiativen, für z.B. eine Verfassungsinitiative oder eine Initiative von </a:t>
            </a:r>
            <a:r>
              <a:rPr lang="de-CH" sz="1200" b="0" i="0" u="none" strike="noStrike" baseline="0" dirty="0" err="1">
                <a:solidFill>
                  <a:srgbClr val="000000"/>
                </a:solidFill>
                <a:latin typeface="AAAAAC+ArialMT"/>
              </a:rPr>
              <a:t>JungpolitikerInnen</a:t>
            </a:r>
            <a:r>
              <a:rPr lang="de-CH" sz="1200" b="0" i="0" u="none" strike="noStrike" baseline="0" dirty="0">
                <a:solidFill>
                  <a:srgbClr val="000000"/>
                </a:solidFill>
                <a:latin typeface="AAAAAC+ArialMT"/>
              </a:rPr>
              <a:t> oder von einer Frauenbewegung usw.: also Initiativen, die letztlich ein solches Versagen der Regierung in Zukunft verunmöglichen und unsere Grundrechte sichern sollen. Also immer gleichzeitig mehrere griffige Anliegen von Leuten, die damit schon Erfahrung haben, z.B. für das Klima, für die Umwandlung unseres Krankheitswesens in ein wirkliches Gesundheits-System, für die Friedenssicherung und was sonst noch alles reformiert werden muss. Denn das Sammeln macht mehr Spass und ist erfolgreicher, wenn man dabei Freunde trifft und verschiedene Wahlmöglichkeiten gleichzeitig anbieten, bewerben und vergleichen kann. Teams bilden könnte man über soziale Plattformen oder z.B. www.spontacts.com. Treffen kann man sich überall, auf dem Dorfplatz, auf dem Uferweg, auf dem Weg zum Markt, wo immer eben Leute vorbeikommen. Vielleicht gewöhnen sich dann die Wahl- und Stimmbürger an diese Kult-Form basisdemokratischer Einflussnahme. Dass es auch unter erschwerten Bedingungen möglich ist, haben die in relativ kurzer Zeit während den </a:t>
            </a:r>
            <a:r>
              <a:rPr lang="de-CH" sz="1200" b="0" i="0" u="none" strike="noStrike" baseline="0" dirty="0" err="1">
                <a:solidFill>
                  <a:srgbClr val="000000"/>
                </a:solidFill>
                <a:latin typeface="AAAAAC+ArialMT"/>
              </a:rPr>
              <a:t>Plandemie</a:t>
            </a:r>
            <a:r>
              <a:rPr lang="de-CH" sz="1200" b="0" i="0" u="none" strike="noStrike" baseline="0" dirty="0">
                <a:solidFill>
                  <a:srgbClr val="000000"/>
                </a:solidFill>
                <a:latin typeface="AAAAAC+ArialMT"/>
              </a:rPr>
              <a:t>-Massnahmen </a:t>
            </a:r>
            <a:r>
              <a:rPr lang="de-CH" sz="1200" b="0" i="0" u="none" strike="noStrike" baseline="0" dirty="0" err="1">
                <a:solidFill>
                  <a:srgbClr val="000000"/>
                </a:solidFill>
                <a:latin typeface="AAAAAC+ArialMT"/>
              </a:rPr>
              <a:t>zustandegekommenen</a:t>
            </a:r>
            <a:r>
              <a:rPr lang="de-CH" sz="1200" b="0" i="0" u="none" strike="noStrike" baseline="0" dirty="0">
                <a:solidFill>
                  <a:srgbClr val="000000"/>
                </a:solidFill>
                <a:latin typeface="AAAAAC+ArialMT"/>
              </a:rPr>
              <a:t> beiden Referenden gegen das Covid19- und das sog. Terror Gesetz mit insgesamt über 140’000 Unterschriften bewiesen. Immer mehr Menschen haben es satt, sich dauernd vorschreiben zu lassen was sie zu tun haben, und so könnte es durchaus sein, dass eine grosse Vereinigung der ausserparlamentarischen Opposition einen Paradigmenwechsel auslösen und menschen- und lebensfreundliche Initiativen immer häufiger in der Abstimmung auch angenommen werden. Die Chancen waren nie zuvor so gross. </a:t>
            </a:r>
            <a:endParaRPr lang="de-CH" sz="1200" dirty="0"/>
          </a:p>
        </p:txBody>
      </p:sp>
      <p:sp>
        <p:nvSpPr>
          <p:cNvPr id="10" name="Textfeld 9">
            <a:extLst>
              <a:ext uri="{FF2B5EF4-FFF2-40B4-BE49-F238E27FC236}">
                <a16:creationId xmlns:a16="http://schemas.microsoft.com/office/drawing/2014/main" id="{B6B2E641-2F09-42C1-AE29-1C05FE499649}"/>
              </a:ext>
            </a:extLst>
          </p:cNvPr>
          <p:cNvSpPr txBox="1"/>
          <p:nvPr/>
        </p:nvSpPr>
        <p:spPr>
          <a:xfrm>
            <a:off x="932156" y="847416"/>
            <a:ext cx="11088209" cy="5847755"/>
          </a:xfrm>
          <a:prstGeom prst="rect">
            <a:avLst/>
          </a:prstGeom>
          <a:noFill/>
        </p:spPr>
        <p:txBody>
          <a:bodyPr wrap="square" rtlCol="0">
            <a:spAutoFit/>
          </a:bodyPr>
          <a:lstStyle/>
          <a:p>
            <a:r>
              <a:rPr lang="de-CH" sz="1100" b="1" i="0" u="none" strike="noStrike" baseline="0" dirty="0">
                <a:solidFill>
                  <a:srgbClr val="000000"/>
                </a:solidFill>
                <a:latin typeface="AAAAAB+HelveticaNeue-Bold"/>
              </a:rPr>
              <a:t>Ausserparlamentarische Opposition - die einzige Chance ? </a:t>
            </a:r>
            <a:r>
              <a:rPr lang="de-CH" sz="1100" b="0" i="0" u="none" strike="noStrike" baseline="0" dirty="0">
                <a:solidFill>
                  <a:srgbClr val="000000"/>
                </a:solidFill>
                <a:latin typeface="AAAAAC+ArialMT"/>
              </a:rPr>
              <a:t>Auf der Webseite neo-Partei.de wird unter dem Titel „Die Zersplitterung der Opposition“ folgendes ausgeführt: „Nur als Partei kann man politische Entscheidungen umsetzen. Gemeinsam wäre die außerparlamentarische Opposition (APO mit Kleinparteien, Nichtwählern etc.) wahrscheinlich die stärkste Partei Deutschlands. Doch Kleinparteien und Nichtwähler sind derart eigensinnig und uneinig, dass die Regierungsparteien nicht einmal mit “teile und herrsche” die Chancen ihrer Gegner im Keim zu ersticken braucht. Das machen wir schon selbst.“ Und weiter: „Die Basis wiederholt daher die Probleme der Piratenpartei, bei der tausende Mitglieder versuchten, Kommunisten, Libertäre, Religiöse, Atheisten, </a:t>
            </a:r>
            <a:r>
              <a:rPr lang="de-CH" sz="1100" b="0" i="0" u="none" strike="noStrike" baseline="0" dirty="0" err="1">
                <a:solidFill>
                  <a:srgbClr val="000000"/>
                </a:solidFill>
                <a:latin typeface="AAAAAC+ArialMT"/>
              </a:rPr>
              <a:t>Grundeinkommenbefürworter</a:t>
            </a:r>
            <a:r>
              <a:rPr lang="de-CH" sz="1100" b="0" i="0" u="none" strike="noStrike" baseline="0" dirty="0">
                <a:solidFill>
                  <a:srgbClr val="000000"/>
                </a:solidFill>
                <a:latin typeface="AAAAAC+ArialMT"/>
              </a:rPr>
              <a:t> und -Gegner, Tauschwirtschaftler, Freiwirtschaftler, Verzichtspropheten, Genussmenschen und viele andere inkompatible Mitglieder und Positionen zu einem gemeinsamen Ergebnis zu führen. Resultat der theoretisch attraktiven totalen Basisdemokratie: Kein Programm, das über ein paar unkonkrete Allgemeinplätze und Forderungen hinauskommt.“ Schliesslich werden einige Beispiele und deren Mängel aufgeführt wie z.B.: „Volksentscheide. Dabei hat spätestens das Jahr 2020 gezeigt, dass überall auf der Welt auch das Wahlvolk fremdbestimmt ist, und zwar durch die “Medien der Milliardäre” (...), die von den Regierungsparteien kontrollierten öffentlich-rechtlichen Medien sowie das von den Regierungsparteien kontrollierte Bildungssystem. Volksentscheide setzen eine Mehrheit mündiger Bürger voraus. Die ist noch nicht in Sicht. Daher würde ein politisches System, das auf Volksentscheidungen beruht, zu medialen Kampagnen führen, mit denen die öffentliche Meinung gelenkt wird.“ Zu dieser Feststellung folgt hier eine mögliche Antwort aus der Schweiz: Das Konzept der Volksentscheide gibt es bereits - in der Schweiz. Und es stimmt: das Stimmvolk ist fremdbestimmt, von Geburt an zu angepassten Konsumenten und subjektiven Egoisten erzogen. Durch das Imperium einer neoliberalen Bereicherungskultur und ihrer Meinungsmache, durch die gekauften Medien einer narzisstisch normierten Gesellschaft, durch die Herrschaft der Parteileitungen und durch den Feudalismus der politischen Exekutive sind wir manipuliert. </a:t>
            </a:r>
            <a:r>
              <a:rPr lang="de-CH" sz="1100" b="1" i="0" u="none" strike="noStrike" baseline="0" dirty="0">
                <a:solidFill>
                  <a:srgbClr val="000000"/>
                </a:solidFill>
                <a:latin typeface="AAAAAD+Arial-BoldMT"/>
              </a:rPr>
              <a:t>Aber eine repräsentative Demokratie wird vermutlich niemals eine wahrheitsgemässe Demokratie sein</a:t>
            </a:r>
            <a:r>
              <a:rPr lang="de-CH" sz="1100" b="0" i="0" u="none" strike="noStrike" baseline="0" dirty="0">
                <a:solidFill>
                  <a:srgbClr val="000000"/>
                </a:solidFill>
                <a:latin typeface="AAAAAC+ArialMT"/>
              </a:rPr>
              <a:t>. Die Frage muss deshalb sein: wie entsteht eine Mehrheit mündiger Bürger, die sich nicht durch die Propaganda demokratiefeindlicher Agenden täuschen oder behindern lässt. Damit wir dahin kommen, braucht es eine neue kreative, beharrliche, verlässliche und erfreuliche politische Kultur und zwar von unten. Ohne Volks-Initiativen und -Gesetzesreferenden ist das nicht möglich, also sollten zuerst die entsprechenden Voraussetzungen in Grundgesetz oder Verfassung geschaffen werden. In der uns alle verbindenden Horrorvision der </a:t>
            </a:r>
            <a:r>
              <a:rPr lang="de-CH" sz="1100" b="0" i="0" u="none" strike="noStrike" baseline="0" dirty="0" err="1">
                <a:solidFill>
                  <a:srgbClr val="000000"/>
                </a:solidFill>
                <a:latin typeface="AAAAAC+ArialMT"/>
              </a:rPr>
              <a:t>Plandemie</a:t>
            </a:r>
            <a:r>
              <a:rPr lang="de-CH" sz="1100" b="0" i="0" u="none" strike="noStrike" baseline="0" dirty="0">
                <a:solidFill>
                  <a:srgbClr val="000000"/>
                </a:solidFill>
                <a:latin typeface="AAAAAC+ArialMT"/>
              </a:rPr>
              <a:t> könnte das doch ein gemeinsames Ziel werden, wenn es einer ebenso verbindenden Kraft gelingen würde, die ausserparlamentarische Opposition zu einer starken verfassungsgründenden übergeordneten (vielleicht befristeten) Partei zusammenzuführen, welche nur eine einzige Botschaft hat, nämlich endlich eine friedenstaugliche Verfassung für eine freie, mündige Menschheitsfamilie zu erarbeiten und durchzusetzen. </a:t>
            </a:r>
            <a:r>
              <a:rPr lang="de-CH" sz="1100" b="0" i="1" u="none" strike="noStrike" baseline="0" dirty="0">
                <a:solidFill>
                  <a:srgbClr val="000000"/>
                </a:solidFill>
                <a:latin typeface="AAAAAE+Arial-ItalicMT"/>
              </a:rPr>
              <a:t>Die Chancen waren nie zuvor so gross</a:t>
            </a:r>
            <a:r>
              <a:rPr lang="de-CH" sz="1100" b="0" i="0" u="none" strike="noStrike" baseline="0" dirty="0">
                <a:solidFill>
                  <a:srgbClr val="000000"/>
                </a:solidFill>
                <a:latin typeface="AAAAAC+ArialMT"/>
              </a:rPr>
              <a:t>. Angesichts der aktuellen Gleichschaltung der Medien, der Einschränkung der Grundrechte, der massiven Aufstockung einer nahezu kriegsmässig ausgerüsteten Polizei und der dadurch erzeugten Erlahmung der Bereitschaft zum demonstrieren, sollten wir die direkte demokratische Mitsprache durch das Sammeln von Unterschriften ganz in den Vordergrund rücken. Und zwar bevor uns auch noch das Internet oder der Strom abgeschaltet wird. Damit aber das Unterschriften-Sammeln nicht zu einer mühsamen Geschichte wird und in der Bevölkerung ein hohe Akzeptanz findet, sollten wir aus dem Unterschriften-Sammeln eine aufmunternde Regenbogen-Kultur oder eine Kultur des demokratischen Aufbruchs machen. In kleinen Gruppen-Happenings zusammenkommen, sog. </a:t>
            </a:r>
            <a:r>
              <a:rPr lang="de-CH" sz="1100" b="0" i="0" u="none" strike="noStrike" baseline="0" dirty="0" err="1">
                <a:solidFill>
                  <a:srgbClr val="000000"/>
                </a:solidFill>
                <a:latin typeface="AAAAAC+ArialMT"/>
              </a:rPr>
              <a:t>Init</a:t>
            </a:r>
            <a:r>
              <a:rPr lang="de-CH" sz="1100" b="0" i="0" u="none" strike="noStrike" baseline="0" dirty="0">
                <a:solidFill>
                  <a:srgbClr val="000000"/>
                </a:solidFill>
                <a:latin typeface="AAAAAC+ArialMT"/>
              </a:rPr>
              <a:t> Teams z.B., für Freude, Kultur und Palaver sorgen und dabei Unterschriften sammeln. Ein, zwei gut vorbereitete Leute sammeln Unterschriften, während ein paar andere in der Nähe Strassenmusik machen oder singen, malen, tanzen, was vorlesen oder eine flammende ironische Rede halten und so für Anziehung sorgen. Hauptsache, es macht Spass und steckt an. Dann brauchen wir nur noch die Unterschriftenbögen runterladen von Initiativen, für z.B. eine Verfassungsinitiative oder eine Initiative von </a:t>
            </a:r>
            <a:r>
              <a:rPr lang="de-CH" sz="1100" b="0" i="0" u="none" strike="noStrike" baseline="0" dirty="0" err="1">
                <a:solidFill>
                  <a:srgbClr val="000000"/>
                </a:solidFill>
                <a:latin typeface="AAAAAC+ArialMT"/>
              </a:rPr>
              <a:t>JungpolitikerInnen</a:t>
            </a:r>
            <a:r>
              <a:rPr lang="de-CH" sz="1100" b="0" i="0" u="none" strike="noStrike" baseline="0" dirty="0">
                <a:solidFill>
                  <a:srgbClr val="000000"/>
                </a:solidFill>
                <a:latin typeface="AAAAAC+ArialMT"/>
              </a:rPr>
              <a:t> oder von einer Frauenbewegung usw.: also Initiativen, die letztlich ein solches Versagen der Regierung in Zukunft verunmöglichen und unsere Grundrechte sichern sollen. Also immer gleichzeitig mehrere griffige Anliegen von Leuten, die damit schon Erfahrung haben, z.B. für das Klima, für die Umwandlung unseres Krankheitswesens in ein wirkliches Gesundheits-System, für die Friedenssicherung und was sonst noch alles reformiert werden muss. Denn das Sammeln macht mehr Spass und ist erfolgreicher, wenn man dabei Freunde trifft und verschiedene Wahlmöglichkeiten gleichzeitig anbieten, bewerben und vergleichen kann. Teams bilden könnte man über soziale Plattformen oder z.B. www.spontacts.com. Treffen kann man sich überall, auf dem Dorfplatz, auf dem Uferweg, auf dem Weg zum Markt, wo immer eben Leute vorbeikommen. Vielleicht gewöhnen sich dann die Wahl- und Stimmbürger an diese Kult-Form basisdemokratischer Einflussnahme. Dass es auch unter erschwerten Bedingungen möglich ist, haben die in relativ kurzer Zeit während den </a:t>
            </a:r>
            <a:r>
              <a:rPr lang="de-CH" sz="1100" b="0" i="0" u="none" strike="noStrike" baseline="0" dirty="0" err="1">
                <a:solidFill>
                  <a:srgbClr val="000000"/>
                </a:solidFill>
                <a:latin typeface="AAAAAC+ArialMT"/>
              </a:rPr>
              <a:t>Plandemie</a:t>
            </a:r>
            <a:r>
              <a:rPr lang="de-CH" sz="1100" b="0" i="0" u="none" strike="noStrike" baseline="0" dirty="0">
                <a:solidFill>
                  <a:srgbClr val="000000"/>
                </a:solidFill>
                <a:latin typeface="AAAAAC+ArialMT"/>
              </a:rPr>
              <a:t>-Massnahmen </a:t>
            </a:r>
            <a:r>
              <a:rPr lang="de-CH" sz="1100" b="0" i="0" u="none" strike="noStrike" baseline="0" dirty="0" err="1">
                <a:solidFill>
                  <a:srgbClr val="000000"/>
                </a:solidFill>
                <a:latin typeface="AAAAAC+ArialMT"/>
              </a:rPr>
              <a:t>zustandegekommenen</a:t>
            </a:r>
            <a:r>
              <a:rPr lang="de-CH" sz="1100" b="0" i="0" u="none" strike="noStrike" baseline="0" dirty="0">
                <a:solidFill>
                  <a:srgbClr val="000000"/>
                </a:solidFill>
                <a:latin typeface="AAAAAC+ArialMT"/>
              </a:rPr>
              <a:t> beiden Referenden gegen das Covid19- und das sog. Terror Gesetz mit insgesamt über 140’000 Unterschriften bewiesen. Immer mehr Menschen haben es satt, sich dauernd vorschreiben zu lassen was sie zu tun haben, und so könnte es durchaus sein, dass eine grosse Vereinigung der ausserparlamentarischen Opposition einen Paradigmenwechsel auslösen und menschen- und lebensfreundliche Initiativen immer häufiger in der Abstimmung auch angenommen werden. Die Chancen waren nie zuvor so gross. </a:t>
            </a:r>
            <a:endParaRPr lang="de-CH" sz="1100" dirty="0"/>
          </a:p>
        </p:txBody>
      </p:sp>
    </p:spTree>
    <p:extLst>
      <p:ext uri="{BB962C8B-B14F-4D97-AF65-F5344CB8AC3E}">
        <p14:creationId xmlns:p14="http://schemas.microsoft.com/office/powerpoint/2010/main" val="925928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C6126C59-977D-4A8A-90E4-4B1D935C0243}" type="slidenum">
              <a:rPr lang="en-US" altLang="de-DE"/>
              <a:pPr>
                <a:defRPr/>
              </a:pPr>
              <a:t>47</a:t>
            </a:fld>
            <a:r>
              <a:rPr lang="en-US" altLang="de-DE" dirty="0"/>
              <a:t>/ 87</a:t>
            </a:r>
          </a:p>
        </p:txBody>
      </p:sp>
      <p:sp>
        <p:nvSpPr>
          <p:cNvPr id="40962" name="Rectangle 2"/>
          <p:cNvSpPr>
            <a:spLocks noGrp="1" noChangeArrowheads="1"/>
          </p:cNvSpPr>
          <p:nvPr>
            <p:ph type="title"/>
          </p:nvPr>
        </p:nvSpPr>
        <p:spPr>
          <a:xfrm>
            <a:off x="1219200" y="76201"/>
            <a:ext cx="9362983" cy="669925"/>
          </a:xfrm>
        </p:spPr>
        <p:txBody>
          <a:bodyPr/>
          <a:lstStyle/>
          <a:p>
            <a:pPr>
              <a:defRPr/>
            </a:pPr>
            <a:r>
              <a:rPr lang="de-DE" altLang="de-DE" dirty="0"/>
              <a:t>Warum der Staat Internetgelt noch nicht verwendet ?</a:t>
            </a:r>
          </a:p>
        </p:txBody>
      </p:sp>
      <p:pic>
        <p:nvPicPr>
          <p:cNvPr id="409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39" y="409114"/>
            <a:ext cx="800960" cy="66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Rectangle 11"/>
          <p:cNvSpPr>
            <a:spLocks noGrp="1" noChangeArrowheads="1"/>
          </p:cNvSpPr>
          <p:nvPr>
            <p:ph type="body" idx="1"/>
          </p:nvPr>
        </p:nvSpPr>
        <p:spPr>
          <a:xfrm>
            <a:off x="1313896" y="969964"/>
            <a:ext cx="10191564" cy="5011737"/>
          </a:xfrm>
        </p:spPr>
        <p:txBody>
          <a:bodyPr/>
          <a:lstStyle/>
          <a:p>
            <a:pPr>
              <a:lnSpc>
                <a:spcPct val="150000"/>
              </a:lnSpc>
            </a:pPr>
            <a:r>
              <a:rPr lang="de-DE" altLang="de-DE" dirty="0"/>
              <a:t>Gesetze aus 1915 </a:t>
            </a:r>
            <a:r>
              <a:rPr lang="de-DE" altLang="de-DE" dirty="0">
                <a:solidFill>
                  <a:srgbClr val="FF0000"/>
                </a:solidFill>
              </a:rPr>
              <a:t>blockieren</a:t>
            </a:r>
            <a:r>
              <a:rPr lang="de-DE" altLang="de-DE" dirty="0"/>
              <a:t> den </a:t>
            </a:r>
            <a:r>
              <a:rPr lang="de-DE" altLang="de-DE" dirty="0">
                <a:solidFill>
                  <a:srgbClr val="FF0000"/>
                </a:solidFill>
              </a:rPr>
              <a:t>Staat</a:t>
            </a:r>
            <a:r>
              <a:rPr lang="de-DE" altLang="de-DE" dirty="0"/>
              <a:t> wie z.B.</a:t>
            </a:r>
          </a:p>
          <a:p>
            <a:pPr>
              <a:lnSpc>
                <a:spcPct val="140000"/>
              </a:lnSpc>
            </a:pPr>
            <a:r>
              <a:rPr lang="de-DE" altLang="de-DE" sz="2600" u="sng" dirty="0"/>
              <a:t>Steuern sind in Landeswährung zu bezahlen!! = Zentralbank</a:t>
            </a:r>
            <a:endParaRPr lang="de-DE" altLang="de-DE" dirty="0"/>
          </a:p>
          <a:p>
            <a:pPr>
              <a:lnSpc>
                <a:spcPct val="140000"/>
              </a:lnSpc>
            </a:pPr>
            <a:r>
              <a:rPr lang="de-DE" altLang="de-DE" dirty="0"/>
              <a:t>Der Internetzugang an eine Leistungsbuchungs-Zentrale ist dadurch dem Staat verschlossen. (Alternative Währungen auch!)</a:t>
            </a:r>
          </a:p>
          <a:p>
            <a:pPr>
              <a:lnSpc>
                <a:spcPct val="140000"/>
              </a:lnSpc>
            </a:pPr>
            <a:r>
              <a:rPr lang="de-DE" altLang="de-DE" dirty="0">
                <a:solidFill>
                  <a:srgbClr val="0000FF"/>
                </a:solidFill>
              </a:rPr>
              <a:t>Wir brauchen folgendes neues Gesetz:</a:t>
            </a:r>
            <a:br>
              <a:rPr lang="de-DE" altLang="de-DE" dirty="0">
                <a:solidFill>
                  <a:srgbClr val="0000FF"/>
                </a:solidFill>
              </a:rPr>
            </a:br>
            <a:r>
              <a:rPr lang="de-DE" altLang="de-DE" dirty="0">
                <a:solidFill>
                  <a:srgbClr val="CC3300"/>
                </a:solidFill>
              </a:rPr>
              <a:t> </a:t>
            </a:r>
            <a:r>
              <a:rPr lang="de-DE" altLang="de-DE" sz="2600" u="sng" dirty="0">
                <a:solidFill>
                  <a:srgbClr val="CC3300"/>
                </a:solidFill>
              </a:rPr>
              <a:t>„Steuern sind in Leistungswerte zu bezahlen“</a:t>
            </a:r>
            <a:endParaRPr lang="de-DE" altLang="de-DE" dirty="0">
              <a:solidFill>
                <a:srgbClr val="CC3300"/>
              </a:solidFill>
            </a:endParaRPr>
          </a:p>
          <a:p>
            <a:pPr>
              <a:lnSpc>
                <a:spcPct val="140000"/>
              </a:lnSpc>
            </a:pPr>
            <a:r>
              <a:rPr lang="de-DE" altLang="de-DE" dirty="0"/>
              <a:t>Diese Leistungswerte sind das echte Internetgelt der Unternehmer und Arbeiter in </a:t>
            </a:r>
            <a:r>
              <a:rPr lang="de-DE" altLang="de-DE" dirty="0">
                <a:solidFill>
                  <a:srgbClr val="0000FF"/>
                </a:solidFill>
              </a:rPr>
              <a:t>EURO</a:t>
            </a:r>
            <a:r>
              <a:rPr lang="de-DE" altLang="de-DE" i="1" dirty="0">
                <a:solidFill>
                  <a:srgbClr val="0000FF"/>
                </a:solidFill>
              </a:rPr>
              <a:t>WEG</a:t>
            </a:r>
            <a:r>
              <a:rPr lang="de-DE" altLang="de-DE" dirty="0"/>
              <a:t> in Form von elektronischen Wechseln auf 730 Tage, geschöpft durch den „Waren-Kredit auf dein Sein“!</a:t>
            </a:r>
            <a:endParaRPr lang="de-DE" altLang="de-DE" sz="2200" dirty="0"/>
          </a:p>
          <a:p>
            <a:pPr>
              <a:buFont typeface="Wingdings" pitchFamily="2" charset="2"/>
              <a:buNone/>
            </a:pPr>
            <a:endParaRPr lang="de-DE" altLang="de-DE"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0970"/>
                                        </p:tgtEl>
                                        <p:attrNameLst>
                                          <p:attrName>style.visibility</p:attrName>
                                        </p:attrNameLst>
                                      </p:cBhvr>
                                      <p:to>
                                        <p:strVal val="visible"/>
                                      </p:to>
                                    </p:set>
                                    <p:anim calcmode="lin" valueType="num">
                                      <p:cBhvr>
                                        <p:cTn id="7" dur="1000" fill="hold"/>
                                        <p:tgtEl>
                                          <p:spTgt spid="40970"/>
                                        </p:tgtEl>
                                        <p:attrNameLst>
                                          <p:attrName>ppt_w</p:attrName>
                                        </p:attrNameLst>
                                      </p:cBhvr>
                                      <p:tavLst>
                                        <p:tav tm="0">
                                          <p:val>
                                            <p:fltVal val="0"/>
                                          </p:val>
                                        </p:tav>
                                        <p:tav tm="100000">
                                          <p:val>
                                            <p:strVal val="#ppt_w"/>
                                          </p:val>
                                        </p:tav>
                                      </p:tavLst>
                                    </p:anim>
                                    <p:anim calcmode="lin" valueType="num">
                                      <p:cBhvr>
                                        <p:cTn id="8" dur="1000" fill="hold"/>
                                        <p:tgtEl>
                                          <p:spTgt spid="40970"/>
                                        </p:tgtEl>
                                        <p:attrNameLst>
                                          <p:attrName>ppt_h</p:attrName>
                                        </p:attrNameLst>
                                      </p:cBhvr>
                                      <p:tavLst>
                                        <p:tav tm="0">
                                          <p:val>
                                            <p:fltVal val="0"/>
                                          </p:val>
                                        </p:tav>
                                        <p:tav tm="100000">
                                          <p:val>
                                            <p:strVal val="#ppt_h"/>
                                          </p:val>
                                        </p:tav>
                                      </p:tavLst>
                                    </p:anim>
                                    <p:anim calcmode="lin" valueType="num">
                                      <p:cBhvr>
                                        <p:cTn id="9" dur="1000" fill="hold"/>
                                        <p:tgtEl>
                                          <p:spTgt spid="409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086254" y="68843"/>
            <a:ext cx="865086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Wie man Wahlen gewinnt!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5" name="Rechteck 14">
            <a:extLst>
              <a:ext uri="{FF2B5EF4-FFF2-40B4-BE49-F238E27FC236}">
                <a16:creationId xmlns:a16="http://schemas.microsoft.com/office/drawing/2014/main" id="{EA140D70-AF23-4299-9466-7E4783FC21FB}"/>
              </a:ext>
            </a:extLst>
          </p:cNvPr>
          <p:cNvSpPr/>
          <p:nvPr/>
        </p:nvSpPr>
        <p:spPr>
          <a:xfrm>
            <a:off x="1450109" y="836124"/>
            <a:ext cx="9694141" cy="430887"/>
          </a:xfrm>
          <a:prstGeom prst="rect">
            <a:avLst/>
          </a:prstGeom>
        </p:spPr>
        <p:txBody>
          <a:bodyPr wrap="square">
            <a:spAutoFit/>
          </a:bodyPr>
          <a:lstStyle/>
          <a:p>
            <a:r>
              <a:rPr lang="de-CH" sz="2200" b="1" dirty="0">
                <a:solidFill>
                  <a:schemeClr val="accent2"/>
                </a:solidFill>
              </a:rPr>
              <a:t>Wer die HuMan-Wirtschaft kennt, kann folgende Punkte anwenden! </a:t>
            </a:r>
          </a:p>
        </p:txBody>
      </p:sp>
      <p:sp>
        <p:nvSpPr>
          <p:cNvPr id="4" name="Rechteck 3">
            <a:extLst>
              <a:ext uri="{FF2B5EF4-FFF2-40B4-BE49-F238E27FC236}">
                <a16:creationId xmlns:a16="http://schemas.microsoft.com/office/drawing/2014/main" id="{215875BB-16B6-47F5-B260-2826160AFD94}"/>
              </a:ext>
            </a:extLst>
          </p:cNvPr>
          <p:cNvSpPr/>
          <p:nvPr/>
        </p:nvSpPr>
        <p:spPr>
          <a:xfrm>
            <a:off x="1168400" y="1241114"/>
            <a:ext cx="10312401" cy="5262979"/>
          </a:xfrm>
          <a:prstGeom prst="rect">
            <a:avLst/>
          </a:prstGeom>
        </p:spPr>
        <p:txBody>
          <a:bodyPr wrap="square">
            <a:spAutoFit/>
          </a:bodyPr>
          <a:lstStyle/>
          <a:p>
            <a:pPr>
              <a:spcAft>
                <a:spcPts val="0"/>
              </a:spcAft>
            </a:pPr>
            <a:r>
              <a:rPr lang="de-CH" sz="2000" dirty="0">
                <a:latin typeface="Calibri" panose="020F0502020204030204" pitchFamily="34" charset="0"/>
                <a:ea typeface="Calibri" panose="020F0502020204030204" pitchFamily="34" charset="0"/>
              </a:rPr>
              <a:t>Was wir in unserem politischen D-A-CH – Kampf als </a:t>
            </a:r>
            <a:r>
              <a:rPr lang="de-CH" sz="2000" b="1" dirty="0">
                <a:latin typeface="Calibri" panose="020F0502020204030204" pitchFamily="34" charset="0"/>
                <a:ea typeface="Calibri" panose="020F0502020204030204" pitchFamily="34" charset="0"/>
              </a:rPr>
              <a:t>Argumente</a:t>
            </a:r>
            <a:r>
              <a:rPr lang="de-CH" sz="2000" dirty="0">
                <a:latin typeface="Calibri" panose="020F0502020204030204" pitchFamily="34" charset="0"/>
                <a:ea typeface="Calibri" panose="020F0502020204030204" pitchFamily="34" charset="0"/>
              </a:rPr>
              <a:t> </a:t>
            </a:r>
            <a:r>
              <a:rPr lang="de-CH" sz="2000" b="1" dirty="0">
                <a:latin typeface="Calibri" panose="020F0502020204030204" pitchFamily="34" charset="0"/>
                <a:ea typeface="Calibri" panose="020F0502020204030204" pitchFamily="34" charset="0"/>
              </a:rPr>
              <a:t>zum Sieg </a:t>
            </a:r>
            <a:r>
              <a:rPr lang="de-CH" sz="2000" dirty="0">
                <a:latin typeface="Calibri" panose="020F0502020204030204" pitchFamily="34" charset="0"/>
                <a:ea typeface="Calibri" panose="020F0502020204030204" pitchFamily="34" charset="0"/>
              </a:rPr>
              <a:t>einsetzen, womit wir </a:t>
            </a:r>
            <a:r>
              <a:rPr lang="de-CH" sz="2000" b="1" dirty="0">
                <a:latin typeface="Calibri" panose="020F0502020204030204" pitchFamily="34" charset="0"/>
                <a:ea typeface="Calibri" panose="020F0502020204030204" pitchFamily="34" charset="0"/>
              </a:rPr>
              <a:t>jede Wahl mit über 51% der Stimmen gewinnen,</a:t>
            </a:r>
            <a:r>
              <a:rPr lang="de-CH" sz="2000" dirty="0">
                <a:latin typeface="Calibri" panose="020F0502020204030204" pitchFamily="34" charset="0"/>
                <a:ea typeface="Calibri" panose="020F0502020204030204" pitchFamily="34" charset="0"/>
              </a:rPr>
              <a:t> sind:</a:t>
            </a:r>
          </a:p>
          <a:p>
            <a:pPr>
              <a:spcAft>
                <a:spcPts val="0"/>
              </a:spcAft>
            </a:pPr>
            <a:r>
              <a:rPr lang="de-CH" sz="1200" dirty="0">
                <a:latin typeface="Calibri" panose="020F0502020204030204" pitchFamily="34" charset="0"/>
                <a:ea typeface="Calibri" panose="020F0502020204030204" pitchFamily="34" charset="0"/>
              </a:rPr>
              <a:t> l</a:t>
            </a:r>
          </a:p>
          <a:p>
            <a:pPr marL="342900" lvl="0" indent="-342900">
              <a:spcAft>
                <a:spcPts val="0"/>
              </a:spcAft>
              <a:buFont typeface="Calibri" panose="020F0502020204030204" pitchFamily="34" charset="0"/>
              <a:buChar char="-"/>
            </a:pPr>
            <a:r>
              <a:rPr lang="de-CH" sz="2400" dirty="0">
                <a:latin typeface="Calibri" panose="020F0502020204030204" pitchFamily="34" charset="0"/>
                <a:ea typeface="Times New Roman" panose="02020603050405020304" pitchFamily="18" charset="0"/>
              </a:rPr>
              <a:t>Wer alle 43 verschiedene </a:t>
            </a:r>
            <a:r>
              <a:rPr lang="de-CH" sz="2400" b="1" dirty="0">
                <a:solidFill>
                  <a:srgbClr val="0070C0"/>
                </a:solidFill>
                <a:latin typeface="Calibri" panose="020F0502020204030204" pitchFamily="34" charset="0"/>
                <a:ea typeface="Times New Roman" panose="02020603050405020304" pitchFamily="18" charset="0"/>
              </a:rPr>
              <a:t>Steuern auf 1 reduziert</a:t>
            </a:r>
            <a:r>
              <a:rPr lang="de-CH" sz="2400" dirty="0">
                <a:latin typeface="Calibri" panose="020F0502020204030204" pitchFamily="34" charset="0"/>
                <a:ea typeface="Times New Roman" panose="02020603050405020304" pitchFamily="18" charset="0"/>
              </a:rPr>
              <a:t>, wird jede </a:t>
            </a:r>
            <a:r>
              <a:rPr lang="de-CH" sz="2400" b="1" dirty="0">
                <a:latin typeface="Calibri" panose="020F0502020204030204" pitchFamily="34" charset="0"/>
                <a:ea typeface="Times New Roman" panose="02020603050405020304" pitchFamily="18" charset="0"/>
              </a:rPr>
              <a:t>Wahl gewinnen</a:t>
            </a:r>
            <a:r>
              <a:rPr lang="de-CH" sz="2400" dirty="0">
                <a:latin typeface="Calibri" panose="020F0502020204030204" pitchFamily="34" charset="0"/>
                <a:ea typeface="Times New Roman" panose="02020603050405020304" pitchFamily="18" charset="0"/>
              </a:rPr>
              <a:t>!</a:t>
            </a:r>
          </a:p>
          <a:p>
            <a:pPr marL="342900" lvl="0" indent="-342900">
              <a:spcAft>
                <a:spcPts val="0"/>
              </a:spcAft>
              <a:buFont typeface="Calibri" panose="020F0502020204030204" pitchFamily="34" charset="0"/>
              <a:buChar char="-"/>
            </a:pPr>
            <a:r>
              <a:rPr lang="de-CH" sz="2000" dirty="0">
                <a:latin typeface="Calibri" panose="020F0502020204030204" pitchFamily="34" charset="0"/>
                <a:ea typeface="Calibri" panose="020F0502020204030204" pitchFamily="34" charset="0"/>
              </a:rPr>
              <a:t>Wer diese </a:t>
            </a:r>
            <a:r>
              <a:rPr lang="de-CH" sz="2000" b="1" dirty="0">
                <a:latin typeface="Calibri" panose="020F0502020204030204" pitchFamily="34" charset="0"/>
                <a:ea typeface="Calibri" panose="020F0502020204030204" pitchFamily="34" charset="0"/>
              </a:rPr>
              <a:t>einzige Steuer </a:t>
            </a:r>
            <a:r>
              <a:rPr lang="de-CH" sz="2000" dirty="0">
                <a:latin typeface="Calibri" panose="020F0502020204030204" pitchFamily="34" charset="0"/>
                <a:ea typeface="Calibri" panose="020F0502020204030204" pitchFamily="34" charset="0"/>
              </a:rPr>
              <a:t>in «</a:t>
            </a:r>
            <a:r>
              <a:rPr lang="de-CH" sz="2000" b="1" dirty="0">
                <a:solidFill>
                  <a:schemeClr val="accent2"/>
                </a:solidFill>
                <a:latin typeface="Calibri" panose="020F0502020204030204" pitchFamily="34" charset="0"/>
                <a:ea typeface="Calibri" panose="020F0502020204030204" pitchFamily="34" charset="0"/>
              </a:rPr>
              <a:t>Leistungs-Werten</a:t>
            </a:r>
            <a:r>
              <a:rPr lang="de-CH" sz="2000" b="1" dirty="0">
                <a:latin typeface="Calibri" panose="020F0502020204030204" pitchFamily="34" charset="0"/>
                <a:ea typeface="Calibri" panose="020F0502020204030204" pitchFamily="34" charset="0"/>
              </a:rPr>
              <a:t>» </a:t>
            </a:r>
            <a:r>
              <a:rPr lang="de-CH" sz="2000" dirty="0">
                <a:latin typeface="Calibri" panose="020F0502020204030204" pitchFamily="34" charset="0"/>
                <a:ea typeface="Calibri" panose="020F0502020204030204" pitchFamily="34" charset="0"/>
              </a:rPr>
              <a:t>bezahlbar macht, wird jede Wahl gewinnen.</a:t>
            </a: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a:t>
            </a:r>
            <a:r>
              <a:rPr lang="de-CH" sz="2000" b="1" dirty="0">
                <a:latin typeface="Calibri" panose="020F0502020204030204" pitchFamily="34" charset="0"/>
                <a:ea typeface="Times New Roman" panose="02020603050405020304" pitchFamily="18" charset="0"/>
              </a:rPr>
              <a:t>Verfassungs-Artikel 2 der BV umsetzt</a:t>
            </a:r>
            <a:r>
              <a:rPr lang="de-CH" sz="2000" dirty="0">
                <a:latin typeface="Calibri" panose="020F0502020204030204" pitchFamily="34" charset="0"/>
                <a:ea typeface="Times New Roman" panose="02020603050405020304" pitchFamily="18" charset="0"/>
              </a:rPr>
              <a:t> (Chancengleichheit und allgemeiner Wohlstand),  wird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Menschen an Ihrem Geburtsort den «</a:t>
            </a:r>
            <a:r>
              <a:rPr lang="de-CH" sz="2000" b="1" dirty="0">
                <a:solidFill>
                  <a:schemeClr val="accent2"/>
                </a:solidFill>
                <a:latin typeface="Calibri" panose="020F0502020204030204" pitchFamily="34" charset="0"/>
                <a:ea typeface="Times New Roman" panose="02020603050405020304" pitchFamily="18" charset="0"/>
              </a:rPr>
              <a:t>Blanko-Kredit</a:t>
            </a:r>
            <a:r>
              <a:rPr lang="de-CH" sz="2000" dirty="0">
                <a:latin typeface="Calibri" panose="020F0502020204030204" pitchFamily="34" charset="0"/>
                <a:ea typeface="Times New Roman" panose="02020603050405020304" pitchFamily="18" charset="0"/>
              </a:rPr>
              <a:t>» ermöglicht, wird auch jede Wahl gewinnen. (Rückkehr aller Flüchtlinge in Ihre Heimat) </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Medizin vom Kopf wieder auf die Füsse stellt</a:t>
            </a:r>
            <a:r>
              <a:rPr lang="de-CH" sz="2000" dirty="0">
                <a:latin typeface="Calibri" panose="020F0502020204030204" pitchFamily="34" charset="0"/>
                <a:ea typeface="Times New Roman" panose="02020603050405020304" pitchFamily="18" charset="0"/>
              </a:rPr>
              <a:t>, wird jede Wahl gewinnen. </a:t>
            </a:r>
            <a:br>
              <a:rPr lang="de-CH" sz="2000" dirty="0">
                <a:latin typeface="Calibri" panose="020F0502020204030204" pitchFamily="34" charset="0"/>
                <a:ea typeface="Times New Roman" panose="02020603050405020304" pitchFamily="18" charset="0"/>
              </a:rPr>
            </a:br>
            <a:r>
              <a:rPr lang="de-CH" sz="2000" dirty="0">
                <a:latin typeface="Calibri" panose="020F0502020204030204" pitchFamily="34" charset="0"/>
                <a:ea typeface="Times New Roman" panose="02020603050405020304" pitchFamily="18" charset="0"/>
              </a:rPr>
              <a:t>(Natürlich ohne jegliche Impfungen und ohne künstliche Pandemien)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freie</a:t>
            </a:r>
            <a:r>
              <a:rPr lang="de-CH" sz="2000" dirty="0">
                <a:latin typeface="Calibri" panose="020F0502020204030204" pitchFamily="34" charset="0"/>
                <a:ea typeface="Times New Roman" panose="02020603050405020304" pitchFamily="18" charset="0"/>
              </a:rPr>
              <a:t> </a:t>
            </a:r>
            <a:r>
              <a:rPr lang="de-CH" sz="2000" b="1" dirty="0">
                <a:latin typeface="Calibri" panose="020F0502020204030204" pitchFamily="34" charset="0"/>
                <a:ea typeface="Times New Roman" panose="02020603050405020304" pitchFamily="18" charset="0"/>
              </a:rPr>
              <a:t>Energieversorgung</a:t>
            </a:r>
            <a:r>
              <a:rPr lang="de-CH" sz="2000" dirty="0">
                <a:latin typeface="Calibri" panose="020F0502020204030204" pitchFamily="34" charset="0"/>
                <a:ea typeface="Times New Roman" panose="02020603050405020304" pitchFamily="18" charset="0"/>
              </a:rPr>
              <a:t> ermöglicht, wird auch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Lokal-Wirtschaft ohne Exportzwang</a:t>
            </a:r>
            <a:r>
              <a:rPr lang="de-CH" sz="2000" dirty="0">
                <a:latin typeface="Calibri" panose="020F0502020204030204" pitchFamily="34" charset="0"/>
                <a:ea typeface="Times New Roman" panose="02020603050405020304" pitchFamily="18" charset="0"/>
              </a:rPr>
              <a:t> so rentabel macht dank </a:t>
            </a:r>
            <a:r>
              <a:rPr lang="de-CH" sz="2000" b="1" dirty="0">
                <a:latin typeface="Calibri" panose="020F0502020204030204" pitchFamily="34" charset="0"/>
                <a:ea typeface="Times New Roman" panose="02020603050405020304" pitchFamily="18" charset="0"/>
              </a:rPr>
              <a:t>Gewinnschutz</a:t>
            </a:r>
            <a:r>
              <a:rPr lang="de-CH" sz="2000" dirty="0">
                <a:latin typeface="Calibri" panose="020F0502020204030204" pitchFamily="34" charset="0"/>
                <a:ea typeface="Times New Roman" panose="02020603050405020304" pitchFamily="18" charset="0"/>
              </a:rPr>
              <a:t> (Zölle gegen Preisdumping), wird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brutalen </a:t>
            </a:r>
            <a:r>
              <a:rPr lang="de-CH" sz="2000" b="1" dirty="0">
                <a:latin typeface="Calibri" panose="020F0502020204030204" pitchFamily="34" charset="0"/>
                <a:ea typeface="Times New Roman" panose="02020603050405020304" pitchFamily="18" charset="0"/>
              </a:rPr>
              <a:t>Konkurrenzkampf</a:t>
            </a:r>
            <a:r>
              <a:rPr lang="de-CH" sz="2000" dirty="0">
                <a:latin typeface="Calibri" panose="020F0502020204030204" pitchFamily="34" charset="0"/>
                <a:ea typeface="Times New Roman" panose="02020603050405020304" pitchFamily="18" charset="0"/>
              </a:rPr>
              <a:t> des Banken-Kapitalismus in eine </a:t>
            </a:r>
            <a:r>
              <a:rPr lang="de-CH" sz="2000" b="1" dirty="0">
                <a:latin typeface="Calibri" panose="020F0502020204030204" pitchFamily="34" charset="0"/>
                <a:ea typeface="Times New Roman" panose="02020603050405020304" pitchFamily="18" charset="0"/>
              </a:rPr>
              <a:t>Solidar-Gemeinschaft auf Genossenschafts-Basis</a:t>
            </a:r>
            <a:r>
              <a:rPr lang="de-CH" sz="2000" dirty="0">
                <a:latin typeface="Calibri" panose="020F0502020204030204" pitchFamily="34" charset="0"/>
                <a:ea typeface="Times New Roman" panose="02020603050405020304" pitchFamily="18" charset="0"/>
              </a:rPr>
              <a:t> umstellt, genannt «</a:t>
            </a:r>
            <a:r>
              <a:rPr lang="de-CH" sz="2000" b="1" dirty="0" err="1">
                <a:latin typeface="Calibri" panose="020F0502020204030204" pitchFamily="34" charset="0"/>
                <a:ea typeface="Times New Roman" panose="02020603050405020304" pitchFamily="18" charset="0"/>
              </a:rPr>
              <a:t>Kreditismus</a:t>
            </a:r>
            <a:r>
              <a:rPr lang="de-CH" sz="2000" dirty="0">
                <a:latin typeface="Calibri" panose="020F0502020204030204" pitchFamily="34" charset="0"/>
                <a:ea typeface="Times New Roman" panose="02020603050405020304" pitchFamily="18" charset="0"/>
              </a:rPr>
              <a:t>», als Mittelweg zwischen Kapitalismus und Kommunismus, wird auch jede Wahl gewinnen.</a:t>
            </a:r>
            <a:endParaRPr lang="de-CH"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825877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Unser Wahlkampf-Bus mit Talk-Film-Studio</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2565400" y="820505"/>
            <a:ext cx="9118600" cy="369332"/>
          </a:xfrm>
          <a:prstGeom prst="rect">
            <a:avLst/>
          </a:prstGeom>
        </p:spPr>
        <p:txBody>
          <a:bodyPr wrap="square">
            <a:spAutoFit/>
          </a:bodyPr>
          <a:lstStyle/>
          <a:p>
            <a:r>
              <a:rPr lang="de-DE" dirty="0">
                <a:solidFill>
                  <a:srgbClr val="333333"/>
                </a:solidFill>
                <a:latin typeface="Arial" panose="020B0604020202020204" pitchFamily="34" charset="0"/>
              </a:rPr>
              <a:t>Kann mit seinen Aktiv-Lautsprechern eine 2‘000 Personen-Veranstaltung beschallen. </a:t>
            </a:r>
            <a:endParaRPr lang="de-CH" dirty="0"/>
          </a:p>
        </p:txBody>
      </p:sp>
      <p:pic>
        <p:nvPicPr>
          <p:cNvPr id="7" name="Grafik 6">
            <a:extLst>
              <a:ext uri="{FF2B5EF4-FFF2-40B4-BE49-F238E27FC236}">
                <a16:creationId xmlns:a16="http://schemas.microsoft.com/office/drawing/2014/main" id="{5E958AD2-5B4F-4A0A-9549-A6716E357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1" y="1202266"/>
            <a:ext cx="4233333" cy="3175000"/>
          </a:xfrm>
          <a:prstGeom prst="rect">
            <a:avLst/>
          </a:prstGeom>
        </p:spPr>
      </p:pic>
      <p:pic>
        <p:nvPicPr>
          <p:cNvPr id="10" name="Grafik 9">
            <a:extLst>
              <a:ext uri="{FF2B5EF4-FFF2-40B4-BE49-F238E27FC236}">
                <a16:creationId xmlns:a16="http://schemas.microsoft.com/office/drawing/2014/main" id="{7A629D8C-6148-4AF3-8940-D8F6A63BD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532" y="1193800"/>
            <a:ext cx="5283200" cy="3962400"/>
          </a:xfrm>
          <a:prstGeom prst="rect">
            <a:avLst/>
          </a:prstGeom>
        </p:spPr>
      </p:pic>
      <p:pic>
        <p:nvPicPr>
          <p:cNvPr id="14" name="Grafik 13">
            <a:extLst>
              <a:ext uri="{FF2B5EF4-FFF2-40B4-BE49-F238E27FC236}">
                <a16:creationId xmlns:a16="http://schemas.microsoft.com/office/drawing/2014/main" id="{17C9EFAA-EC1D-4AAA-9BAC-2FFDC05F1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666" y="3073400"/>
            <a:ext cx="4430890" cy="3323167"/>
          </a:xfrm>
          <a:prstGeom prst="rect">
            <a:avLst/>
          </a:prstGeom>
        </p:spPr>
      </p:pic>
      <p:pic>
        <p:nvPicPr>
          <p:cNvPr id="16" name="Grafik 15">
            <a:extLst>
              <a:ext uri="{FF2B5EF4-FFF2-40B4-BE49-F238E27FC236}">
                <a16:creationId xmlns:a16="http://schemas.microsoft.com/office/drawing/2014/main" id="{49207F40-AC94-421E-AC2D-D27BC13F3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6466" y="3412068"/>
            <a:ext cx="4968429" cy="2977534"/>
          </a:xfrm>
          <a:prstGeom prst="rect">
            <a:avLst/>
          </a:prstGeom>
        </p:spPr>
      </p:pic>
    </p:spTree>
    <p:extLst>
      <p:ext uri="{BB962C8B-B14F-4D97-AF65-F5344CB8AC3E}">
        <p14:creationId xmlns:p14="http://schemas.microsoft.com/office/powerpoint/2010/main" val="11166688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283" y="258796"/>
            <a:ext cx="1278384" cy="827050"/>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314953" y="4820250"/>
            <a:ext cx="9286043" cy="1477328"/>
          </a:xfrm>
          <a:prstGeom prst="rect">
            <a:avLst/>
          </a:prstGeom>
          <a:noFill/>
        </p:spPr>
        <p:txBody>
          <a:bodyPr wrap="square" rtlCol="0">
            <a:spAutoFit/>
          </a:bodyPr>
          <a:lstStyle/>
          <a:p>
            <a:pPr algn="ctr"/>
            <a:r>
              <a:rPr lang="de-CH" sz="3000" b="1" dirty="0">
                <a:solidFill>
                  <a:schemeClr val="accent6"/>
                </a:solidFill>
              </a:rPr>
              <a:t>Jeder will das System nur solange verändern, </a:t>
            </a:r>
          </a:p>
          <a:p>
            <a:pPr algn="ctr"/>
            <a:r>
              <a:rPr lang="de-CH" sz="3000" b="1" dirty="0">
                <a:solidFill>
                  <a:schemeClr val="accent6"/>
                </a:solidFill>
              </a:rPr>
              <a:t>bis er vom System so verändert wurde, </a:t>
            </a:r>
          </a:p>
          <a:p>
            <a:pPr algn="ctr"/>
            <a:r>
              <a:rPr lang="de-CH" sz="3000" b="1" dirty="0">
                <a:solidFill>
                  <a:schemeClr val="accent6"/>
                </a:solidFill>
              </a:rPr>
              <a:t>dass er es als unveränderlich akzeptiert.</a:t>
            </a:r>
          </a:p>
        </p:txBody>
      </p:sp>
      <p:pic>
        <p:nvPicPr>
          <p:cNvPr id="1026" name="Picture 2" descr="Brink Holzspielzeug Hampelmann Prinz: Amazon.de: Spielzeug">
            <a:extLst>
              <a:ext uri="{FF2B5EF4-FFF2-40B4-BE49-F238E27FC236}">
                <a16:creationId xmlns:a16="http://schemas.microsoft.com/office/drawing/2014/main" id="{4A490734-94BE-42A8-9869-4C3851FCC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0880" y="793615"/>
            <a:ext cx="4127383" cy="41273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sp>
        <p:nvSpPr>
          <p:cNvPr id="5" name="Textfeld 4">
            <a:extLst>
              <a:ext uri="{FF2B5EF4-FFF2-40B4-BE49-F238E27FC236}">
                <a16:creationId xmlns:a16="http://schemas.microsoft.com/office/drawing/2014/main" id="{B72B2006-763A-4132-B009-7923EF6FD7A7}"/>
              </a:ext>
            </a:extLst>
          </p:cNvPr>
          <p:cNvSpPr txBox="1"/>
          <p:nvPr/>
        </p:nvSpPr>
        <p:spPr>
          <a:xfrm>
            <a:off x="1090570" y="1333851"/>
            <a:ext cx="2592198" cy="2492990"/>
          </a:xfrm>
          <a:prstGeom prst="rect">
            <a:avLst/>
          </a:prstGeom>
          <a:noFill/>
        </p:spPr>
        <p:txBody>
          <a:bodyPr wrap="square" rtlCol="0">
            <a:spAutoFit/>
          </a:bodyPr>
          <a:lstStyle/>
          <a:p>
            <a:r>
              <a:rPr lang="de-CH" sz="2000" b="1" dirty="0"/>
              <a:t>Ein </a:t>
            </a:r>
            <a:r>
              <a:rPr lang="de-CH" sz="2800" b="1" dirty="0">
                <a:solidFill>
                  <a:srgbClr val="FF0000"/>
                </a:solidFill>
              </a:rPr>
              <a:t>Problem</a:t>
            </a:r>
            <a:r>
              <a:rPr lang="de-CH" sz="2000" b="1" dirty="0"/>
              <a:t> kann nicht aus und in dem Umfeld gelöst werden, welches das </a:t>
            </a:r>
            <a:r>
              <a:rPr lang="de-CH" sz="2800" b="1" dirty="0">
                <a:solidFill>
                  <a:srgbClr val="FF0000"/>
                </a:solidFill>
              </a:rPr>
              <a:t>Problem</a:t>
            </a:r>
            <a:r>
              <a:rPr lang="de-CH" sz="2000" b="1" dirty="0"/>
              <a:t> einst geschaffen hat. </a:t>
            </a:r>
          </a:p>
        </p:txBody>
      </p:sp>
    </p:spTree>
    <p:extLst>
      <p:ext uri="{BB962C8B-B14F-4D97-AF65-F5344CB8AC3E}">
        <p14:creationId xmlns:p14="http://schemas.microsoft.com/office/powerpoint/2010/main" val="6753521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Wie in USA Donald Trump, muss sich auch Europa formieren!</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9090734" y="952027"/>
            <a:ext cx="2929631" cy="3293209"/>
          </a:xfrm>
          <a:prstGeom prst="rect">
            <a:avLst/>
          </a:prstGeom>
        </p:spPr>
        <p:txBody>
          <a:bodyPr wrap="square">
            <a:spAutoFit/>
          </a:bodyPr>
          <a:lstStyle/>
          <a:p>
            <a:pPr>
              <a:spcAft>
                <a:spcPts val="600"/>
              </a:spcAft>
            </a:pPr>
            <a:r>
              <a:rPr lang="de-DE" b="1" dirty="0">
                <a:solidFill>
                  <a:srgbClr val="333333"/>
                </a:solidFill>
                <a:latin typeface="Arial" panose="020B0604020202020204" pitchFamily="34" charset="0"/>
              </a:rPr>
              <a:t>Mit dem Corona-Lock-Down ist ihnen </a:t>
            </a:r>
            <a:r>
              <a:rPr lang="de-DE" b="1" u="sng" dirty="0">
                <a:solidFill>
                  <a:srgbClr val="333333"/>
                </a:solidFill>
                <a:latin typeface="Arial" panose="020B0604020202020204" pitchFamily="34" charset="0"/>
              </a:rPr>
              <a:t>der Spott </a:t>
            </a:r>
            <a:r>
              <a:rPr lang="de-DE" b="1" dirty="0">
                <a:solidFill>
                  <a:srgbClr val="333333"/>
                </a:solidFill>
                <a:latin typeface="Arial" panose="020B0604020202020204" pitchFamily="34" charset="0"/>
              </a:rPr>
              <a:t>des Volkes sicher und gelungen.</a:t>
            </a:r>
          </a:p>
          <a:p>
            <a:pPr>
              <a:spcAft>
                <a:spcPts val="600"/>
              </a:spcAft>
            </a:pPr>
            <a:r>
              <a:rPr lang="de-DE" b="1" u="sng" dirty="0">
                <a:solidFill>
                  <a:srgbClr val="333333"/>
                </a:solidFill>
                <a:latin typeface="Arial" panose="020B0604020202020204" pitchFamily="34" charset="0"/>
              </a:rPr>
              <a:t>Vom Feinde bezahlt</a:t>
            </a:r>
            <a:r>
              <a:rPr lang="de-DE" b="1" dirty="0">
                <a:solidFill>
                  <a:srgbClr val="333333"/>
                </a:solidFill>
                <a:latin typeface="Arial" panose="020B0604020202020204" pitchFamily="34" charset="0"/>
              </a:rPr>
              <a:t>:  </a:t>
            </a:r>
            <a:br>
              <a:rPr lang="de-DE" b="1" dirty="0">
                <a:solidFill>
                  <a:srgbClr val="333333"/>
                </a:solidFill>
                <a:latin typeface="Arial" panose="020B0604020202020204" pitchFamily="34" charset="0"/>
              </a:rPr>
            </a:br>
            <a:r>
              <a:rPr lang="de-DE" b="1" dirty="0">
                <a:solidFill>
                  <a:srgbClr val="333333"/>
                </a:solidFill>
                <a:latin typeface="Arial" panose="020B0604020202020204" pitchFamily="34" charset="0"/>
              </a:rPr>
              <a:t>Bill Gates und George Soros und Partner kaufen seit Jahren die Politik. </a:t>
            </a:r>
          </a:p>
          <a:p>
            <a:r>
              <a:rPr lang="de-DE" b="1" dirty="0">
                <a:solidFill>
                  <a:srgbClr val="333333"/>
                </a:solidFill>
                <a:latin typeface="Arial" panose="020B0604020202020204" pitchFamily="34" charset="0"/>
              </a:rPr>
              <a:t>Nun kommt von USA die </a:t>
            </a:r>
            <a:r>
              <a:rPr lang="de-DE" b="1" u="sng" dirty="0">
                <a:solidFill>
                  <a:srgbClr val="333333"/>
                </a:solidFill>
                <a:latin typeface="Arial" panose="020B0604020202020204" pitchFamily="34" charset="0"/>
              </a:rPr>
              <a:t>Gerechtigkeit</a:t>
            </a:r>
            <a:r>
              <a:rPr lang="de-DE" b="1" dirty="0">
                <a:solidFill>
                  <a:srgbClr val="333333"/>
                </a:solidFill>
                <a:latin typeface="Arial" panose="020B0604020202020204" pitchFamily="34" charset="0"/>
              </a:rPr>
              <a:t> zu uns !</a:t>
            </a:r>
          </a:p>
        </p:txBody>
      </p:sp>
      <p:pic>
        <p:nvPicPr>
          <p:cNvPr id="3" name="Grafik 2">
            <a:extLst>
              <a:ext uri="{FF2B5EF4-FFF2-40B4-BE49-F238E27FC236}">
                <a16:creationId xmlns:a16="http://schemas.microsoft.com/office/drawing/2014/main" id="{C696711A-9511-4FF6-98C0-EF1687ED37F9}"/>
              </a:ext>
            </a:extLst>
          </p:cNvPr>
          <p:cNvPicPr>
            <a:picLocks noChangeAspect="1"/>
          </p:cNvPicPr>
          <p:nvPr/>
        </p:nvPicPr>
        <p:blipFill>
          <a:blip r:embed="rId3"/>
          <a:stretch>
            <a:fillRect/>
          </a:stretch>
        </p:blipFill>
        <p:spPr>
          <a:xfrm>
            <a:off x="939838" y="1006888"/>
            <a:ext cx="7933107" cy="3139712"/>
          </a:xfrm>
          <a:prstGeom prst="rect">
            <a:avLst/>
          </a:prstGeom>
        </p:spPr>
      </p:pic>
      <p:sp>
        <p:nvSpPr>
          <p:cNvPr id="6" name="Textfeld 5">
            <a:extLst>
              <a:ext uri="{FF2B5EF4-FFF2-40B4-BE49-F238E27FC236}">
                <a16:creationId xmlns:a16="http://schemas.microsoft.com/office/drawing/2014/main" id="{522AB846-EB39-4F9E-9EA7-CF9100F7FA7D}"/>
              </a:ext>
            </a:extLst>
          </p:cNvPr>
          <p:cNvSpPr txBox="1"/>
          <p:nvPr/>
        </p:nvSpPr>
        <p:spPr>
          <a:xfrm>
            <a:off x="870012" y="4287915"/>
            <a:ext cx="10981677" cy="2092881"/>
          </a:xfrm>
          <a:prstGeom prst="rect">
            <a:avLst/>
          </a:prstGeom>
          <a:solidFill>
            <a:srgbClr val="FFC000"/>
          </a:solidFill>
        </p:spPr>
        <p:txBody>
          <a:bodyPr wrap="square" rtlCol="0">
            <a:spAutoFit/>
          </a:bodyPr>
          <a:lstStyle/>
          <a:p>
            <a:r>
              <a:rPr lang="de-CH" b="1" dirty="0"/>
              <a:t>Jedes Land braucht einen zweiten eigenen Donald Trump, unterstützt von der Armee und der spirituellen Finanz- und Unternehmer-Elite. Diese gewinnen wie Trump in USA die nächsten Gemeinde-, Landtag- und Nationalrats-Wahlen. Danach sind WIR der Sturm, der auch hierzulande den «Tiefen Staat» eliminiert. </a:t>
            </a:r>
          </a:p>
          <a:p>
            <a:r>
              <a:rPr lang="de-CH" sz="2200" b="1" dirty="0"/>
              <a:t>Grundvoraussetzung</a:t>
            </a:r>
            <a:r>
              <a:rPr lang="de-CH" b="1" dirty="0"/>
              <a:t> für einen dauerhaften Sieg ist ein </a:t>
            </a:r>
            <a:r>
              <a:rPr lang="de-CH" sz="2200" b="1" u="sng" dirty="0"/>
              <a:t>eigenes neues Finanz-System</a:t>
            </a:r>
            <a:r>
              <a:rPr lang="de-CH" sz="2200" b="1" dirty="0"/>
              <a:t>. </a:t>
            </a:r>
          </a:p>
          <a:p>
            <a:r>
              <a:rPr lang="de-CH" b="1" dirty="0"/>
              <a:t>Wo ist aber diese Armee, wo ist die spirituelle Elite? Wir mit dem neuen EUROWEG-Finanz-System und dem politischen Konzept der «HuMan-Wirtschaft» sind bereits seit langem da und bereit. </a:t>
            </a:r>
          </a:p>
        </p:txBody>
      </p:sp>
    </p:spTree>
    <p:extLst>
      <p:ext uri="{BB962C8B-B14F-4D97-AF65-F5344CB8AC3E}">
        <p14:creationId xmlns:p14="http://schemas.microsoft.com/office/powerpoint/2010/main" val="12866337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en-US" dirty="0"/>
              <a:t>WIN-Network Vortrag 2003</a:t>
            </a:r>
          </a:p>
          <a:p>
            <a:pPr>
              <a:defRPr/>
            </a:pPr>
            <a:r>
              <a:rPr lang="en-US" dirty="0"/>
              <a:t>Biel,  </a:t>
            </a:r>
            <a:r>
              <a:rPr lang="en-US" dirty="0" err="1"/>
              <a:t>Folie</a:t>
            </a:r>
            <a:r>
              <a:rPr lang="en-US" dirty="0"/>
              <a:t>  </a:t>
            </a:r>
            <a:fld id="{05040047-4495-461F-8D10-3A3CF6046D77}" type="slidenum">
              <a:rPr lang="en-US"/>
              <a:pPr>
                <a:defRPr/>
              </a:pPr>
              <a:t>51</a:t>
            </a:fld>
            <a:r>
              <a:rPr lang="en-US" dirty="0"/>
              <a:t>/ 17</a:t>
            </a:r>
          </a:p>
        </p:txBody>
      </p:sp>
      <p:sp>
        <p:nvSpPr>
          <p:cNvPr id="25602" name="Rectangle 2"/>
          <p:cNvSpPr>
            <a:spLocks noGrp="1" noChangeArrowheads="1"/>
          </p:cNvSpPr>
          <p:nvPr>
            <p:ph type="title"/>
          </p:nvPr>
        </p:nvSpPr>
        <p:spPr/>
        <p:txBody>
          <a:bodyPr/>
          <a:lstStyle/>
          <a:p>
            <a:pPr>
              <a:defRPr/>
            </a:pPr>
            <a:r>
              <a:rPr lang="de-CH" sz="2400" i="0"/>
              <a:t>Schuldenerlass</a:t>
            </a:r>
            <a:r>
              <a:rPr lang="de-DE" sz="2400"/>
              <a:t> als PAUSEN – Geschichte</a:t>
            </a:r>
            <a:r>
              <a:rPr lang="de-DE" sz="800"/>
              <a:t>  </a:t>
            </a:r>
            <a:br>
              <a:rPr lang="de-DE" sz="800"/>
            </a:br>
            <a:r>
              <a:rPr lang="de-DE" sz="800"/>
              <a:t>A</a:t>
            </a:r>
            <a:r>
              <a:rPr lang="de-DE" sz="1000"/>
              <a:t>uszug aus dem Buch von Paul C. Martin:  „Aufwärts ohne Ende“</a:t>
            </a:r>
          </a:p>
        </p:txBody>
      </p:sp>
      <p:pic>
        <p:nvPicPr>
          <p:cNvPr id="2560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495" y="452632"/>
            <a:ext cx="737586" cy="61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Rectangle 11"/>
          <p:cNvSpPr>
            <a:spLocks noChangeArrowheads="1"/>
          </p:cNvSpPr>
          <p:nvPr/>
        </p:nvSpPr>
        <p:spPr bwMode="auto">
          <a:xfrm>
            <a:off x="9494838" y="1003301"/>
            <a:ext cx="400050" cy="5300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83981" name="Rectangle 12"/>
          <p:cNvSpPr>
            <a:spLocks noChangeArrowheads="1"/>
          </p:cNvSpPr>
          <p:nvPr/>
        </p:nvSpPr>
        <p:spPr bwMode="auto">
          <a:xfrm>
            <a:off x="2376488" y="1177925"/>
            <a:ext cx="450850" cy="5176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83982" name="Rectangle 13"/>
          <p:cNvSpPr>
            <a:spLocks noChangeArrowheads="1"/>
          </p:cNvSpPr>
          <p:nvPr/>
        </p:nvSpPr>
        <p:spPr bwMode="auto">
          <a:xfrm>
            <a:off x="2538414" y="600392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83983" name="Text Box 14"/>
          <p:cNvSpPr txBox="1">
            <a:spLocks noChangeArrowheads="1"/>
          </p:cNvSpPr>
          <p:nvPr/>
        </p:nvSpPr>
        <p:spPr bwMode="auto">
          <a:xfrm>
            <a:off x="2279651" y="1125538"/>
            <a:ext cx="8137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endParaRPr lang="de-DE" altLang="de-DE" sz="2800" b="0">
              <a:latin typeface="Times New Roman" pitchFamily="18" charset="0"/>
            </a:endParaRPr>
          </a:p>
        </p:txBody>
      </p:sp>
      <p:sp>
        <p:nvSpPr>
          <p:cNvPr id="83984" name="Text Box 15"/>
          <p:cNvSpPr txBox="1">
            <a:spLocks noChangeArrowheads="1"/>
          </p:cNvSpPr>
          <p:nvPr/>
        </p:nvSpPr>
        <p:spPr bwMode="auto">
          <a:xfrm>
            <a:off x="958789" y="806219"/>
            <a:ext cx="1107045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a:spcBef>
                <a:spcPct val="50000"/>
              </a:spcBef>
              <a:buClrTx/>
              <a:buFontTx/>
              <a:buChar char="-"/>
            </a:pPr>
            <a:r>
              <a:rPr lang="de-CH" altLang="de-DE" sz="1400" b="0" dirty="0">
                <a:latin typeface="Times New Roman" pitchFamily="18" charset="0"/>
              </a:rPr>
              <a:t>Rom, November </a:t>
            </a:r>
            <a:r>
              <a:rPr lang="de-CH" altLang="de-DE" sz="1400" dirty="0">
                <a:latin typeface="Times New Roman" pitchFamily="18" charset="0"/>
              </a:rPr>
              <a:t>43 vor Christus</a:t>
            </a:r>
            <a:r>
              <a:rPr lang="de-CH" altLang="de-DE" sz="1400" b="0" dirty="0">
                <a:latin typeface="Times New Roman" pitchFamily="18" charset="0"/>
              </a:rPr>
              <a:t>. Die Triumvirn, </a:t>
            </a:r>
            <a:r>
              <a:rPr lang="de-CH" altLang="de-DE" sz="1400" dirty="0">
                <a:latin typeface="Times New Roman" pitchFamily="18" charset="0"/>
              </a:rPr>
              <a:t>Octavian</a:t>
            </a:r>
            <a:r>
              <a:rPr lang="de-CH" altLang="de-DE" sz="1400" b="0" dirty="0">
                <a:latin typeface="Times New Roman" pitchFamily="18" charset="0"/>
              </a:rPr>
              <a:t> (der spätere Kaiser Augustus), </a:t>
            </a:r>
            <a:r>
              <a:rPr lang="de-CH" altLang="de-DE" sz="1400" dirty="0">
                <a:latin typeface="Times New Roman" pitchFamily="18" charset="0"/>
              </a:rPr>
              <a:t>Antonius</a:t>
            </a:r>
            <a:r>
              <a:rPr lang="de-CH" altLang="de-DE" sz="1400" b="0" dirty="0">
                <a:latin typeface="Times New Roman" pitchFamily="18" charset="0"/>
              </a:rPr>
              <a:t> und </a:t>
            </a:r>
            <a:r>
              <a:rPr lang="de-CH" altLang="de-DE" sz="1400" dirty="0">
                <a:latin typeface="Times New Roman" pitchFamily="18" charset="0"/>
              </a:rPr>
              <a:t>Lepidus</a:t>
            </a:r>
            <a:r>
              <a:rPr lang="de-CH" altLang="de-DE" sz="1400" b="0" dirty="0">
                <a:latin typeface="Times New Roman" pitchFamily="18" charset="0"/>
              </a:rPr>
              <a:t>, treffen, jeder mit einer Legion und seiner Leibgarde, in der Hauptstatt ein. Sie veröffentlichen eine Liste von über 100 Senatoren und 2000 Rittern, das waren Privatbankiers und Geschäftsleute, Financiers und Grundbesitzer, wobei man die Wahl nur unter den Reichsten traf.</a:t>
            </a:r>
          </a:p>
          <a:p>
            <a:pPr>
              <a:spcBef>
                <a:spcPct val="50000"/>
              </a:spcBef>
              <a:buClrTx/>
              <a:buFontTx/>
              <a:buNone/>
            </a:pPr>
            <a:r>
              <a:rPr lang="de-CH" altLang="de-DE" sz="1400" b="0" dirty="0">
                <a:latin typeface="Times New Roman" pitchFamily="18" charset="0"/>
              </a:rPr>
              <a:t>Alle auf der Liste, darunter </a:t>
            </a:r>
            <a:r>
              <a:rPr lang="de-CH" altLang="de-DE" sz="1400" dirty="0">
                <a:latin typeface="Times New Roman" pitchFamily="18" charset="0"/>
              </a:rPr>
              <a:t>Cicero</a:t>
            </a:r>
            <a:r>
              <a:rPr lang="de-CH" altLang="de-DE" sz="1400" b="0" dirty="0">
                <a:latin typeface="Times New Roman" pitchFamily="18" charset="0"/>
              </a:rPr>
              <a:t>, werden zum Tod und zur Einziehung ihres gesamten Vermögens verurteilt. </a:t>
            </a:r>
            <a:br>
              <a:rPr lang="de-CH" altLang="de-DE" sz="1400" b="0" dirty="0">
                <a:latin typeface="Times New Roman" pitchFamily="18" charset="0"/>
              </a:rPr>
            </a:br>
            <a:r>
              <a:rPr lang="de-CH" altLang="de-DE" sz="1400" b="0" dirty="0">
                <a:latin typeface="Times New Roman" pitchFamily="18" charset="0"/>
              </a:rPr>
              <a:t>Der Historiker </a:t>
            </a:r>
            <a:r>
              <a:rPr lang="de-CH" altLang="de-DE" sz="1400" dirty="0" err="1">
                <a:latin typeface="Times New Roman" pitchFamily="18" charset="0"/>
              </a:rPr>
              <a:t>Dio</a:t>
            </a:r>
            <a:r>
              <a:rPr lang="de-CH" altLang="de-DE" sz="1400" b="0" dirty="0">
                <a:latin typeface="Times New Roman" pitchFamily="18" charset="0"/>
              </a:rPr>
              <a:t> berichtet, dass die Triumvirn </a:t>
            </a:r>
            <a:r>
              <a:rPr lang="de-CH" altLang="de-DE" sz="1400" dirty="0">
                <a:latin typeface="Times New Roman" pitchFamily="18" charset="0"/>
              </a:rPr>
              <a:t>„aus Geldmangel“</a:t>
            </a:r>
            <a:r>
              <a:rPr lang="de-CH" altLang="de-DE" sz="1400" b="0" dirty="0">
                <a:latin typeface="Times New Roman" pitchFamily="18" charset="0"/>
              </a:rPr>
              <a:t> gegen die Reichen vorgingen.“</a:t>
            </a:r>
          </a:p>
          <a:p>
            <a:pPr>
              <a:spcBef>
                <a:spcPct val="50000"/>
              </a:spcBef>
              <a:buClrTx/>
              <a:buFontTx/>
              <a:buNone/>
            </a:pPr>
            <a:r>
              <a:rPr lang="de-CH" altLang="de-DE" sz="1400" b="0" dirty="0">
                <a:latin typeface="Times New Roman" pitchFamily="18" charset="0"/>
              </a:rPr>
              <a:t>Mit der Veröffentlichung der Listen werden Belohnungen an jedermann, auch an Sklaven, ausgelobt, wenn man Geächtete verrät oder sie ermordet. Wer ihnen jedoch hilft, und sei es der nächste Verwandte, wird mit Tod und Gütereinziehung bestraft.</a:t>
            </a:r>
          </a:p>
          <a:p>
            <a:pPr>
              <a:spcBef>
                <a:spcPct val="50000"/>
              </a:spcBef>
              <a:buClrTx/>
              <a:buFontTx/>
              <a:buNone/>
            </a:pPr>
            <a:r>
              <a:rPr lang="de-CH" altLang="de-DE" sz="1400" dirty="0">
                <a:latin typeface="Times New Roman" pitchFamily="18" charset="0"/>
              </a:rPr>
              <a:t>Catilina</a:t>
            </a:r>
            <a:r>
              <a:rPr lang="de-CH" altLang="de-DE" sz="1400" b="0" dirty="0">
                <a:latin typeface="Times New Roman" pitchFamily="18" charset="0"/>
              </a:rPr>
              <a:t> hatte noch versucht, das Problem der </a:t>
            </a:r>
            <a:r>
              <a:rPr lang="de-CH" altLang="de-DE" sz="1400" dirty="0">
                <a:latin typeface="Times New Roman" pitchFamily="18" charset="0"/>
              </a:rPr>
              <a:t>Überschuldung</a:t>
            </a:r>
            <a:r>
              <a:rPr lang="de-CH" altLang="de-DE" sz="1400" b="0" dirty="0">
                <a:latin typeface="Times New Roman" pitchFamily="18" charset="0"/>
              </a:rPr>
              <a:t> durch Streichung und das Anlegen neuer </a:t>
            </a:r>
            <a:r>
              <a:rPr lang="de-CH" altLang="de-DE" sz="1400" dirty="0">
                <a:latin typeface="Times New Roman" pitchFamily="18" charset="0"/>
              </a:rPr>
              <a:t>Schuldbücher</a:t>
            </a:r>
            <a:r>
              <a:rPr lang="de-CH" altLang="de-DE" sz="1400" b="0" dirty="0">
                <a:latin typeface="Times New Roman" pitchFamily="18" charset="0"/>
              </a:rPr>
              <a:t> („</a:t>
            </a:r>
            <a:r>
              <a:rPr lang="de-CH" altLang="de-DE" sz="1400" b="0" dirty="0" err="1">
                <a:latin typeface="Times New Roman" pitchFamily="18" charset="0"/>
              </a:rPr>
              <a:t>novae</a:t>
            </a:r>
            <a:r>
              <a:rPr lang="de-CH" altLang="de-DE" sz="1400" b="0" dirty="0">
                <a:latin typeface="Times New Roman" pitchFamily="18" charset="0"/>
              </a:rPr>
              <a:t> </a:t>
            </a:r>
            <a:r>
              <a:rPr lang="de-CH" altLang="de-DE" sz="1400" b="0" dirty="0" err="1">
                <a:latin typeface="Times New Roman" pitchFamily="18" charset="0"/>
              </a:rPr>
              <a:t>tabulae</a:t>
            </a:r>
            <a:r>
              <a:rPr lang="de-CH" altLang="de-DE" sz="1400" b="0" dirty="0">
                <a:latin typeface="Times New Roman" pitchFamily="18" charset="0"/>
              </a:rPr>
              <a:t>“) zu lösen. Damit war er vor zwanzig Jahren gescheitert, was bedeutet, dass die Schulden durch Hochbuchen immer schneller immer weiter stiegen. Beim damals üblichen römischen Zinssatz von zehn bis 12 Prozent verdoppelten sich „stehen gebliebene“ Beträge alle sechs bis sieben Jahre.</a:t>
            </a:r>
          </a:p>
          <a:p>
            <a:pPr>
              <a:spcBef>
                <a:spcPct val="50000"/>
              </a:spcBef>
              <a:buClrTx/>
              <a:buFontTx/>
              <a:buNone/>
            </a:pPr>
            <a:r>
              <a:rPr lang="de-CH" altLang="de-DE" sz="1400" b="0" dirty="0">
                <a:latin typeface="Times New Roman" pitchFamily="18" charset="0"/>
              </a:rPr>
              <a:t>Mit den Schulden wuchsen die Guthaben. Die reichen Senatoren und Ritter wurden immer reicher. Und plötzlich entdeckten sie ihren Namen auf der Liste, auf der „</a:t>
            </a:r>
            <a:r>
              <a:rPr lang="de-CH" altLang="de-DE" sz="1400" dirty="0" err="1">
                <a:latin typeface="Times New Roman" pitchFamily="18" charset="0"/>
              </a:rPr>
              <a:t>Postkription</a:t>
            </a:r>
            <a:r>
              <a:rPr lang="de-CH" altLang="de-DE" sz="1400" b="0" dirty="0">
                <a:latin typeface="Times New Roman" pitchFamily="18" charset="0"/>
              </a:rPr>
              <a:t>“. Stolze Senatoren, die einst Konsuln waren und über unermessliche Reichtümer und Provinzen geherrscht hatten, verkleideten sich als Sklaven oder als </a:t>
            </a:r>
            <a:r>
              <a:rPr lang="de-CH" altLang="de-DE" sz="1400" b="0" dirty="0" err="1">
                <a:latin typeface="Times New Roman" pitchFamily="18" charset="0"/>
              </a:rPr>
              <a:t>Latrinenputzer</a:t>
            </a:r>
            <a:r>
              <a:rPr lang="de-CH" altLang="de-DE" sz="1400" b="0" dirty="0">
                <a:latin typeface="Times New Roman" pitchFamily="18" charset="0"/>
              </a:rPr>
              <a:t>.</a:t>
            </a:r>
          </a:p>
          <a:p>
            <a:pPr>
              <a:spcBef>
                <a:spcPct val="50000"/>
              </a:spcBef>
              <a:buClrTx/>
              <a:buFontTx/>
              <a:buNone/>
            </a:pPr>
            <a:r>
              <a:rPr lang="de-CH" altLang="de-DE" sz="1400" b="0" dirty="0">
                <a:latin typeface="Times New Roman" pitchFamily="18" charset="0"/>
              </a:rPr>
              <a:t>Sie flehen ihre Bediensteten auf Knien an, sie nicht zu verraten, und verstecken sich unter dem Fussboden, in aufgelassenen Gräbern und in Kloaken. Söhne verraten ihre Väter, Frauen geben ihre Männer preis. Einige versäumen vor lauter Jammern die Flucht.  </a:t>
            </a:r>
            <a:r>
              <a:rPr lang="de-CH" altLang="de-DE" sz="1400" dirty="0">
                <a:latin typeface="Times New Roman" pitchFamily="18" charset="0"/>
              </a:rPr>
              <a:t>Cicero</a:t>
            </a:r>
            <a:r>
              <a:rPr lang="de-CH" altLang="de-DE" sz="1400" b="0" dirty="0">
                <a:latin typeface="Times New Roman" pitchFamily="18" charset="0"/>
              </a:rPr>
              <a:t>, den seine treuen Sklaven noch rechtzeitig vor den Schergen auf ein Schnellboot gebracht hatten, wurde so seekrank, dass er freiwillig wieder an Land ging, und sich niedermachen liess.</a:t>
            </a:r>
          </a:p>
          <a:p>
            <a:pPr>
              <a:spcBef>
                <a:spcPct val="50000"/>
              </a:spcBef>
              <a:buClrTx/>
              <a:buFontTx/>
              <a:buNone/>
            </a:pPr>
            <a:r>
              <a:rPr lang="de-CH" altLang="de-DE" sz="1400" b="0" dirty="0">
                <a:latin typeface="Times New Roman" pitchFamily="18" charset="0"/>
              </a:rPr>
              <a:t>Wenige zeigten Haltung, verschanzten ihre Häuser, bewaffneten ihre Sklaven und verkauften ihr Leben teuer. Ein 80jähriger Greis, der sehr wohlhabend war, verteilte sein Gold, sein Silber, seine Wertgegenstände unter die vorbei-eilenden Passanten, zündete sein Haus an und stürzte sich in die Flammen. „Täglich“, so schreibt der Historiker </a:t>
            </a:r>
            <a:r>
              <a:rPr lang="de-CH" altLang="de-DE" sz="1400" dirty="0">
                <a:latin typeface="Times New Roman" pitchFamily="18" charset="0"/>
              </a:rPr>
              <a:t>Ferrero</a:t>
            </a:r>
            <a:r>
              <a:rPr lang="de-CH" altLang="de-DE" sz="1400" b="0" dirty="0">
                <a:latin typeface="Times New Roman" pitchFamily="18" charset="0"/>
              </a:rPr>
              <a:t>, „sah man in Rom auf dem Forum von den verschiedensten Gegenden der Halbinsel her Soldatentrupps eintreffen, die in Säcken die abgeschlagenen Köpfe von Proskribierten, vornehmen Senatoren oder reichen Finanzmännern, herbei-schleppten, um die grausigen Trophäen öffentlich auszustellen.“ So endete vor 2000 Jahren eine „</a:t>
            </a:r>
            <a:r>
              <a:rPr lang="de-CH" altLang="de-DE" sz="1400" dirty="0">
                <a:latin typeface="Times New Roman" pitchFamily="18" charset="0"/>
              </a:rPr>
              <a:t>Finanzoperation</a:t>
            </a:r>
            <a:r>
              <a:rPr lang="de-CH" altLang="de-DE" sz="1400" b="0" dirty="0">
                <a:latin typeface="Times New Roman" pitchFamily="18" charset="0"/>
              </a:rPr>
              <a:t> des Schuldenerlasses in einer Schlächterei als allgemeine </a:t>
            </a:r>
            <a:r>
              <a:rPr lang="de-CH" altLang="de-DE" sz="1400" dirty="0">
                <a:latin typeface="Times New Roman" pitchFamily="18" charset="0"/>
              </a:rPr>
              <a:t>Entschuldung</a:t>
            </a:r>
            <a:r>
              <a:rPr lang="de-CH" altLang="de-DE" sz="1400" b="0" dirty="0">
                <a:latin typeface="Times New Roman" pitchFamily="18" charset="0"/>
              </a:rPr>
              <a:t>.“</a:t>
            </a:r>
          </a:p>
          <a:p>
            <a:pPr algn="ctr">
              <a:spcBef>
                <a:spcPct val="50000"/>
              </a:spcBef>
              <a:buClrTx/>
              <a:buFontTx/>
              <a:buNone/>
            </a:pPr>
            <a:r>
              <a:rPr lang="de-CH" altLang="de-DE" sz="1200" b="0" dirty="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1000" fill="hold"/>
                                        <p:tgtEl>
                                          <p:spTgt spid="25603"/>
                                        </p:tgtEl>
                                        <p:attrNameLst>
                                          <p:attrName>ppt_w</p:attrName>
                                        </p:attrNameLst>
                                      </p:cBhvr>
                                      <p:tavLst>
                                        <p:tav tm="0">
                                          <p:val>
                                            <p:fltVal val="0"/>
                                          </p:val>
                                        </p:tav>
                                        <p:tav tm="100000">
                                          <p:val>
                                            <p:strVal val="#ppt_w"/>
                                          </p:val>
                                        </p:tav>
                                      </p:tavLst>
                                    </p:anim>
                                    <p:anim calcmode="lin" valueType="num">
                                      <p:cBhvr>
                                        <p:cTn id="8" dur="1000" fill="hold"/>
                                        <p:tgtEl>
                                          <p:spTgt spid="25603"/>
                                        </p:tgtEl>
                                        <p:attrNameLst>
                                          <p:attrName>ppt_h</p:attrName>
                                        </p:attrNameLst>
                                      </p:cBhvr>
                                      <p:tavLst>
                                        <p:tav tm="0">
                                          <p:val>
                                            <p:fltVal val="0"/>
                                          </p:val>
                                        </p:tav>
                                        <p:tav tm="100000">
                                          <p:val>
                                            <p:strVal val="#ppt_h"/>
                                          </p:val>
                                        </p:tav>
                                      </p:tavLst>
                                    </p:anim>
                                    <p:anim calcmode="lin" valueType="num">
                                      <p:cBhvr>
                                        <p:cTn id="9" dur="1000" fill="hold"/>
                                        <p:tgtEl>
                                          <p:spTgt spid="256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373781" y="152085"/>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Banken-Zins-Schuld-Geld      kontra     Waren-Kredit-Gelt WEG</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1100831" y="1517138"/>
            <a:ext cx="10111666" cy="3395801"/>
          </a:xfrm>
          <a:prstGeom prst="rect">
            <a:avLst/>
          </a:prstGeom>
        </p:spPr>
        <p:txBody>
          <a:bodyPr wrap="square">
            <a:spAutoFit/>
          </a:bodyPr>
          <a:lstStyle/>
          <a:p>
            <a:pPr marL="342900" indent="-342900">
              <a:spcAft>
                <a:spcPts val="1000"/>
              </a:spcAft>
              <a:buFont typeface="Arial" panose="020B0604020202020204" pitchFamily="34" charset="0"/>
              <a:buChar char="•"/>
            </a:pPr>
            <a:r>
              <a:rPr lang="de-DE" b="1" i="1" dirty="0">
                <a:solidFill>
                  <a:srgbClr val="FF0000"/>
                </a:solidFill>
              </a:rPr>
              <a:t>Das Covid-19 Szenario seit März 2020 hat mehrfach bewiesen, dass unser Geldsystem ganze Staaten – Regierungen – Industrien – Politiker  - Arbeiter – die WHO - das Robert Koch-Institut – das Gesundheitswesen aller Staaten - die Massenmedien –TV  </a:t>
            </a:r>
            <a:r>
              <a:rPr lang="de-DE" b="1" i="1" u="sng" dirty="0">
                <a:solidFill>
                  <a:srgbClr val="FF0000"/>
                </a:solidFill>
              </a:rPr>
              <a:t>kaufen</a:t>
            </a:r>
            <a:r>
              <a:rPr lang="de-DE" b="1" i="1" dirty="0">
                <a:solidFill>
                  <a:srgbClr val="FF0000"/>
                </a:solidFill>
              </a:rPr>
              <a:t> und zu ihrem willigen korrupten Werkzeug zur Durchsetzung menschen-feindlicher Wahn-Konzepte machen kann. (Durch Impfen 15% - 30% oder mehr der Welt-Bevölkerung ausrotten durch Unfruchtbar-machen mittels GEN-Manipulation!) </a:t>
            </a:r>
          </a:p>
          <a:p>
            <a:pPr marL="342900" indent="-342900">
              <a:spcAft>
                <a:spcPts val="1000"/>
              </a:spcAft>
              <a:buFont typeface="Arial" panose="020B0604020202020204" pitchFamily="34" charset="0"/>
              <a:buChar char="•"/>
            </a:pPr>
            <a:r>
              <a:rPr lang="de-DE" b="1" i="1" dirty="0">
                <a:solidFill>
                  <a:srgbClr val="FF0000"/>
                </a:solidFill>
              </a:rPr>
              <a:t>Ein Geld, das diese Korruption fördert, ja die Ungerechtigkeit und ungleiche Verteilung in sich birgt, ist menschen-unwürdig und muss von diesem Planeten nun verschwinden zusammen mit deren </a:t>
            </a:r>
            <a:r>
              <a:rPr lang="de-DE" b="1" i="1" dirty="0" err="1">
                <a:solidFill>
                  <a:srgbClr val="FF0000"/>
                </a:solidFill>
              </a:rPr>
              <a:t>Repto</a:t>
            </a:r>
            <a:r>
              <a:rPr lang="de-DE" b="1" i="1" dirty="0">
                <a:solidFill>
                  <a:srgbClr val="FF0000"/>
                </a:solidFill>
              </a:rPr>
              <a:t>-Erzeuger (Börsen und National-Noten-Banken).</a:t>
            </a:r>
          </a:p>
          <a:p>
            <a:pPr marL="342900" indent="-342900">
              <a:buFont typeface="Arial" panose="020B0604020202020204" pitchFamily="34" charset="0"/>
              <a:buChar char="•"/>
            </a:pPr>
            <a:r>
              <a:rPr lang="de-DE" b="1" i="1" dirty="0">
                <a:solidFill>
                  <a:srgbClr val="FF0000"/>
                </a:solidFill>
              </a:rPr>
              <a:t>Damit befreit sich die Erde vom „Tiefen Staat“  und den absolutistischen kriminellen Machthabern hinter den Regierungen (Rothschild – Gates – Soros und 300 Weitere). </a:t>
            </a:r>
            <a:r>
              <a:rPr lang="de-CH" b="1" i="1" dirty="0"/>
              <a:t> </a:t>
            </a:r>
            <a:endParaRPr lang="de-CH" b="1" dirty="0"/>
          </a:p>
        </p:txBody>
      </p:sp>
      <p:sp>
        <p:nvSpPr>
          <p:cNvPr id="2" name="Textfeld 1">
            <a:extLst>
              <a:ext uri="{FF2B5EF4-FFF2-40B4-BE49-F238E27FC236}">
                <a16:creationId xmlns:a16="http://schemas.microsoft.com/office/drawing/2014/main" id="{AC71DE0F-2E27-4446-AA2F-36D8EFD3B34B}"/>
              </a:ext>
            </a:extLst>
          </p:cNvPr>
          <p:cNvSpPr txBox="1"/>
          <p:nvPr/>
        </p:nvSpPr>
        <p:spPr>
          <a:xfrm>
            <a:off x="1447060" y="914400"/>
            <a:ext cx="9570129" cy="461665"/>
          </a:xfrm>
          <a:prstGeom prst="rect">
            <a:avLst/>
          </a:prstGeom>
          <a:noFill/>
        </p:spPr>
        <p:txBody>
          <a:bodyPr wrap="square" rtlCol="0">
            <a:spAutoFit/>
          </a:bodyPr>
          <a:lstStyle/>
          <a:p>
            <a:r>
              <a:rPr lang="de-CH" sz="2400" b="1" dirty="0"/>
              <a:t>Geld das alles kaufen kann, ist menschen-unwürdig da korrupt!</a:t>
            </a:r>
          </a:p>
        </p:txBody>
      </p:sp>
      <p:sp>
        <p:nvSpPr>
          <p:cNvPr id="3" name="Textfeld 2">
            <a:extLst>
              <a:ext uri="{FF2B5EF4-FFF2-40B4-BE49-F238E27FC236}">
                <a16:creationId xmlns:a16="http://schemas.microsoft.com/office/drawing/2014/main" id="{E1C05E68-4D9E-46EA-AFEA-4028CE43C22A}"/>
              </a:ext>
            </a:extLst>
          </p:cNvPr>
          <p:cNvSpPr txBox="1"/>
          <p:nvPr/>
        </p:nvSpPr>
        <p:spPr>
          <a:xfrm>
            <a:off x="1154096" y="5149049"/>
            <a:ext cx="10741982"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solidFill>
                  <a:srgbClr val="0070C0"/>
                </a:solidFill>
              </a:rPr>
              <a:t>Das neue WEG-Gelt entsteht als «</a:t>
            </a:r>
            <a:r>
              <a:rPr lang="de-CH" b="1" u="sng" dirty="0">
                <a:solidFill>
                  <a:srgbClr val="0070C0"/>
                </a:solidFill>
              </a:rPr>
              <a:t>Waren-Kredit» aller Markt-Teilnehmer</a:t>
            </a:r>
            <a:r>
              <a:rPr lang="de-CH" b="1" dirty="0">
                <a:solidFill>
                  <a:srgbClr val="0070C0"/>
                </a:solidFill>
              </a:rPr>
              <a:t>, aller Konsumenten und Lieferanten. Dadurch brauchen wir </a:t>
            </a:r>
            <a:r>
              <a:rPr lang="de-CH" b="1" dirty="0">
                <a:solidFill>
                  <a:schemeClr val="accent2"/>
                </a:solidFill>
              </a:rPr>
              <a:t>keinen monopolistischen Geld-Erzeuger </a:t>
            </a:r>
            <a:r>
              <a:rPr lang="de-CH" b="1" dirty="0">
                <a:solidFill>
                  <a:srgbClr val="0070C0"/>
                </a:solidFill>
              </a:rPr>
              <a:t>als Investor mehr und damit ist Korruption unmöglich gemacht dank Verrechnungs-Konten «EUROWEG»!</a:t>
            </a:r>
          </a:p>
        </p:txBody>
      </p:sp>
    </p:spTree>
    <p:extLst>
      <p:ext uri="{BB962C8B-B14F-4D97-AF65-F5344CB8AC3E}">
        <p14:creationId xmlns:p14="http://schemas.microsoft.com/office/powerpoint/2010/main" val="15890480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Regierungskunst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979721" y="1990715"/>
            <a:ext cx="8842159" cy="954107"/>
          </a:xfrm>
          <a:prstGeom prst="rect">
            <a:avLst/>
          </a:prstGeom>
        </p:spPr>
        <p:txBody>
          <a:bodyPr wrap="square">
            <a:spAutoFit/>
          </a:bodyPr>
          <a:lstStyle/>
          <a:p>
            <a:pPr algn="l"/>
            <a:r>
              <a:rPr lang="de-DE" sz="2400" b="1" i="1" dirty="0">
                <a:latin typeface="Arial" panose="020B0604020202020204" pitchFamily="34" charset="0"/>
              </a:rPr>
              <a:t>Erste zwei Hauptgegenstände; </a:t>
            </a:r>
          </a:p>
          <a:p>
            <a:pPr algn="ctr"/>
            <a:r>
              <a:rPr lang="de-CH" sz="3200" b="1" i="1" u="none" strike="noStrike" baseline="0" dirty="0">
                <a:solidFill>
                  <a:schemeClr val="accent2"/>
                </a:solidFill>
                <a:latin typeface="Arial" panose="020B0604020202020204" pitchFamily="34" charset="0"/>
              </a:rPr>
              <a:t>Gleichheit </a:t>
            </a:r>
            <a:r>
              <a:rPr lang="de-DE" sz="3200" b="1" i="1" dirty="0">
                <a:solidFill>
                  <a:schemeClr val="accent2"/>
                </a:solidFill>
                <a:latin typeface="Arial" panose="020B0604020202020204" pitchFamily="34" charset="0"/>
              </a:rPr>
              <a:t>und Freiheit</a:t>
            </a:r>
            <a:r>
              <a:rPr lang="de-CH" sz="3200" b="1" i="1" u="none" strike="noStrike" baseline="0" dirty="0">
                <a:solidFill>
                  <a:schemeClr val="accent2"/>
                </a:solidFill>
                <a:latin typeface="Arial" panose="020B0604020202020204" pitchFamily="34" charset="0"/>
              </a:rPr>
              <a:t>.</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1109708" y="2966464"/>
            <a:ext cx="10981677" cy="3272691"/>
          </a:xfrm>
          <a:prstGeom prst="rect">
            <a:avLst/>
          </a:prstGeom>
          <a:solidFill>
            <a:srgbClr val="FFC000"/>
          </a:solidFill>
        </p:spPr>
        <p:txBody>
          <a:bodyPr wrap="square" rtlCol="0">
            <a:spAutoFit/>
          </a:bodyPr>
          <a:lstStyle/>
          <a:p>
            <a:pPr algn="ctr"/>
            <a:r>
              <a:rPr lang="de-CH" sz="2800" b="1" dirty="0"/>
              <a:t>Gleichheit</a:t>
            </a:r>
            <a:r>
              <a:rPr lang="de-CH" b="1" dirty="0"/>
              <a:t>;</a:t>
            </a:r>
          </a:p>
          <a:p>
            <a:pPr>
              <a:spcAft>
                <a:spcPts val="500"/>
              </a:spcAft>
            </a:pPr>
            <a:r>
              <a:rPr lang="de-DE" b="1" dirty="0"/>
              <a:t>Sorgt dafür, </a:t>
            </a:r>
          </a:p>
          <a:p>
            <a:pPr marL="285750" indent="-285750">
              <a:spcAft>
                <a:spcPts val="500"/>
              </a:spcAft>
              <a:buFont typeface="Arial" panose="020B0604020202020204" pitchFamily="34" charset="0"/>
              <a:buChar char="•"/>
            </a:pPr>
            <a:r>
              <a:rPr lang="de-DE" b="1" dirty="0">
                <a:solidFill>
                  <a:schemeClr val="accent2"/>
                </a:solidFill>
              </a:rPr>
              <a:t>dass die Staats-Gewalt jede Gewalttätigkeit ausschliesst und sich nur kraft der Gesetze und </a:t>
            </a:r>
            <a:br>
              <a:rPr lang="de-DE" b="1" dirty="0">
                <a:solidFill>
                  <a:schemeClr val="accent2"/>
                </a:solidFill>
              </a:rPr>
            </a:br>
            <a:r>
              <a:rPr lang="de-DE" b="1" dirty="0">
                <a:solidFill>
                  <a:schemeClr val="accent2"/>
                </a:solidFill>
              </a:rPr>
              <a:t>der Stellung im Staat äussern darf, und</a:t>
            </a:r>
          </a:p>
          <a:p>
            <a:pPr marL="285750" indent="-285750">
              <a:spcAft>
                <a:spcPts val="500"/>
              </a:spcAft>
              <a:buFont typeface="Arial" panose="020B0604020202020204" pitchFamily="34" charset="0"/>
              <a:buChar char="•"/>
            </a:pPr>
            <a:r>
              <a:rPr lang="de-DE" b="1" dirty="0">
                <a:solidFill>
                  <a:schemeClr val="accent2"/>
                </a:solidFill>
              </a:rPr>
              <a:t>dass ferner kein Staatsbürger so reich sein darf, um sich einen </a:t>
            </a:r>
            <a:r>
              <a:rPr lang="de-DE" b="1" u="sng" dirty="0">
                <a:solidFill>
                  <a:schemeClr val="accent2"/>
                </a:solidFill>
              </a:rPr>
              <a:t>anderen kaufen </a:t>
            </a:r>
            <a:r>
              <a:rPr lang="de-DE" b="1" dirty="0">
                <a:solidFill>
                  <a:schemeClr val="accent2"/>
                </a:solidFill>
              </a:rPr>
              <a:t>zu können, </a:t>
            </a:r>
          </a:p>
          <a:p>
            <a:pPr marL="285750" indent="-285750">
              <a:spcAft>
                <a:spcPts val="500"/>
              </a:spcAft>
              <a:buFont typeface="Arial" panose="020B0604020202020204" pitchFamily="34" charset="0"/>
              <a:buChar char="•"/>
            </a:pPr>
            <a:r>
              <a:rPr lang="de-DE" b="1" dirty="0">
                <a:solidFill>
                  <a:schemeClr val="accent2"/>
                </a:solidFill>
              </a:rPr>
              <a:t>noch so arm, um </a:t>
            </a:r>
            <a:r>
              <a:rPr lang="de-DE" b="1" u="sng" dirty="0">
                <a:solidFill>
                  <a:schemeClr val="accent2"/>
                </a:solidFill>
              </a:rPr>
              <a:t>sich verkaufen zu müssen,</a:t>
            </a:r>
            <a:r>
              <a:rPr lang="de-DE" b="1" dirty="0">
                <a:solidFill>
                  <a:schemeClr val="accent2"/>
                </a:solidFill>
              </a:rPr>
              <a:t> </a:t>
            </a:r>
            <a:r>
              <a:rPr lang="de-DE" b="1" dirty="0"/>
              <a:t>äussern darf.</a:t>
            </a:r>
          </a:p>
          <a:p>
            <a:pPr algn="l"/>
            <a:r>
              <a:rPr lang="de-DE" b="1" dirty="0"/>
              <a:t>Dies setzt auf Seiten der Grossen Mässigung des Vermögens und des Ansehens, </a:t>
            </a:r>
          </a:p>
          <a:p>
            <a:pPr algn="l"/>
            <a:r>
              <a:rPr lang="de-DE" b="1" dirty="0"/>
              <a:t>und auf Seiten der Kleinen Mässigung des Geizes und der </a:t>
            </a:r>
            <a:r>
              <a:rPr lang="de-CH" b="1" dirty="0"/>
              <a:t>Habsucht voraus. </a:t>
            </a:r>
          </a:p>
          <a:p>
            <a:pPr algn="l"/>
            <a:endParaRPr lang="de-CH" b="1" dirty="0"/>
          </a:p>
          <a:p>
            <a:pPr algn="ctr"/>
            <a:r>
              <a:rPr lang="de-CH" b="1" dirty="0"/>
              <a:t> </a:t>
            </a:r>
            <a:r>
              <a:rPr lang="de-CH" sz="2000" b="1" dirty="0">
                <a:solidFill>
                  <a:schemeClr val="accent2">
                    <a:lumMod val="75000"/>
                  </a:schemeClr>
                </a:solidFill>
              </a:rPr>
              <a:t>HuMan-Wirtschaft und EUROWEG machen das möglich.</a:t>
            </a:r>
          </a:p>
        </p:txBody>
      </p:sp>
      <p:sp>
        <p:nvSpPr>
          <p:cNvPr id="10" name="Textfeld 9">
            <a:extLst>
              <a:ext uri="{FF2B5EF4-FFF2-40B4-BE49-F238E27FC236}">
                <a16:creationId xmlns:a16="http://schemas.microsoft.com/office/drawing/2014/main" id="{0A5721B5-6483-423D-937E-762D4CF88FAF}"/>
              </a:ext>
            </a:extLst>
          </p:cNvPr>
          <p:cNvSpPr txBox="1"/>
          <p:nvPr/>
        </p:nvSpPr>
        <p:spPr>
          <a:xfrm>
            <a:off x="1458158" y="950780"/>
            <a:ext cx="9834238" cy="954107"/>
          </a:xfrm>
          <a:prstGeom prst="rect">
            <a:avLst/>
          </a:prstGeom>
          <a:noFill/>
        </p:spPr>
        <p:txBody>
          <a:bodyPr wrap="square">
            <a:spAutoFit/>
          </a:bodyPr>
          <a:lstStyle/>
          <a:p>
            <a:pPr algn="ctr"/>
            <a:r>
              <a:rPr lang="de-DE" sz="3200" b="1" i="1" dirty="0">
                <a:solidFill>
                  <a:schemeClr val="accent2"/>
                </a:solidFill>
                <a:latin typeface="Arial" panose="020B0604020202020204" pitchFamily="34" charset="0"/>
              </a:rPr>
              <a:t>D</a:t>
            </a:r>
            <a:r>
              <a:rPr lang="de-DE" sz="3200" b="1" i="1" u="none" strike="noStrike" baseline="0" dirty="0">
                <a:solidFill>
                  <a:schemeClr val="accent2"/>
                </a:solidFill>
                <a:latin typeface="Arial" panose="020B0604020202020204" pitchFamily="34" charset="0"/>
              </a:rPr>
              <a:t>as höchste Wohl aller, </a:t>
            </a:r>
          </a:p>
          <a:p>
            <a:pPr algn="ctr"/>
            <a:r>
              <a:rPr lang="de-DE" sz="2400" b="1" i="1" u="none" strike="noStrike" baseline="0" dirty="0">
                <a:latin typeface="Arial" panose="020B0604020202020204" pitchFamily="34" charset="0"/>
              </a:rPr>
              <a:t>ist der Zweck eines jeden Systems der Grund-Gesetzgebung!</a:t>
            </a:r>
          </a:p>
        </p:txBody>
      </p:sp>
    </p:spTree>
    <p:extLst>
      <p:ext uri="{BB962C8B-B14F-4D97-AF65-F5344CB8AC3E}">
        <p14:creationId xmlns:p14="http://schemas.microsoft.com/office/powerpoint/2010/main" val="3893446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Staatskunst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544715" y="2474893"/>
            <a:ext cx="8842159" cy="954107"/>
          </a:xfrm>
          <a:prstGeom prst="rect">
            <a:avLst/>
          </a:prstGeom>
        </p:spPr>
        <p:txBody>
          <a:bodyPr wrap="square">
            <a:spAutoFit/>
          </a:bodyPr>
          <a:lstStyle/>
          <a:p>
            <a:pPr algn="l"/>
            <a:r>
              <a:rPr lang="de-DE" sz="2400" b="1" i="1" dirty="0">
                <a:latin typeface="Arial" panose="020B0604020202020204" pitchFamily="34" charset="0"/>
              </a:rPr>
              <a:t>zweiter Hauptgegenstand; </a:t>
            </a:r>
          </a:p>
          <a:p>
            <a:pPr algn="ctr"/>
            <a:r>
              <a:rPr lang="de-CH" sz="3200" b="1" i="1" u="none" strike="noStrike" baseline="0" dirty="0">
                <a:solidFill>
                  <a:schemeClr val="accent2"/>
                </a:solidFill>
                <a:latin typeface="Arial" panose="020B0604020202020204" pitchFamily="34" charset="0"/>
              </a:rPr>
              <a:t>.</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911440" y="2928151"/>
            <a:ext cx="10369119" cy="2954655"/>
          </a:xfrm>
          <a:prstGeom prst="rect">
            <a:avLst/>
          </a:prstGeom>
          <a:solidFill>
            <a:srgbClr val="FFC000"/>
          </a:solidFill>
        </p:spPr>
        <p:txBody>
          <a:bodyPr wrap="square" rtlCol="0">
            <a:spAutoFit/>
          </a:bodyPr>
          <a:lstStyle/>
          <a:p>
            <a:pPr algn="ctr"/>
            <a:r>
              <a:rPr lang="de-DE" sz="3600" b="1" i="1" dirty="0">
                <a:solidFill>
                  <a:schemeClr val="accent2"/>
                </a:solidFill>
                <a:latin typeface="Arial" panose="020B0604020202020204" pitchFamily="34" charset="0"/>
              </a:rPr>
              <a:t>Freiheit</a:t>
            </a:r>
            <a:endParaRPr lang="de-CH" sz="3600" b="1" dirty="0"/>
          </a:p>
          <a:p>
            <a:pPr marL="285750" indent="-285750" algn="l">
              <a:spcBef>
                <a:spcPts val="600"/>
              </a:spcBef>
              <a:spcAft>
                <a:spcPts val="600"/>
              </a:spcAft>
              <a:buFont typeface="Arial" panose="020B0604020202020204" pitchFamily="34" charset="0"/>
              <a:buChar char="•"/>
            </a:pPr>
            <a:r>
              <a:rPr lang="de-CH" sz="2400" b="1" dirty="0">
                <a:solidFill>
                  <a:schemeClr val="accent2"/>
                </a:solidFill>
                <a:latin typeface="Arial" panose="020B0604020202020204" pitchFamily="34" charset="0"/>
              </a:rPr>
              <a:t>garantiert, dass jeder Staatsbürger von allen </a:t>
            </a:r>
            <a:r>
              <a:rPr lang="de-DE" sz="2400" b="1" dirty="0">
                <a:solidFill>
                  <a:schemeClr val="accent2"/>
                </a:solidFill>
                <a:latin typeface="Arial" panose="020B0604020202020204" pitchFamily="34" charset="0"/>
              </a:rPr>
              <a:t>anderen vollkommen unabhängig ist  </a:t>
            </a:r>
            <a:r>
              <a:rPr lang="de-DE" sz="2000" b="1" dirty="0">
                <a:solidFill>
                  <a:schemeClr val="accent2"/>
                </a:solidFill>
                <a:latin typeface="Arial" panose="020B0604020202020204" pitchFamily="34" charset="0"/>
              </a:rPr>
              <a:t>(</a:t>
            </a:r>
            <a:r>
              <a:rPr lang="de-DE" sz="2000" b="1" dirty="0">
                <a:solidFill>
                  <a:schemeClr val="accent2">
                    <a:lumMod val="75000"/>
                  </a:schemeClr>
                </a:solidFill>
                <a:latin typeface="Arial" panose="020B0604020202020204" pitchFamily="34" charset="0"/>
              </a:rPr>
              <a:t>offener Waren-Einkaufsrahmen EUROWEG</a:t>
            </a:r>
            <a:r>
              <a:rPr lang="de-DE" sz="2000" b="1" dirty="0">
                <a:solidFill>
                  <a:schemeClr val="accent2"/>
                </a:solidFill>
                <a:latin typeface="Arial" panose="020B0604020202020204" pitchFamily="34" charset="0"/>
              </a:rPr>
              <a:t>)</a:t>
            </a:r>
          </a:p>
          <a:p>
            <a:pPr marL="285750" indent="-285750" algn="l">
              <a:buFont typeface="Arial" panose="020B0604020202020204" pitchFamily="34" charset="0"/>
              <a:buChar char="•"/>
            </a:pPr>
            <a:r>
              <a:rPr lang="de-DE" sz="2400" b="1" dirty="0">
                <a:solidFill>
                  <a:schemeClr val="accent2"/>
                </a:solidFill>
                <a:latin typeface="Arial" panose="020B0604020202020204" pitchFamily="34" charset="0"/>
              </a:rPr>
              <a:t>und sich dem Gemeinwesen gegenüber nicht in übertriebener Abhängigkeit befindet!   </a:t>
            </a:r>
          </a:p>
          <a:p>
            <a:pPr marL="285750" indent="-285750" algn="l">
              <a:buFont typeface="Arial" panose="020B0604020202020204" pitchFamily="34" charset="0"/>
              <a:buChar char="•"/>
            </a:pPr>
            <a:endParaRPr lang="de-DE" sz="2000" b="1" dirty="0">
              <a:solidFill>
                <a:schemeClr val="accent2"/>
              </a:solidFill>
              <a:latin typeface="Arial" panose="020B0604020202020204" pitchFamily="34" charset="0"/>
            </a:endParaRPr>
          </a:p>
          <a:p>
            <a:pPr marL="285750" indent="-285750" algn="ctr">
              <a:buFont typeface="Arial" panose="020B0604020202020204" pitchFamily="34" charset="0"/>
              <a:buChar char="•"/>
            </a:pPr>
            <a:r>
              <a:rPr lang="de-CH" sz="2400" b="1" dirty="0">
                <a:solidFill>
                  <a:schemeClr val="accent2">
                    <a:lumMod val="75000"/>
                  </a:schemeClr>
                </a:solidFill>
              </a:rPr>
              <a:t>HuMan-Wirtschaft und EUROWEG machen das möglich</a:t>
            </a:r>
            <a:r>
              <a:rPr lang="de-CH" sz="2400" b="1" dirty="0">
                <a:solidFill>
                  <a:srgbClr val="CC0099"/>
                </a:solidFill>
              </a:rPr>
              <a:t>.</a:t>
            </a:r>
            <a:endParaRPr lang="de-CH" sz="2400" b="1" dirty="0">
              <a:solidFill>
                <a:srgbClr val="CC0099"/>
              </a:solidFill>
              <a:latin typeface="Arial" panose="020B0604020202020204" pitchFamily="34" charset="0"/>
            </a:endParaRPr>
          </a:p>
        </p:txBody>
      </p:sp>
      <p:sp>
        <p:nvSpPr>
          <p:cNvPr id="10" name="Textfeld 9">
            <a:extLst>
              <a:ext uri="{FF2B5EF4-FFF2-40B4-BE49-F238E27FC236}">
                <a16:creationId xmlns:a16="http://schemas.microsoft.com/office/drawing/2014/main" id="{0A5721B5-6483-423D-937E-762D4CF88FAF}"/>
              </a:ext>
            </a:extLst>
          </p:cNvPr>
          <p:cNvSpPr txBox="1"/>
          <p:nvPr/>
        </p:nvSpPr>
        <p:spPr>
          <a:xfrm>
            <a:off x="1902041" y="995169"/>
            <a:ext cx="8786674" cy="1323439"/>
          </a:xfrm>
          <a:prstGeom prst="rect">
            <a:avLst/>
          </a:prstGeom>
          <a:noFill/>
        </p:spPr>
        <p:txBody>
          <a:bodyPr wrap="square">
            <a:spAutoFit/>
          </a:bodyPr>
          <a:lstStyle/>
          <a:p>
            <a:pPr algn="ctr"/>
            <a:r>
              <a:rPr lang="de-DE" sz="3200" b="1" i="1" dirty="0">
                <a:solidFill>
                  <a:schemeClr val="accent2"/>
                </a:solidFill>
                <a:latin typeface="Arial" panose="020B0604020202020204" pitchFamily="34" charset="0"/>
              </a:rPr>
              <a:t>D</a:t>
            </a:r>
            <a:r>
              <a:rPr lang="de-DE" sz="3200" b="1" i="1" u="none" strike="noStrike" baseline="0" dirty="0">
                <a:solidFill>
                  <a:schemeClr val="accent2"/>
                </a:solidFill>
                <a:latin typeface="Arial" panose="020B0604020202020204" pitchFamily="34" charset="0"/>
              </a:rPr>
              <a:t>as höchste Wohl aller, </a:t>
            </a:r>
          </a:p>
          <a:p>
            <a:pPr algn="ctr"/>
            <a:r>
              <a:rPr lang="de-DE" sz="2400" b="1" i="1" u="none" strike="noStrike" baseline="0" dirty="0">
                <a:latin typeface="Arial" panose="020B0604020202020204" pitchFamily="34" charset="0"/>
              </a:rPr>
              <a:t>ist der Zweck </a:t>
            </a:r>
          </a:p>
          <a:p>
            <a:pPr algn="ctr"/>
            <a:r>
              <a:rPr lang="de-DE" sz="2400" b="1" i="1" u="none" strike="noStrike" baseline="0" dirty="0">
                <a:latin typeface="Arial" panose="020B0604020202020204" pitchFamily="34" charset="0"/>
              </a:rPr>
              <a:t>eines jeden Systems der Grund-Gesetzgebung!</a:t>
            </a:r>
          </a:p>
        </p:txBody>
      </p:sp>
    </p:spTree>
    <p:extLst>
      <p:ext uri="{BB962C8B-B14F-4D97-AF65-F5344CB8AC3E}">
        <p14:creationId xmlns:p14="http://schemas.microsoft.com/office/powerpoint/2010/main" val="1004040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Staatskunst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624615" y="2239289"/>
            <a:ext cx="8842159" cy="584775"/>
          </a:xfrm>
          <a:prstGeom prst="rect">
            <a:avLst/>
          </a:prstGeom>
        </p:spPr>
        <p:txBody>
          <a:bodyPr wrap="square">
            <a:spAutoFit/>
          </a:bodyPr>
          <a:lstStyle/>
          <a:p>
            <a:pPr algn="ctr"/>
            <a:r>
              <a:rPr lang="de-CH" sz="3200" b="1" i="1" u="none" strike="noStrike" baseline="0" dirty="0">
                <a:solidFill>
                  <a:schemeClr val="accent2"/>
                </a:solidFill>
                <a:latin typeface="Arial" panose="020B0604020202020204" pitchFamily="34" charset="0"/>
              </a:rPr>
              <a:t>Macht der Gewohnheit </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1322772" y="3551068"/>
            <a:ext cx="10102789" cy="2262158"/>
          </a:xfrm>
          <a:prstGeom prst="rect">
            <a:avLst/>
          </a:prstGeom>
          <a:solidFill>
            <a:srgbClr val="FFC000"/>
          </a:solidFill>
        </p:spPr>
        <p:txBody>
          <a:bodyPr wrap="square" rtlCol="0">
            <a:spAutoFit/>
          </a:bodyPr>
          <a:lstStyle/>
          <a:p>
            <a:pPr algn="l">
              <a:spcAft>
                <a:spcPts val="600"/>
              </a:spcAft>
            </a:pPr>
            <a:r>
              <a:rPr lang="de-CH" sz="2000" b="1" i="1" dirty="0">
                <a:latin typeface="Arial" panose="020B0604020202020204" pitchFamily="34" charset="0"/>
              </a:rPr>
              <a:t>Hier </a:t>
            </a:r>
            <a:r>
              <a:rPr lang="de-DE" sz="2000" b="1" i="1" u="none" strike="noStrike" baseline="0" dirty="0">
                <a:latin typeface="Arial" panose="020B0604020202020204" pitchFamily="34" charset="0"/>
              </a:rPr>
              <a:t>sprechen wir von:</a:t>
            </a:r>
          </a:p>
          <a:p>
            <a:pPr marL="285750" indent="-285750" algn="l">
              <a:buFont typeface="Arial" panose="020B0604020202020204" pitchFamily="34" charset="0"/>
              <a:buChar char="•"/>
            </a:pPr>
            <a:r>
              <a:rPr lang="de-DE" sz="2400" b="1" i="1" u="none" strike="noStrike" baseline="0" dirty="0">
                <a:solidFill>
                  <a:schemeClr val="accent2"/>
                </a:solidFill>
                <a:latin typeface="Arial" panose="020B0604020202020204" pitchFamily="34" charset="0"/>
              </a:rPr>
              <a:t> </a:t>
            </a:r>
            <a:r>
              <a:rPr lang="de-DE" sz="2400" b="1" u="none" strike="noStrike" baseline="0" dirty="0">
                <a:solidFill>
                  <a:schemeClr val="accent2"/>
                </a:solidFill>
                <a:latin typeface="Arial" panose="020B0604020202020204" pitchFamily="34" charset="0"/>
              </a:rPr>
              <a:t>den Sitten, </a:t>
            </a:r>
          </a:p>
          <a:p>
            <a:pPr marL="285750" indent="-285750" algn="l">
              <a:buFont typeface="Arial" panose="020B0604020202020204" pitchFamily="34" charset="0"/>
              <a:buChar char="•"/>
            </a:pPr>
            <a:r>
              <a:rPr lang="de-DE" sz="2400" b="1" u="none" strike="noStrike" baseline="0" dirty="0">
                <a:solidFill>
                  <a:schemeClr val="accent2"/>
                </a:solidFill>
                <a:latin typeface="Arial" panose="020B0604020202020204" pitchFamily="34" charset="0"/>
              </a:rPr>
              <a:t> den Gebräuchen </a:t>
            </a:r>
          </a:p>
          <a:p>
            <a:pPr marL="285750" indent="-285750" algn="l">
              <a:buFont typeface="Arial" panose="020B0604020202020204" pitchFamily="34" charset="0"/>
              <a:buChar char="•"/>
            </a:pPr>
            <a:r>
              <a:rPr lang="de-DE" sz="2400" b="1" u="none" strike="noStrike" baseline="0" dirty="0">
                <a:solidFill>
                  <a:schemeClr val="accent2"/>
                </a:solidFill>
                <a:latin typeface="Arial" panose="020B0604020202020204" pitchFamily="34" charset="0"/>
              </a:rPr>
              <a:t> und vor allem von der öffentlichen Meinung! </a:t>
            </a:r>
            <a:r>
              <a:rPr lang="de-DE" sz="2400" b="1" i="1" u="none" strike="noStrike" baseline="0" dirty="0">
                <a:solidFill>
                  <a:schemeClr val="accent2"/>
                </a:solidFill>
                <a:latin typeface="Arial" panose="020B0604020202020204" pitchFamily="34" charset="0"/>
              </a:rPr>
              <a:t>(Basisdemokratie)</a:t>
            </a:r>
          </a:p>
          <a:p>
            <a:pPr marL="285750" indent="-285750" algn="l">
              <a:buFont typeface="Arial" panose="020B0604020202020204" pitchFamily="34" charset="0"/>
              <a:buChar char="•"/>
            </a:pPr>
            <a:endParaRPr lang="de-DE" sz="2000" b="1" dirty="0">
              <a:solidFill>
                <a:schemeClr val="accent2"/>
              </a:solidFill>
              <a:latin typeface="Arial" panose="020B0604020202020204" pitchFamily="34" charset="0"/>
            </a:endParaRPr>
          </a:p>
          <a:p>
            <a:pPr marL="285750" indent="-285750" algn="ctr">
              <a:buFont typeface="Arial" panose="020B0604020202020204" pitchFamily="34" charset="0"/>
              <a:buChar char="•"/>
            </a:pPr>
            <a:r>
              <a:rPr lang="de-CH" sz="2400" b="1" dirty="0">
                <a:solidFill>
                  <a:srgbClr val="CC3300"/>
                </a:solidFill>
              </a:rPr>
              <a:t>HuMan-Wirtschaft und EUROWEG machen das möglich.</a:t>
            </a:r>
            <a:endParaRPr lang="de-CH" sz="2400" b="1" dirty="0">
              <a:solidFill>
                <a:srgbClr val="CC3300"/>
              </a:solidFill>
              <a:latin typeface="Arial" panose="020B0604020202020204" pitchFamily="34" charset="0"/>
            </a:endParaRPr>
          </a:p>
        </p:txBody>
      </p:sp>
      <p:sp>
        <p:nvSpPr>
          <p:cNvPr id="10" name="Textfeld 9">
            <a:extLst>
              <a:ext uri="{FF2B5EF4-FFF2-40B4-BE49-F238E27FC236}">
                <a16:creationId xmlns:a16="http://schemas.microsoft.com/office/drawing/2014/main" id="{0A5721B5-6483-423D-937E-762D4CF88FAF}"/>
              </a:ext>
            </a:extLst>
          </p:cNvPr>
          <p:cNvSpPr txBox="1"/>
          <p:nvPr/>
        </p:nvSpPr>
        <p:spPr>
          <a:xfrm>
            <a:off x="1937552" y="986292"/>
            <a:ext cx="8786674" cy="954107"/>
          </a:xfrm>
          <a:prstGeom prst="rect">
            <a:avLst/>
          </a:prstGeom>
          <a:noFill/>
        </p:spPr>
        <p:txBody>
          <a:bodyPr wrap="square">
            <a:spAutoFit/>
          </a:bodyPr>
          <a:lstStyle/>
          <a:p>
            <a:pPr algn="ctr"/>
            <a:r>
              <a:rPr lang="de-DE" sz="2400" b="1" i="1" u="none" strike="noStrike" baseline="0" dirty="0">
                <a:latin typeface="Arial" panose="020B0604020202020204" pitchFamily="34" charset="0"/>
              </a:rPr>
              <a:t>die den eigentlichen </a:t>
            </a:r>
          </a:p>
          <a:p>
            <a:pPr algn="ctr"/>
            <a:r>
              <a:rPr lang="de-DE" sz="2400" b="1" i="1" u="none" strike="noStrike" baseline="0" dirty="0">
                <a:latin typeface="Arial" panose="020B0604020202020204" pitchFamily="34" charset="0"/>
              </a:rPr>
              <a:t>Kern der </a:t>
            </a:r>
            <a:r>
              <a:rPr lang="de-CH" sz="2400" b="1" i="1" u="none" strike="noStrike" baseline="0" dirty="0">
                <a:latin typeface="Arial" panose="020B0604020202020204" pitchFamily="34" charset="0"/>
              </a:rPr>
              <a:t>Staatsverfassung ausmachen</a:t>
            </a:r>
            <a:r>
              <a:rPr lang="de-DE" sz="2400" b="1" i="1" u="none" strike="noStrike" baseline="0" dirty="0">
                <a:solidFill>
                  <a:schemeClr val="accent2"/>
                </a:solidFill>
                <a:latin typeface="Arial" panose="020B0604020202020204" pitchFamily="34" charset="0"/>
              </a:rPr>
              <a:t>,</a:t>
            </a:r>
            <a:r>
              <a:rPr lang="de-DE" sz="3200" b="1" i="1" u="none" strike="noStrike" baseline="0" dirty="0">
                <a:solidFill>
                  <a:schemeClr val="accent2"/>
                </a:solidFill>
                <a:latin typeface="Arial" panose="020B0604020202020204" pitchFamily="34" charset="0"/>
              </a:rPr>
              <a:t> </a:t>
            </a:r>
          </a:p>
        </p:txBody>
      </p:sp>
      <p:sp>
        <p:nvSpPr>
          <p:cNvPr id="11" name="Textfeld 10">
            <a:extLst>
              <a:ext uri="{FF2B5EF4-FFF2-40B4-BE49-F238E27FC236}">
                <a16:creationId xmlns:a16="http://schemas.microsoft.com/office/drawing/2014/main" id="{3DB062D5-B300-4C4F-A680-A70A9482F031}"/>
              </a:ext>
            </a:extLst>
          </p:cNvPr>
          <p:cNvSpPr txBox="1"/>
          <p:nvPr/>
        </p:nvSpPr>
        <p:spPr>
          <a:xfrm>
            <a:off x="3056137" y="2989101"/>
            <a:ext cx="6806954" cy="430887"/>
          </a:xfrm>
          <a:prstGeom prst="rect">
            <a:avLst/>
          </a:prstGeom>
          <a:noFill/>
        </p:spPr>
        <p:txBody>
          <a:bodyPr wrap="square">
            <a:spAutoFit/>
          </a:bodyPr>
          <a:lstStyle/>
          <a:p>
            <a:pPr algn="l"/>
            <a:r>
              <a:rPr lang="de-DE" sz="2200" b="1" i="1" u="none" strike="noStrike" baseline="0" dirty="0">
                <a:latin typeface="Arial" panose="020B0604020202020204" pitchFamily="34" charset="0"/>
              </a:rPr>
              <a:t>was den 3. Teile der Staatskunst</a:t>
            </a:r>
            <a:r>
              <a:rPr lang="de-DE" sz="2200" b="1" i="1" dirty="0">
                <a:latin typeface="Arial" panose="020B0604020202020204" pitchFamily="34" charset="0"/>
              </a:rPr>
              <a:t> ausmacht.</a:t>
            </a:r>
            <a:endParaRPr lang="de-DE" sz="2200" b="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28960822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Donald Trump hat «</a:t>
            </a:r>
            <a:r>
              <a:rPr lang="de-CH" dirty="0">
                <a:solidFill>
                  <a:srgbClr val="CC0099"/>
                </a:solidFill>
              </a:rPr>
              <a:t>HuMan-Wirtschaft</a:t>
            </a:r>
            <a:r>
              <a:rPr lang="de-CH" dirty="0"/>
              <a:t>» gelesen, darum..</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6864263" y="1724385"/>
            <a:ext cx="4999257" cy="1754326"/>
          </a:xfrm>
          <a:prstGeom prst="rect">
            <a:avLst/>
          </a:prstGeom>
        </p:spPr>
        <p:txBody>
          <a:bodyPr wrap="square">
            <a:spAutoFit/>
          </a:bodyPr>
          <a:lstStyle/>
          <a:p>
            <a:r>
              <a:rPr lang="de-DE" dirty="0">
                <a:solidFill>
                  <a:srgbClr val="333333"/>
                </a:solidFill>
                <a:latin typeface="Arial" panose="020B0604020202020204" pitchFamily="34" charset="0"/>
              </a:rPr>
              <a:t>Es wurden im Aug.  </a:t>
            </a:r>
            <a:r>
              <a:rPr lang="de-DE" b="1" dirty="0">
                <a:solidFill>
                  <a:srgbClr val="333333"/>
                </a:solidFill>
                <a:latin typeface="Arial" panose="020B0604020202020204" pitchFamily="34" charset="0"/>
              </a:rPr>
              <a:t>1.8 Mio. neue</a:t>
            </a:r>
            <a:r>
              <a:rPr lang="de-DE" dirty="0">
                <a:solidFill>
                  <a:srgbClr val="333333"/>
                </a:solidFill>
                <a:latin typeface="Arial" panose="020B0604020202020204" pitchFamily="34" charset="0"/>
              </a:rPr>
              <a:t> </a:t>
            </a:r>
            <a:r>
              <a:rPr lang="de-DE" dirty="0">
                <a:solidFill>
                  <a:schemeClr val="accent2"/>
                </a:solidFill>
                <a:latin typeface="Arial" panose="020B0604020202020204" pitchFamily="34" charset="0"/>
              </a:rPr>
              <a:t>Arbeits-Plätze</a:t>
            </a:r>
            <a:r>
              <a:rPr lang="de-DE" dirty="0">
                <a:solidFill>
                  <a:srgbClr val="333333"/>
                </a:solidFill>
                <a:latin typeface="Arial" panose="020B0604020202020204" pitchFamily="34" charset="0"/>
              </a:rPr>
              <a:t> geschaffen und damit die Arbeitslosen-Rate auf nur noch 8.4% gesenkt. </a:t>
            </a:r>
          </a:p>
          <a:p>
            <a:r>
              <a:rPr lang="de-DE" dirty="0">
                <a:solidFill>
                  <a:srgbClr val="333333"/>
                </a:solidFill>
                <a:latin typeface="Arial" panose="020B0604020202020204" pitchFamily="34" charset="0"/>
              </a:rPr>
              <a:t>Erwartet wurden weniger Jobs, sodass die arbeitslosen-Rate eigentlich noch bei 9.3% wäre!</a:t>
            </a:r>
            <a:endParaRPr lang="de-CH" dirty="0"/>
          </a:p>
        </p:txBody>
      </p:sp>
      <p:pic>
        <p:nvPicPr>
          <p:cNvPr id="6" name="Grafik 5">
            <a:extLst>
              <a:ext uri="{FF2B5EF4-FFF2-40B4-BE49-F238E27FC236}">
                <a16:creationId xmlns:a16="http://schemas.microsoft.com/office/drawing/2014/main" id="{109757B4-2036-4CB5-85DA-9F85D6119515}"/>
              </a:ext>
            </a:extLst>
          </p:cNvPr>
          <p:cNvPicPr>
            <a:picLocks noChangeAspect="1"/>
          </p:cNvPicPr>
          <p:nvPr/>
        </p:nvPicPr>
        <p:blipFill>
          <a:blip r:embed="rId3"/>
          <a:stretch>
            <a:fillRect/>
          </a:stretch>
        </p:blipFill>
        <p:spPr>
          <a:xfrm>
            <a:off x="546314" y="974284"/>
            <a:ext cx="6211477" cy="4032877"/>
          </a:xfrm>
          <a:prstGeom prst="rect">
            <a:avLst/>
          </a:prstGeom>
        </p:spPr>
      </p:pic>
      <p:sp>
        <p:nvSpPr>
          <p:cNvPr id="8" name="Textfeld 7">
            <a:extLst>
              <a:ext uri="{FF2B5EF4-FFF2-40B4-BE49-F238E27FC236}">
                <a16:creationId xmlns:a16="http://schemas.microsoft.com/office/drawing/2014/main" id="{99249F54-1C9F-4CA4-BD5C-334E64D2529E}"/>
              </a:ext>
            </a:extLst>
          </p:cNvPr>
          <p:cNvSpPr txBox="1"/>
          <p:nvPr/>
        </p:nvSpPr>
        <p:spPr>
          <a:xfrm>
            <a:off x="6821009" y="905522"/>
            <a:ext cx="4657817" cy="707886"/>
          </a:xfrm>
          <a:prstGeom prst="rect">
            <a:avLst/>
          </a:prstGeom>
          <a:noFill/>
        </p:spPr>
        <p:txBody>
          <a:bodyPr wrap="square" rtlCol="0">
            <a:spAutoFit/>
          </a:bodyPr>
          <a:lstStyle/>
          <a:p>
            <a:r>
              <a:rPr lang="de-CH" sz="2000" b="1" dirty="0">
                <a:solidFill>
                  <a:schemeClr val="accent2"/>
                </a:solidFill>
              </a:rPr>
              <a:t>Erfolgreiche Wirtschafts-Zahlen</a:t>
            </a:r>
          </a:p>
          <a:p>
            <a:r>
              <a:rPr lang="de-CH" sz="2000" b="1" dirty="0">
                <a:solidFill>
                  <a:schemeClr val="accent2"/>
                </a:solidFill>
              </a:rPr>
              <a:t> in den USA im August 2020</a:t>
            </a:r>
          </a:p>
        </p:txBody>
      </p:sp>
      <p:sp>
        <p:nvSpPr>
          <p:cNvPr id="10" name="Textfeld 9">
            <a:extLst>
              <a:ext uri="{FF2B5EF4-FFF2-40B4-BE49-F238E27FC236}">
                <a16:creationId xmlns:a16="http://schemas.microsoft.com/office/drawing/2014/main" id="{51DF97B4-DD40-4744-A700-CE5DD1AE2EFC}"/>
              </a:ext>
            </a:extLst>
          </p:cNvPr>
          <p:cNvSpPr txBox="1"/>
          <p:nvPr/>
        </p:nvSpPr>
        <p:spPr>
          <a:xfrm>
            <a:off x="6942703" y="3411093"/>
            <a:ext cx="4953740" cy="646331"/>
          </a:xfrm>
          <a:prstGeom prst="rect">
            <a:avLst/>
          </a:prstGeom>
          <a:noFill/>
        </p:spPr>
        <p:txBody>
          <a:bodyPr wrap="square" rtlCol="0">
            <a:spAutoFit/>
          </a:bodyPr>
          <a:lstStyle/>
          <a:p>
            <a:r>
              <a:rPr lang="de-CH" b="1" dirty="0"/>
              <a:t>Wie war das so leicht möglich und wird weiter so möglich sein?</a:t>
            </a:r>
          </a:p>
        </p:txBody>
      </p:sp>
      <p:sp>
        <p:nvSpPr>
          <p:cNvPr id="11" name="Textfeld 10">
            <a:extLst>
              <a:ext uri="{FF2B5EF4-FFF2-40B4-BE49-F238E27FC236}">
                <a16:creationId xmlns:a16="http://schemas.microsoft.com/office/drawing/2014/main" id="{E96300AB-A91A-48ED-8E16-66DA255C816B}"/>
              </a:ext>
            </a:extLst>
          </p:cNvPr>
          <p:cNvSpPr txBox="1"/>
          <p:nvPr/>
        </p:nvSpPr>
        <p:spPr>
          <a:xfrm>
            <a:off x="1053766" y="4929660"/>
            <a:ext cx="5575177" cy="1477328"/>
          </a:xfrm>
          <a:prstGeom prst="rect">
            <a:avLst/>
          </a:prstGeom>
          <a:noFill/>
        </p:spPr>
        <p:txBody>
          <a:bodyPr wrap="square" rtlCol="0">
            <a:spAutoFit/>
          </a:bodyPr>
          <a:lstStyle/>
          <a:p>
            <a:r>
              <a:rPr lang="de-CH" dirty="0"/>
              <a:t>Die Banken leben vom </a:t>
            </a:r>
            <a:r>
              <a:rPr lang="de-CH" b="1" dirty="0">
                <a:solidFill>
                  <a:srgbClr val="CC3300"/>
                </a:solidFill>
              </a:rPr>
              <a:t>grenzenlosen</a:t>
            </a:r>
            <a:r>
              <a:rPr lang="de-CH" b="1" dirty="0"/>
              <a:t> </a:t>
            </a:r>
            <a:r>
              <a:rPr lang="de-CH" b="1" dirty="0">
                <a:solidFill>
                  <a:srgbClr val="CC3300"/>
                </a:solidFill>
              </a:rPr>
              <a:t>Welthandel</a:t>
            </a:r>
            <a:r>
              <a:rPr lang="de-CH" dirty="0"/>
              <a:t>. Das reduziert die Gewinne der Unternehmer im Inlande durch Billig-Importe und macht die heimische Industrie von </a:t>
            </a:r>
            <a:r>
              <a:rPr lang="de-CH" b="1" dirty="0">
                <a:solidFill>
                  <a:srgbClr val="CC3300"/>
                </a:solidFill>
              </a:rPr>
              <a:t>Bankkrediten</a:t>
            </a:r>
            <a:r>
              <a:rPr lang="de-CH" dirty="0"/>
              <a:t> </a:t>
            </a:r>
            <a:r>
              <a:rPr lang="de-CH" b="1" dirty="0">
                <a:solidFill>
                  <a:srgbClr val="CC3300"/>
                </a:solidFill>
              </a:rPr>
              <a:t>abhängig</a:t>
            </a:r>
            <a:r>
              <a:rPr lang="de-CH" dirty="0"/>
              <a:t>. Das ist das Business-Modell der Banken seit 2 Jahrhunderten.</a:t>
            </a:r>
          </a:p>
        </p:txBody>
      </p:sp>
      <p:sp>
        <p:nvSpPr>
          <p:cNvPr id="12" name="Textfeld 11">
            <a:extLst>
              <a:ext uri="{FF2B5EF4-FFF2-40B4-BE49-F238E27FC236}">
                <a16:creationId xmlns:a16="http://schemas.microsoft.com/office/drawing/2014/main" id="{7519F66F-E71A-4F2A-AF57-34CB557E2251}"/>
              </a:ext>
            </a:extLst>
          </p:cNvPr>
          <p:cNvSpPr txBox="1"/>
          <p:nvPr/>
        </p:nvSpPr>
        <p:spPr>
          <a:xfrm>
            <a:off x="6998563" y="4194942"/>
            <a:ext cx="5193437" cy="2031325"/>
          </a:xfrm>
          <a:prstGeom prst="rect">
            <a:avLst/>
          </a:prstGeom>
          <a:solidFill>
            <a:srgbClr val="FFFF00"/>
          </a:solidFill>
          <a:ln>
            <a:solidFill>
              <a:srgbClr val="FFFFFF"/>
            </a:solidFill>
          </a:ln>
        </p:spPr>
        <p:txBody>
          <a:bodyPr wrap="square" rtlCol="0">
            <a:spAutoFit/>
          </a:bodyPr>
          <a:lstStyle/>
          <a:p>
            <a:r>
              <a:rPr lang="de-CH" dirty="0"/>
              <a:t>Der </a:t>
            </a:r>
            <a:r>
              <a:rPr lang="de-CH" b="1" dirty="0">
                <a:solidFill>
                  <a:schemeClr val="accent2"/>
                </a:solidFill>
              </a:rPr>
              <a:t>gesetzliche Gewinnschutz </a:t>
            </a:r>
            <a:r>
              <a:rPr lang="de-CH" dirty="0"/>
              <a:t>mit dem </a:t>
            </a:r>
            <a:r>
              <a:rPr lang="de-CH" b="1" dirty="0">
                <a:solidFill>
                  <a:schemeClr val="accent2"/>
                </a:solidFill>
              </a:rPr>
              <a:t>Klagerecht</a:t>
            </a:r>
            <a:r>
              <a:rPr lang="de-CH" dirty="0"/>
              <a:t> </a:t>
            </a:r>
            <a:r>
              <a:rPr lang="de-CH" dirty="0">
                <a:solidFill>
                  <a:schemeClr val="accent2"/>
                </a:solidFill>
              </a:rPr>
              <a:t>auf</a:t>
            </a:r>
            <a:r>
              <a:rPr lang="de-CH" dirty="0"/>
              <a:t> </a:t>
            </a:r>
            <a:r>
              <a:rPr lang="de-CH" b="1" dirty="0">
                <a:solidFill>
                  <a:schemeClr val="accent2"/>
                </a:solidFill>
              </a:rPr>
              <a:t>Preisdumping</a:t>
            </a:r>
            <a:r>
              <a:rPr lang="de-CH" dirty="0"/>
              <a:t> erfordert das Einführen von </a:t>
            </a:r>
            <a:r>
              <a:rPr lang="de-CH" b="1" dirty="0">
                <a:solidFill>
                  <a:srgbClr val="FF0000"/>
                </a:solidFill>
              </a:rPr>
              <a:t>Import-Zöllen auf Billig-Ware</a:t>
            </a:r>
            <a:r>
              <a:rPr lang="de-CH" dirty="0"/>
              <a:t>. Das führt dazu, dass die </a:t>
            </a:r>
            <a:r>
              <a:rPr lang="de-CH" b="1" dirty="0"/>
              <a:t>Inland-Produktion</a:t>
            </a:r>
            <a:r>
              <a:rPr lang="de-CH" dirty="0"/>
              <a:t> wieder möglich und rentabel ist und daher wieder </a:t>
            </a:r>
            <a:r>
              <a:rPr lang="de-CH" b="1" dirty="0"/>
              <a:t>viele Arbeits-Plätze geschaffen </a:t>
            </a:r>
            <a:r>
              <a:rPr lang="de-CH" dirty="0"/>
              <a:t>werden können. Das kann jedes Land in der HMB. </a:t>
            </a:r>
          </a:p>
        </p:txBody>
      </p:sp>
    </p:spTree>
    <p:extLst>
      <p:ext uri="{BB962C8B-B14F-4D97-AF65-F5344CB8AC3E}">
        <p14:creationId xmlns:p14="http://schemas.microsoft.com/office/powerpoint/2010/main" val="3843225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a:extLst>
              <a:ext uri="{FF2B5EF4-FFF2-40B4-BE49-F238E27FC236}">
                <a16:creationId xmlns:a16="http://schemas.microsoft.com/office/drawing/2014/main" id="{F2A9EC56-272C-4587-9892-E0D8D07B8408}"/>
              </a:ext>
            </a:extLst>
          </p:cNvPr>
          <p:cNvSpPr>
            <a:spLocks noChangeArrowheads="1" noChangeShapeType="1" noTextEdit="1"/>
          </p:cNvSpPr>
          <p:nvPr/>
        </p:nvSpPr>
        <p:spPr bwMode="auto">
          <a:xfrm>
            <a:off x="2123337" y="1156929"/>
            <a:ext cx="8131946" cy="989013"/>
          </a:xfrm>
          <a:prstGeom prst="rect">
            <a:avLst/>
          </a:prstGeom>
        </p:spPr>
        <p:txBody>
          <a:bodyPr wrap="none" fromWordArt="1">
            <a:prstTxWarp prst="textPlain">
              <a:avLst>
                <a:gd name="adj" fmla="val 50000"/>
              </a:avLst>
            </a:prstTxWarp>
          </a:bodyPr>
          <a:lstStyle/>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Wieviel</a:t>
            </a:r>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rPr>
              <a:t> ? Gelt braucht </a:t>
            </a:r>
          </a:p>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rPr>
              <a:t>die Neue Erde ab 2021</a:t>
            </a:r>
          </a:p>
        </p:txBody>
      </p:sp>
      <p:sp>
        <p:nvSpPr>
          <p:cNvPr id="2053" name="Text Box 5">
            <a:extLst>
              <a:ext uri="{FF2B5EF4-FFF2-40B4-BE49-F238E27FC236}">
                <a16:creationId xmlns:a16="http://schemas.microsoft.com/office/drawing/2014/main" id="{8F190531-4A83-4BDB-969D-48AE62287AEA}"/>
              </a:ext>
            </a:extLst>
          </p:cNvPr>
          <p:cNvSpPr txBox="1">
            <a:spLocks noChangeArrowheads="1"/>
          </p:cNvSpPr>
          <p:nvPr/>
        </p:nvSpPr>
        <p:spPr bwMode="auto">
          <a:xfrm>
            <a:off x="2055717" y="2721766"/>
            <a:ext cx="7137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spcBef>
                <a:spcPts val="600"/>
              </a:spcBef>
            </a:pPr>
            <a:r>
              <a:rPr lang="de-DE" altLang="de-DE" sz="3600" b="1" dirty="0">
                <a:solidFill>
                  <a:srgbClr val="FF0000"/>
                </a:solidFill>
                <a:latin typeface="Arial" panose="020B0604020202020204" pitchFamily="34" charset="0"/>
              </a:rPr>
              <a:t>1. Tägliche Gelt-Schöpfung für  </a:t>
            </a:r>
          </a:p>
        </p:txBody>
      </p:sp>
      <p:sp>
        <p:nvSpPr>
          <p:cNvPr id="3" name="Rechteck 2">
            <a:extLst>
              <a:ext uri="{FF2B5EF4-FFF2-40B4-BE49-F238E27FC236}">
                <a16:creationId xmlns:a16="http://schemas.microsoft.com/office/drawing/2014/main" id="{656346C8-1A8C-47CF-9B8F-91345E0FF12F}"/>
              </a:ext>
            </a:extLst>
          </p:cNvPr>
          <p:cNvSpPr/>
          <p:nvPr/>
        </p:nvSpPr>
        <p:spPr>
          <a:xfrm>
            <a:off x="1735666" y="78131"/>
            <a:ext cx="1004146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Aufgabe für 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18316" y="374898"/>
            <a:ext cx="935038" cy="779463"/>
          </a:xfrm>
          <a:prstGeom prst="rect">
            <a:avLst/>
          </a:prstGeom>
        </p:spPr>
      </p:pic>
      <p:sp>
        <p:nvSpPr>
          <p:cNvPr id="7" name="Rechteck 6">
            <a:extLst>
              <a:ext uri="{FF2B5EF4-FFF2-40B4-BE49-F238E27FC236}">
                <a16:creationId xmlns:a16="http://schemas.microsoft.com/office/drawing/2014/main" id="{1DBA309B-CC88-412A-884D-6C1735F8B99F}"/>
              </a:ext>
            </a:extLst>
          </p:cNvPr>
          <p:cNvSpPr/>
          <p:nvPr/>
        </p:nvSpPr>
        <p:spPr>
          <a:xfrm>
            <a:off x="2067743" y="3780800"/>
            <a:ext cx="8812028" cy="584775"/>
          </a:xfrm>
          <a:prstGeom prst="rect">
            <a:avLst/>
          </a:prstGeom>
        </p:spPr>
        <p:txBody>
          <a:bodyPr wrap="none">
            <a:spAutoFit/>
          </a:bodyPr>
          <a:lstStyle/>
          <a:p>
            <a:r>
              <a:rPr lang="de-DE" sz="3200" b="1" dirty="0">
                <a:solidFill>
                  <a:srgbClr val="D60093"/>
                </a:solidFill>
                <a:latin typeface="Arial" panose="020B0604020202020204" pitchFamily="34" charset="0"/>
              </a:rPr>
              <a:t>2.  80 Mio. Menschen die jährlich ankommen</a:t>
            </a:r>
            <a:endParaRPr lang="de-CH" sz="3200" dirty="0">
              <a:solidFill>
                <a:srgbClr val="D60093"/>
              </a:solidFill>
            </a:endParaRPr>
          </a:p>
        </p:txBody>
      </p:sp>
      <p:sp>
        <p:nvSpPr>
          <p:cNvPr id="9" name="Rechteck 8">
            <a:extLst>
              <a:ext uri="{FF2B5EF4-FFF2-40B4-BE49-F238E27FC236}">
                <a16:creationId xmlns:a16="http://schemas.microsoft.com/office/drawing/2014/main" id="{4CCF13BC-8779-43BF-8364-FF1B09F09C44}"/>
              </a:ext>
            </a:extLst>
          </p:cNvPr>
          <p:cNvSpPr/>
          <p:nvPr/>
        </p:nvSpPr>
        <p:spPr>
          <a:xfrm>
            <a:off x="2068371" y="4729010"/>
            <a:ext cx="8030164" cy="1077218"/>
          </a:xfrm>
          <a:prstGeom prst="rect">
            <a:avLst/>
          </a:prstGeom>
        </p:spPr>
        <p:txBody>
          <a:bodyPr wrap="square">
            <a:spAutoFit/>
          </a:bodyPr>
          <a:lstStyle/>
          <a:p>
            <a:pPr algn="l"/>
            <a:r>
              <a:rPr lang="de-DE" sz="3200" b="1" dirty="0">
                <a:solidFill>
                  <a:schemeClr val="accent2"/>
                </a:solidFill>
                <a:latin typeface="Arial" panose="020B0604020202020204" pitchFamily="34" charset="0"/>
              </a:rPr>
              <a:t>3. Die 5.6 Mia. Menschen, die heute  </a:t>
            </a:r>
          </a:p>
          <a:p>
            <a:pPr algn="l"/>
            <a:r>
              <a:rPr lang="de-DE" sz="3200" b="1" dirty="0">
                <a:solidFill>
                  <a:schemeClr val="accent2"/>
                </a:solidFill>
                <a:latin typeface="Arial" panose="020B0604020202020204" pitchFamily="34" charset="0"/>
              </a:rPr>
              <a:t>    mit 1 - 2 $ pro Tag leben müssen.</a:t>
            </a:r>
            <a:endParaRPr lang="de-CH" sz="3200" dirty="0">
              <a:solidFill>
                <a:schemeClr val="accent2"/>
              </a:solidFill>
            </a:endParaRPr>
          </a:p>
        </p:txBody>
      </p:sp>
    </p:spTree>
    <p:extLst>
      <p:ext uri="{BB962C8B-B14F-4D97-AF65-F5344CB8AC3E}">
        <p14:creationId xmlns:p14="http://schemas.microsoft.com/office/powerpoint/2010/main" val="37336005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arn(inVertical)">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3" grpId="0"/>
      <p:bldP spid="7"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a:extLst>
              <a:ext uri="{FF2B5EF4-FFF2-40B4-BE49-F238E27FC236}">
                <a16:creationId xmlns:a16="http://schemas.microsoft.com/office/drawing/2014/main" id="{F2A9EC56-272C-4587-9892-E0D8D07B8408}"/>
              </a:ext>
            </a:extLst>
          </p:cNvPr>
          <p:cNvSpPr>
            <a:spLocks noChangeArrowheads="1" noChangeShapeType="1" noTextEdit="1"/>
          </p:cNvSpPr>
          <p:nvPr/>
        </p:nvSpPr>
        <p:spPr bwMode="auto">
          <a:xfrm>
            <a:off x="1384917" y="1050397"/>
            <a:ext cx="10280340" cy="520951"/>
          </a:xfrm>
          <a:prstGeom prst="rect">
            <a:avLst/>
          </a:prstGeom>
        </p:spPr>
        <p:txBody>
          <a:bodyPr wrap="none" fromWordArt="1">
            <a:prstTxWarp prst="textPlain">
              <a:avLst>
                <a:gd name="adj" fmla="val 50000"/>
              </a:avLst>
            </a:prstTxWarp>
          </a:bodyPr>
          <a:lstStyle/>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Arial" panose="020B0604020202020204" pitchFamily="34" charset="0"/>
                <a:ea typeface="Roboto Black" panose="02000000000000000000" pitchFamily="2" charset="0"/>
                <a:cs typeface="Arial" panose="020B0604020202020204" pitchFamily="34" charset="0"/>
              </a:rPr>
              <a:t>Welches Gelt braucht die Neue Erde ab 2021</a:t>
            </a:r>
          </a:p>
        </p:txBody>
      </p:sp>
      <p:sp>
        <p:nvSpPr>
          <p:cNvPr id="2053" name="Text Box 5">
            <a:extLst>
              <a:ext uri="{FF2B5EF4-FFF2-40B4-BE49-F238E27FC236}">
                <a16:creationId xmlns:a16="http://schemas.microsoft.com/office/drawing/2014/main" id="{8F190531-4A83-4BDB-969D-48AE62287AEA}"/>
              </a:ext>
            </a:extLst>
          </p:cNvPr>
          <p:cNvSpPr txBox="1">
            <a:spLocks noChangeArrowheads="1"/>
          </p:cNvSpPr>
          <p:nvPr/>
        </p:nvSpPr>
        <p:spPr bwMode="auto">
          <a:xfrm>
            <a:off x="1012054" y="1869510"/>
            <a:ext cx="10644327"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marL="457200" indent="-457200">
              <a:spcBef>
                <a:spcPts val="600"/>
              </a:spcBef>
              <a:buAutoNum type="arabicPeriod"/>
            </a:pPr>
            <a:r>
              <a:rPr lang="de-DE" altLang="de-DE" b="1" dirty="0">
                <a:solidFill>
                  <a:srgbClr val="FF0000"/>
                </a:solidFill>
                <a:latin typeface="Arial" panose="020B0604020202020204" pitchFamily="34" charset="0"/>
              </a:rPr>
              <a:t>Geld-Schöpfung ist immer Kredit ! </a:t>
            </a:r>
            <a:br>
              <a:rPr lang="de-DE" altLang="de-DE" sz="2400" b="1" dirty="0">
                <a:solidFill>
                  <a:srgbClr val="FF0000"/>
                </a:solidFill>
                <a:latin typeface="Arial" panose="020B0604020202020204" pitchFamily="34" charset="0"/>
              </a:rPr>
            </a:br>
            <a:r>
              <a:rPr lang="de-DE" altLang="de-DE" sz="2400" b="1" dirty="0">
                <a:solidFill>
                  <a:srgbClr val="FF0000"/>
                </a:solidFill>
                <a:latin typeface="Arial" panose="020B0604020202020204" pitchFamily="34" charset="0"/>
              </a:rPr>
              <a:t>Den machen die Banken als Banknoten und Konten-Zahlen. </a:t>
            </a:r>
          </a:p>
          <a:p>
            <a:pPr>
              <a:spcBef>
                <a:spcPts val="600"/>
              </a:spcBef>
            </a:pPr>
            <a:r>
              <a:rPr lang="de-DE" altLang="de-DE" sz="2000" b="1" dirty="0">
                <a:solidFill>
                  <a:srgbClr val="FF0000"/>
                </a:solidFill>
                <a:latin typeface="Arial" panose="020B0604020202020204" pitchFamily="34" charset="0"/>
              </a:rPr>
              <a:t>Man muss wenig lesen können. Die Analphabeten durchschauen das kriminelle Spiel genauso wenig, wie die Indianer den Landraub und Betrug durch Glasperlen und Alkohol nicht bemerkten. Die Menschheit ist darin in beidem dumm gehalten. </a:t>
            </a:r>
          </a:p>
        </p:txBody>
      </p:sp>
      <p:sp>
        <p:nvSpPr>
          <p:cNvPr id="3" name="Rechteck 2">
            <a:extLst>
              <a:ext uri="{FF2B5EF4-FFF2-40B4-BE49-F238E27FC236}">
                <a16:creationId xmlns:a16="http://schemas.microsoft.com/office/drawing/2014/main" id="{656346C8-1A8C-47CF-9B8F-91345E0FF12F}"/>
              </a:ext>
            </a:extLst>
          </p:cNvPr>
          <p:cNvSpPr/>
          <p:nvPr/>
        </p:nvSpPr>
        <p:spPr>
          <a:xfrm>
            <a:off x="1735666" y="78131"/>
            <a:ext cx="1004146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Geld und Gelt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18316" y="374898"/>
            <a:ext cx="935038" cy="779463"/>
          </a:xfrm>
          <a:prstGeom prst="rect">
            <a:avLst/>
          </a:prstGeom>
        </p:spPr>
      </p:pic>
      <p:sp>
        <p:nvSpPr>
          <p:cNvPr id="9" name="Rechteck 8">
            <a:extLst>
              <a:ext uri="{FF2B5EF4-FFF2-40B4-BE49-F238E27FC236}">
                <a16:creationId xmlns:a16="http://schemas.microsoft.com/office/drawing/2014/main" id="{4CCF13BC-8779-43BF-8364-FF1B09F09C44}"/>
              </a:ext>
            </a:extLst>
          </p:cNvPr>
          <p:cNvSpPr/>
          <p:nvPr/>
        </p:nvSpPr>
        <p:spPr>
          <a:xfrm>
            <a:off x="1012054" y="3823489"/>
            <a:ext cx="10724226" cy="1815882"/>
          </a:xfrm>
          <a:prstGeom prst="rect">
            <a:avLst/>
          </a:prstGeom>
        </p:spPr>
        <p:txBody>
          <a:bodyPr wrap="square">
            <a:spAutoFit/>
          </a:bodyPr>
          <a:lstStyle/>
          <a:p>
            <a:pPr algn="l"/>
            <a:r>
              <a:rPr lang="de-DE" sz="2400" b="1" dirty="0">
                <a:solidFill>
                  <a:schemeClr val="accent2"/>
                </a:solidFill>
                <a:latin typeface="Arial" panose="020B0604020202020204" pitchFamily="34" charset="0"/>
              </a:rPr>
              <a:t>2. </a:t>
            </a:r>
            <a:r>
              <a:rPr lang="de-DE" sz="2800" b="1" dirty="0">
                <a:solidFill>
                  <a:schemeClr val="accent2"/>
                </a:solidFill>
                <a:latin typeface="Arial" panose="020B0604020202020204" pitchFamily="34" charset="0"/>
              </a:rPr>
              <a:t>Waren-Kredit ist demnach auch Gel</a:t>
            </a:r>
            <a:r>
              <a:rPr lang="de-DE" sz="2800" b="1" i="1" dirty="0">
                <a:solidFill>
                  <a:schemeClr val="accent2"/>
                </a:solidFill>
                <a:latin typeface="Arial" panose="020B0604020202020204" pitchFamily="34" charset="0"/>
              </a:rPr>
              <a:t>t</a:t>
            </a:r>
            <a:r>
              <a:rPr lang="de-DE" sz="2800" b="1" dirty="0">
                <a:solidFill>
                  <a:schemeClr val="accent2"/>
                </a:solidFill>
                <a:latin typeface="Arial" panose="020B0604020202020204" pitchFamily="34" charset="0"/>
              </a:rPr>
              <a:t>. </a:t>
            </a:r>
            <a:r>
              <a:rPr lang="de-DE" b="1" dirty="0">
                <a:solidFill>
                  <a:schemeClr val="accent2"/>
                </a:solidFill>
                <a:latin typeface="Arial" panose="020B0604020202020204" pitchFamily="34" charset="0"/>
              </a:rPr>
              <a:t>(mit </a:t>
            </a:r>
            <a:r>
              <a:rPr lang="de-DE" sz="2400" b="1" i="1" dirty="0">
                <a:solidFill>
                  <a:schemeClr val="accent2"/>
                </a:solidFill>
                <a:latin typeface="Arial" panose="020B0604020202020204" pitchFamily="34" charset="0"/>
              </a:rPr>
              <a:t>t</a:t>
            </a:r>
            <a:r>
              <a:rPr lang="de-DE" b="1" dirty="0">
                <a:solidFill>
                  <a:schemeClr val="accent2"/>
                </a:solidFill>
                <a:latin typeface="Arial" panose="020B0604020202020204" pitchFamily="34" charset="0"/>
              </a:rPr>
              <a:t> weil von gelten stammt!)</a:t>
            </a:r>
            <a:br>
              <a:rPr lang="de-DE" b="1" dirty="0">
                <a:solidFill>
                  <a:schemeClr val="accent2"/>
                </a:solidFill>
                <a:latin typeface="Arial" panose="020B0604020202020204" pitchFamily="34" charset="0"/>
              </a:rPr>
            </a:br>
            <a:r>
              <a:rPr lang="de-DE" sz="2400" b="1" dirty="0">
                <a:solidFill>
                  <a:schemeClr val="accent2"/>
                </a:solidFill>
                <a:latin typeface="Arial" panose="020B0604020202020204" pitchFamily="34" charset="0"/>
              </a:rPr>
              <a:t>-   Den machen alle Unternehmer zusammen mit ihren Kunden. </a:t>
            </a:r>
            <a:br>
              <a:rPr lang="de-DE" sz="3200" b="1" dirty="0">
                <a:solidFill>
                  <a:schemeClr val="accent2"/>
                </a:solidFill>
                <a:latin typeface="Arial" panose="020B0604020202020204" pitchFamily="34" charset="0"/>
              </a:rPr>
            </a:br>
            <a:r>
              <a:rPr lang="de-DE" sz="2000" b="1" dirty="0">
                <a:solidFill>
                  <a:schemeClr val="accent2"/>
                </a:solidFill>
                <a:latin typeface="Arial" panose="020B0604020202020204" pitchFamily="34" charset="0"/>
              </a:rPr>
              <a:t>Das machen Sie schon immer so, nur hat es ihnen niemand gesagt, dass sie damit ihr eigenes Gelt machen, wenn sie es aufschreiben würden in Wechsel-Zettel oder auf EUROWEG Verrechnungs-Konten, die </a:t>
            </a:r>
            <a:r>
              <a:rPr lang="de-DE" sz="2000" b="1" u="sng" dirty="0">
                <a:solidFill>
                  <a:schemeClr val="accent2"/>
                </a:solidFill>
                <a:latin typeface="Arial" panose="020B0604020202020204" pitchFamily="34" charset="0"/>
              </a:rPr>
              <a:t>vernetzt</a:t>
            </a:r>
            <a:r>
              <a:rPr lang="de-DE" sz="2000" b="1" dirty="0">
                <a:solidFill>
                  <a:schemeClr val="accent2"/>
                </a:solidFill>
                <a:latin typeface="Arial" panose="020B0604020202020204" pitchFamily="34" charset="0"/>
              </a:rPr>
              <a:t> sind via Internet. </a:t>
            </a:r>
            <a:endParaRPr lang="de-CH" sz="2000" dirty="0">
              <a:solidFill>
                <a:schemeClr val="accent2"/>
              </a:solidFill>
            </a:endParaRPr>
          </a:p>
        </p:txBody>
      </p:sp>
      <p:sp>
        <p:nvSpPr>
          <p:cNvPr id="2" name="Textfeld 1">
            <a:extLst>
              <a:ext uri="{FF2B5EF4-FFF2-40B4-BE49-F238E27FC236}">
                <a16:creationId xmlns:a16="http://schemas.microsoft.com/office/drawing/2014/main" id="{93E28826-6C91-4B79-8EFA-A15D9C315C23}"/>
              </a:ext>
            </a:extLst>
          </p:cNvPr>
          <p:cNvSpPr txBox="1"/>
          <p:nvPr/>
        </p:nvSpPr>
        <p:spPr>
          <a:xfrm>
            <a:off x="1012054" y="5699464"/>
            <a:ext cx="10413507" cy="646331"/>
          </a:xfrm>
          <a:prstGeom prst="rect">
            <a:avLst/>
          </a:prstGeom>
          <a:noFill/>
        </p:spPr>
        <p:txBody>
          <a:bodyPr wrap="square" rtlCol="0">
            <a:spAutoFit/>
          </a:bodyPr>
          <a:lstStyle/>
          <a:p>
            <a:r>
              <a:rPr lang="de-CH" b="1" dirty="0"/>
              <a:t>Wie lange wollen wir noch Analphabeten bleiben in Sachen Geld oder Gelt und uns wie Eingeborene weiterhin über den Tisch ziehen lassen, </a:t>
            </a:r>
            <a:r>
              <a:rPr lang="de-CH" b="1" dirty="0">
                <a:solidFill>
                  <a:srgbClr val="CC3300"/>
                </a:solidFill>
              </a:rPr>
              <a:t>wie zur Zeit mit der Covid-19 Lüge?  </a:t>
            </a:r>
          </a:p>
        </p:txBody>
      </p:sp>
    </p:spTree>
    <p:extLst>
      <p:ext uri="{BB962C8B-B14F-4D97-AF65-F5344CB8AC3E}">
        <p14:creationId xmlns:p14="http://schemas.microsoft.com/office/powerpoint/2010/main" val="41984560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arn(inVertical)">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3"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7" name="Rechteck 6">
            <a:extLst>
              <a:ext uri="{FF2B5EF4-FFF2-40B4-BE49-F238E27FC236}">
                <a16:creationId xmlns:a16="http://schemas.microsoft.com/office/drawing/2014/main" id="{1DBA309B-CC88-412A-884D-6C1735F8B99F}"/>
              </a:ext>
            </a:extLst>
          </p:cNvPr>
          <p:cNvSpPr/>
          <p:nvPr/>
        </p:nvSpPr>
        <p:spPr>
          <a:xfrm>
            <a:off x="990804" y="4595746"/>
            <a:ext cx="10683332" cy="1631216"/>
          </a:xfrm>
          <a:prstGeom prst="rect">
            <a:avLst/>
          </a:prstGeom>
        </p:spPr>
        <p:txBody>
          <a:bodyPr wrap="square">
            <a:spAutoFit/>
          </a:bodyPr>
          <a:lstStyle/>
          <a:p>
            <a:pPr algn="ctr"/>
            <a:r>
              <a:rPr lang="de-DE" sz="2400" b="1" dirty="0">
                <a:solidFill>
                  <a:srgbClr val="D60093"/>
                </a:solidFill>
                <a:latin typeface="Arial" panose="020B0604020202020204" pitchFamily="34" charset="0"/>
              </a:rPr>
              <a:t>Warum Einwanderung nicht die Globale ARMUT beseitigt!</a:t>
            </a:r>
            <a:br>
              <a:rPr lang="de-DE" sz="3600" b="1" dirty="0">
                <a:solidFill>
                  <a:srgbClr val="D60093"/>
                </a:solidFill>
                <a:latin typeface="Arial" panose="020B0604020202020204" pitchFamily="34" charset="0"/>
              </a:rPr>
            </a:br>
            <a:r>
              <a:rPr lang="de-CH" sz="2200" b="1" dirty="0"/>
              <a:t>Roy Beck : </a:t>
            </a:r>
            <a:r>
              <a:rPr lang="de-CH" b="1" dirty="0"/>
              <a:t>Mexiko hat 25 € Pro Tag (9’250.-/J) Durchschnittseinkommen</a:t>
            </a:r>
          </a:p>
          <a:p>
            <a:pPr algn="ctr"/>
            <a:r>
              <a:rPr lang="de-DE" dirty="0"/>
              <a:t> Durchschnittsverdienst in </a:t>
            </a:r>
            <a:r>
              <a:rPr lang="de-DE" b="1" dirty="0"/>
              <a:t>Ghana</a:t>
            </a:r>
            <a:r>
              <a:rPr lang="de-DE" dirty="0"/>
              <a:t>: = </a:t>
            </a:r>
            <a:r>
              <a:rPr lang="de-DE" b="1" dirty="0"/>
              <a:t>66 € Mindestlohn</a:t>
            </a:r>
            <a:r>
              <a:rPr lang="de-DE" dirty="0"/>
              <a:t>/MT = </a:t>
            </a:r>
            <a:r>
              <a:rPr lang="de-DE" b="1" dirty="0"/>
              <a:t>Ghana</a:t>
            </a:r>
            <a:r>
              <a:rPr lang="de-DE" dirty="0"/>
              <a:t>= </a:t>
            </a:r>
            <a:r>
              <a:rPr lang="de-DE" b="1" dirty="0"/>
              <a:t>356.52 € /Jahr = € 1.-/Tag</a:t>
            </a:r>
          </a:p>
          <a:p>
            <a:pPr algn="ctr"/>
            <a:endParaRPr lang="de-CH" b="1" dirty="0"/>
          </a:p>
          <a:p>
            <a:pPr algn="ctr"/>
            <a:r>
              <a:rPr lang="de-CH" dirty="0">
                <a:solidFill>
                  <a:srgbClr val="0070C0"/>
                </a:solidFill>
                <a:hlinkClick r:id="rId4">
                  <a:extLst>
                    <a:ext uri="{A12FA001-AC4F-418D-AE19-62706E023703}">
                      <ahyp:hlinkClr xmlns:ahyp="http://schemas.microsoft.com/office/drawing/2018/hyperlinkcolor" val="tx"/>
                    </a:ext>
                  </a:extLst>
                </a:hlinkClick>
              </a:rPr>
              <a:t>https://www.laenderdaten.info/durchschnittseinkommen.php</a:t>
            </a:r>
            <a:endParaRPr lang="de-CH" b="1" dirty="0">
              <a:solidFill>
                <a:srgbClr val="0070C0"/>
              </a:solidFill>
            </a:endParaRPr>
          </a:p>
        </p:txBody>
      </p:sp>
      <p:sp>
        <p:nvSpPr>
          <p:cNvPr id="2" name="Rechteck 1">
            <a:extLst>
              <a:ext uri="{FF2B5EF4-FFF2-40B4-BE49-F238E27FC236}">
                <a16:creationId xmlns:a16="http://schemas.microsoft.com/office/drawing/2014/main" id="{B74AC68C-85C4-45A3-B10B-638F1B01A211}"/>
              </a:ext>
            </a:extLst>
          </p:cNvPr>
          <p:cNvSpPr/>
          <p:nvPr/>
        </p:nvSpPr>
        <p:spPr>
          <a:xfrm>
            <a:off x="1985195" y="3971903"/>
            <a:ext cx="6476260" cy="369332"/>
          </a:xfrm>
          <a:prstGeom prst="rect">
            <a:avLst/>
          </a:prstGeom>
        </p:spPr>
        <p:txBody>
          <a:bodyPr wrap="square">
            <a:spAutoFit/>
          </a:bodyPr>
          <a:lstStyle/>
          <a:p>
            <a:r>
              <a:rPr lang="de-CH" b="1" dirty="0">
                <a:solidFill>
                  <a:schemeClr val="accent2"/>
                </a:solidFill>
                <a:hlinkClick r:id="rId5">
                  <a:extLst>
                    <a:ext uri="{A12FA001-AC4F-418D-AE19-62706E023703}">
                      <ahyp:hlinkClr xmlns:ahyp="http://schemas.microsoft.com/office/drawing/2018/hyperlinkcolor" val="tx"/>
                    </a:ext>
                  </a:extLst>
                </a:hlinkClick>
              </a:rPr>
              <a:t>https://youtu.be/YsRQNu9Jg7k</a:t>
            </a:r>
            <a:r>
              <a:rPr lang="de-CH" b="1" dirty="0">
                <a:solidFill>
                  <a:schemeClr val="accent2"/>
                </a:solidFill>
              </a:rPr>
              <a:t> </a:t>
            </a:r>
          </a:p>
        </p:txBody>
      </p:sp>
      <p:pic>
        <p:nvPicPr>
          <p:cNvPr id="4" name="Grafik 3">
            <a:extLst>
              <a:ext uri="{FF2B5EF4-FFF2-40B4-BE49-F238E27FC236}">
                <a16:creationId xmlns:a16="http://schemas.microsoft.com/office/drawing/2014/main" id="{C79908C3-92E9-4185-9BE1-FB280D7A24F1}"/>
              </a:ext>
            </a:extLst>
          </p:cNvPr>
          <p:cNvPicPr>
            <a:picLocks noChangeAspect="1"/>
          </p:cNvPicPr>
          <p:nvPr/>
        </p:nvPicPr>
        <p:blipFill>
          <a:blip r:embed="rId6"/>
          <a:stretch>
            <a:fillRect/>
          </a:stretch>
        </p:blipFill>
        <p:spPr>
          <a:xfrm>
            <a:off x="1300916" y="962390"/>
            <a:ext cx="5015912" cy="2850658"/>
          </a:xfrm>
          <a:prstGeom prst="rect">
            <a:avLst/>
          </a:prstGeom>
        </p:spPr>
      </p:pic>
      <p:pic>
        <p:nvPicPr>
          <p:cNvPr id="5" name="Grafik 4">
            <a:extLst>
              <a:ext uri="{FF2B5EF4-FFF2-40B4-BE49-F238E27FC236}">
                <a16:creationId xmlns:a16="http://schemas.microsoft.com/office/drawing/2014/main" id="{A0D54667-DA02-4CDF-B410-8C6BD3EFA652}"/>
              </a:ext>
            </a:extLst>
          </p:cNvPr>
          <p:cNvPicPr>
            <a:picLocks noChangeAspect="1"/>
          </p:cNvPicPr>
          <p:nvPr/>
        </p:nvPicPr>
        <p:blipFill>
          <a:blip r:embed="rId7"/>
          <a:stretch>
            <a:fillRect/>
          </a:stretch>
        </p:blipFill>
        <p:spPr>
          <a:xfrm>
            <a:off x="6406429" y="845527"/>
            <a:ext cx="5465694" cy="3459935"/>
          </a:xfrm>
          <a:prstGeom prst="rect">
            <a:avLst/>
          </a:prstGeom>
        </p:spPr>
      </p:pic>
    </p:spTree>
    <p:extLst>
      <p:ext uri="{BB962C8B-B14F-4D97-AF65-F5344CB8AC3E}">
        <p14:creationId xmlns:p14="http://schemas.microsoft.com/office/powerpoint/2010/main" val="31917848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3203" y="338698"/>
            <a:ext cx="1127463" cy="729412"/>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8682360" y="1273513"/>
            <a:ext cx="3098306" cy="3785652"/>
          </a:xfrm>
          <a:prstGeom prst="rect">
            <a:avLst/>
          </a:prstGeom>
          <a:noFill/>
        </p:spPr>
        <p:txBody>
          <a:bodyPr wrap="square" rtlCol="0">
            <a:spAutoFit/>
          </a:bodyPr>
          <a:lstStyle/>
          <a:p>
            <a:pPr algn="ctr"/>
            <a:r>
              <a:rPr lang="de-CH" sz="2000" b="1" dirty="0">
                <a:solidFill>
                  <a:schemeClr val="accent6"/>
                </a:solidFill>
              </a:rPr>
              <a:t>Vernetzte Waren-Buchhaltungen werde als logischen techn. Entwicklungs-Sprung nicht zu verhindern sein. </a:t>
            </a:r>
          </a:p>
          <a:p>
            <a:pPr algn="ctr"/>
            <a:r>
              <a:rPr lang="de-CH" sz="2000" b="1" dirty="0">
                <a:solidFill>
                  <a:schemeClr val="accent6"/>
                </a:solidFill>
              </a:rPr>
              <a:t>Gegen das Vernetzen von Buchhaltungen kann es nie ein Gesetz geben. </a:t>
            </a:r>
          </a:p>
          <a:p>
            <a:pPr algn="ctr"/>
            <a:r>
              <a:rPr lang="de-CH" sz="2000" b="1" dirty="0">
                <a:solidFill>
                  <a:schemeClr val="accent6"/>
                </a:solidFill>
              </a:rPr>
              <a:t>Darum wird EUROWEG die Zukunft bestimmen. </a:t>
            </a:r>
            <a:endParaRPr lang="de-CH" sz="3000" b="1" dirty="0">
              <a:solidFill>
                <a:schemeClr val="accent6"/>
              </a:solidFill>
            </a:endParaRPr>
          </a:p>
        </p:txBody>
      </p:sp>
      <p:sp>
        <p:nvSpPr>
          <p:cNvPr id="10" name="Textfeld 9">
            <a:extLst>
              <a:ext uri="{FF2B5EF4-FFF2-40B4-BE49-F238E27FC236}">
                <a16:creationId xmlns:a16="http://schemas.microsoft.com/office/drawing/2014/main" id="{D0C7B53F-19CA-47C7-B8AD-244B7CED0C83}"/>
              </a:ext>
            </a:extLst>
          </p:cNvPr>
          <p:cNvSpPr txBox="1"/>
          <p:nvPr/>
        </p:nvSpPr>
        <p:spPr>
          <a:xfrm>
            <a:off x="1870076" y="150456"/>
            <a:ext cx="8380519" cy="461665"/>
          </a:xfrm>
          <a:prstGeom prst="rect">
            <a:avLst/>
          </a:prstGeom>
          <a:noFill/>
        </p:spPr>
        <p:txBody>
          <a:bodyPr wrap="square">
            <a:spAutoFit/>
          </a:bodyPr>
          <a:lstStyle/>
          <a:p>
            <a:r>
              <a:rPr lang="de-DE" altLang="de-DE" sz="2400" b="1" dirty="0"/>
              <a:t>Der Plan der Mat. Geld-Eliten aus dem Hintergrund</a:t>
            </a:r>
            <a:endParaRPr lang="de-CH" sz="2400" dirty="0"/>
          </a:p>
        </p:txBody>
      </p:sp>
      <p:sp>
        <p:nvSpPr>
          <p:cNvPr id="5" name="Textfeld 4">
            <a:extLst>
              <a:ext uri="{FF2B5EF4-FFF2-40B4-BE49-F238E27FC236}">
                <a16:creationId xmlns:a16="http://schemas.microsoft.com/office/drawing/2014/main" id="{B72B2006-763A-4132-B009-7923EF6FD7A7}"/>
              </a:ext>
            </a:extLst>
          </p:cNvPr>
          <p:cNvSpPr txBox="1"/>
          <p:nvPr/>
        </p:nvSpPr>
        <p:spPr>
          <a:xfrm>
            <a:off x="949911" y="1813896"/>
            <a:ext cx="2878942" cy="4431983"/>
          </a:xfrm>
          <a:prstGeom prst="rect">
            <a:avLst/>
          </a:prstGeom>
          <a:noFill/>
        </p:spPr>
        <p:txBody>
          <a:bodyPr wrap="square" rtlCol="0">
            <a:spAutoFit/>
          </a:bodyPr>
          <a:lstStyle/>
          <a:p>
            <a:r>
              <a:rPr lang="de-CH" sz="2000" b="1" dirty="0"/>
              <a:t>Das  </a:t>
            </a:r>
            <a:r>
              <a:rPr lang="de-CH" sz="2600" b="1" dirty="0">
                <a:solidFill>
                  <a:srgbClr val="FF0000"/>
                </a:solidFill>
              </a:rPr>
              <a:t>Rothschild-Zentralbanken-Systeme</a:t>
            </a:r>
            <a:r>
              <a:rPr lang="de-CH" sz="2800" b="1" dirty="0">
                <a:solidFill>
                  <a:srgbClr val="FF0000"/>
                </a:solidFill>
              </a:rPr>
              <a:t> </a:t>
            </a:r>
            <a:r>
              <a:rPr lang="de-CH" b="1" dirty="0"/>
              <a:t>will seit 2016 ihre Welt-Einheits-Währung einführen. Es wird scheitern.</a:t>
            </a:r>
          </a:p>
          <a:p>
            <a:r>
              <a:rPr lang="de-CH" b="1" dirty="0"/>
              <a:t>Der Überwachungs-Staat wäre wie hier dargestellt die Zentralbank in Elite-Hand. </a:t>
            </a:r>
          </a:p>
          <a:p>
            <a:r>
              <a:rPr lang="de-CH" b="1" dirty="0"/>
              <a:t>Die Politiker und die Demokratie damit reine «Märchen-Stunden»</a:t>
            </a:r>
          </a:p>
        </p:txBody>
      </p:sp>
      <p:pic>
        <p:nvPicPr>
          <p:cNvPr id="6" name="Grafik 5">
            <a:extLst>
              <a:ext uri="{FF2B5EF4-FFF2-40B4-BE49-F238E27FC236}">
                <a16:creationId xmlns:a16="http://schemas.microsoft.com/office/drawing/2014/main" id="{04EB4152-4B5B-441A-BBEB-739868148715}"/>
              </a:ext>
            </a:extLst>
          </p:cNvPr>
          <p:cNvPicPr>
            <a:picLocks noChangeAspect="1"/>
          </p:cNvPicPr>
          <p:nvPr/>
        </p:nvPicPr>
        <p:blipFill>
          <a:blip r:embed="rId5"/>
          <a:stretch>
            <a:fillRect/>
          </a:stretch>
        </p:blipFill>
        <p:spPr>
          <a:xfrm>
            <a:off x="3828853" y="777010"/>
            <a:ext cx="4853507" cy="5677380"/>
          </a:xfrm>
          <a:prstGeom prst="rect">
            <a:avLst/>
          </a:prstGeom>
        </p:spPr>
      </p:pic>
      <p:sp>
        <p:nvSpPr>
          <p:cNvPr id="8" name="Textfeld 7">
            <a:extLst>
              <a:ext uri="{FF2B5EF4-FFF2-40B4-BE49-F238E27FC236}">
                <a16:creationId xmlns:a16="http://schemas.microsoft.com/office/drawing/2014/main" id="{BC7623D4-CCC7-4A60-B594-B8502CBD1242}"/>
              </a:ext>
            </a:extLst>
          </p:cNvPr>
          <p:cNvSpPr txBox="1"/>
          <p:nvPr/>
        </p:nvSpPr>
        <p:spPr>
          <a:xfrm>
            <a:off x="1964033" y="1330215"/>
            <a:ext cx="1574460" cy="369332"/>
          </a:xfrm>
          <a:prstGeom prst="rect">
            <a:avLst/>
          </a:prstGeom>
          <a:noFill/>
        </p:spPr>
        <p:txBody>
          <a:bodyPr wrap="square" rtlCol="0">
            <a:spAutoFit/>
          </a:bodyPr>
          <a:lstStyle/>
          <a:p>
            <a:r>
              <a:rPr lang="de-CH" b="1" dirty="0"/>
              <a:t>Heute 2021</a:t>
            </a:r>
          </a:p>
        </p:txBody>
      </p:sp>
    </p:spTree>
    <p:extLst>
      <p:ext uri="{BB962C8B-B14F-4D97-AF65-F5344CB8AC3E}">
        <p14:creationId xmlns:p14="http://schemas.microsoft.com/office/powerpoint/2010/main" val="3844659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205106" y="160962"/>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a:t>
            </a:r>
            <a:r>
              <a:rPr lang="de-DE" sz="2200" b="1" i="1" dirty="0">
                <a:effectLst>
                  <a:outerShdw blurRad="38100" dist="38100" dir="2700000" algn="tl">
                    <a:srgbClr val="C0C0C0"/>
                  </a:outerShdw>
                </a:effectLst>
                <a:latin typeface="+mj-lt"/>
                <a:ea typeface="+mj-ea"/>
                <a:cs typeface="+mj-cs"/>
              </a:rPr>
              <a:t>Covid-19 Lockdown ist  Weltkrieg-Ersatz zur Beseitigung von Überangeboten</a:t>
            </a:r>
            <a:endParaRPr lang="de-CH" sz="22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052048" y="913456"/>
            <a:ext cx="4023412" cy="5078313"/>
          </a:xfrm>
          <a:prstGeom prst="rect">
            <a:avLst/>
          </a:prstGeom>
        </p:spPr>
        <p:txBody>
          <a:bodyPr wrap="square">
            <a:spAutoFit/>
          </a:bodyPr>
          <a:lstStyle/>
          <a:p>
            <a:r>
              <a:rPr lang="de-DE" i="1" dirty="0"/>
              <a:t>Der aus Labors gezüchtete Bill-Gates und Soros-Corona-Virus </a:t>
            </a:r>
            <a:r>
              <a:rPr lang="de-DE" b="1" i="1" dirty="0"/>
              <a:t>Covid-19</a:t>
            </a:r>
            <a:r>
              <a:rPr lang="de-DE" i="1" dirty="0"/>
              <a:t> = </a:t>
            </a:r>
            <a:r>
              <a:rPr lang="de-DE" b="1" i="1" dirty="0"/>
              <a:t>G5 Tarn-Waffe </a:t>
            </a:r>
            <a:r>
              <a:rPr lang="de-DE" i="1" dirty="0"/>
              <a:t>wurde von den Helfern der Menschheit ausgetauscht durch einen sehr harmlosen Virus. Dadurch ist das ganze - allen </a:t>
            </a:r>
            <a:r>
              <a:rPr lang="de-DE" b="1" i="1" dirty="0"/>
              <a:t>Regierungen</a:t>
            </a:r>
            <a:r>
              <a:rPr lang="de-DE" i="1" dirty="0"/>
              <a:t>  vorgegeben </a:t>
            </a:r>
            <a:r>
              <a:rPr lang="de-DE" b="1" i="1" dirty="0"/>
              <a:t>Szenario</a:t>
            </a:r>
            <a:r>
              <a:rPr lang="de-DE" i="1" dirty="0"/>
              <a:t> mit </a:t>
            </a:r>
            <a:r>
              <a:rPr lang="de-DE" b="1" i="1" dirty="0">
                <a:solidFill>
                  <a:srgbClr val="CC3300"/>
                </a:solidFill>
              </a:rPr>
              <a:t>Masken</a:t>
            </a:r>
            <a:r>
              <a:rPr lang="de-DE" i="1" dirty="0">
                <a:solidFill>
                  <a:srgbClr val="CC3300"/>
                </a:solidFill>
              </a:rPr>
              <a:t> und </a:t>
            </a:r>
            <a:r>
              <a:rPr lang="de-DE" b="1" i="1" dirty="0">
                <a:solidFill>
                  <a:srgbClr val="CC3300"/>
                </a:solidFill>
              </a:rPr>
              <a:t>Lockdown</a:t>
            </a:r>
            <a:r>
              <a:rPr lang="de-DE" i="1" dirty="0">
                <a:solidFill>
                  <a:srgbClr val="CC3300"/>
                </a:solidFill>
              </a:rPr>
              <a:t> </a:t>
            </a:r>
            <a:r>
              <a:rPr lang="de-DE" i="1" dirty="0"/>
              <a:t>als </a:t>
            </a:r>
            <a:r>
              <a:rPr lang="de-DE" b="1" i="1" u="sng" dirty="0"/>
              <a:t>Schwindel</a:t>
            </a:r>
            <a:r>
              <a:rPr lang="de-DE" i="1" dirty="0"/>
              <a:t> zusammen gebrochen und die </a:t>
            </a:r>
            <a:r>
              <a:rPr lang="de-DE" b="1" i="1" dirty="0"/>
              <a:t>Regierungen</a:t>
            </a:r>
            <a:r>
              <a:rPr lang="de-DE" i="1" dirty="0"/>
              <a:t> haben sich alle als </a:t>
            </a:r>
            <a:r>
              <a:rPr lang="de-DE" b="1" i="1" dirty="0">
                <a:solidFill>
                  <a:srgbClr val="CC3300"/>
                </a:solidFill>
              </a:rPr>
              <a:t>hoch-korrupt enttarnt</a:t>
            </a:r>
            <a:r>
              <a:rPr lang="de-DE" i="1" dirty="0">
                <a:solidFill>
                  <a:srgbClr val="CC3300"/>
                </a:solidFill>
              </a:rPr>
              <a:t> </a:t>
            </a:r>
            <a:r>
              <a:rPr lang="de-DE" i="1" dirty="0"/>
              <a:t>und müssen und können nun leicht durch die </a:t>
            </a:r>
            <a:r>
              <a:rPr lang="de-DE" b="1" i="1" dirty="0"/>
              <a:t>HuMan-Bewegungen und die Basis-Demokratischen Parteien </a:t>
            </a:r>
          </a:p>
          <a:p>
            <a:r>
              <a:rPr lang="de-DE" i="1" dirty="0"/>
              <a:t>abgewählt werden an den kommenden </a:t>
            </a:r>
            <a:r>
              <a:rPr lang="de-DE" b="1" i="1" dirty="0"/>
              <a:t>Parlaments-Wahlen</a:t>
            </a:r>
            <a:r>
              <a:rPr lang="de-DE" b="1" dirty="0"/>
              <a:t>. </a:t>
            </a:r>
            <a:endParaRPr lang="de-CH" b="1" dirty="0"/>
          </a:p>
          <a:p>
            <a:r>
              <a:rPr lang="de-CH" b="1" dirty="0"/>
              <a:t>Start:</a:t>
            </a:r>
            <a:r>
              <a:rPr lang="de-CH" dirty="0"/>
              <a:t> 29.08.2020 Berlin Gross-Demo mit 1 Mio. Teilnehmer</a:t>
            </a:r>
          </a:p>
        </p:txBody>
      </p:sp>
      <p:pic>
        <p:nvPicPr>
          <p:cNvPr id="11266" name="Grafik 17">
            <a:extLst>
              <a:ext uri="{FF2B5EF4-FFF2-40B4-BE49-F238E27FC236}">
                <a16:creationId xmlns:a16="http://schemas.microsoft.com/office/drawing/2014/main" id="{52199E54-5898-4074-82CE-C75DAC98E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647" y="949910"/>
            <a:ext cx="6493149" cy="430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E02D0A1-88A3-4E96-AA8A-B77116C22BB3}"/>
              </a:ext>
            </a:extLst>
          </p:cNvPr>
          <p:cNvSpPr txBox="1"/>
          <p:nvPr/>
        </p:nvSpPr>
        <p:spPr>
          <a:xfrm>
            <a:off x="772357" y="5264460"/>
            <a:ext cx="7315200" cy="923330"/>
          </a:xfrm>
          <a:prstGeom prst="rect">
            <a:avLst/>
          </a:prstGeom>
          <a:solidFill>
            <a:srgbClr val="FFFF00"/>
          </a:solidFill>
        </p:spPr>
        <p:txBody>
          <a:bodyPr wrap="square" rtlCol="0">
            <a:spAutoFit/>
          </a:bodyPr>
          <a:lstStyle/>
          <a:p>
            <a:r>
              <a:rPr lang="de-CH" dirty="0"/>
              <a:t>Jährlich </a:t>
            </a:r>
            <a:r>
              <a:rPr lang="de-CH" b="1" dirty="0"/>
              <a:t>verhungern</a:t>
            </a:r>
            <a:r>
              <a:rPr lang="de-CH" dirty="0"/>
              <a:t> zudem </a:t>
            </a:r>
            <a:r>
              <a:rPr lang="de-CH" b="1" dirty="0"/>
              <a:t>4’400’000 Menschen = 12’000 pro Tag</a:t>
            </a:r>
            <a:r>
              <a:rPr lang="de-CH" dirty="0"/>
              <a:t>.  Gegenimpfung ist Nahrung und ganz ohne Nebenwirkungen.</a:t>
            </a:r>
          </a:p>
          <a:p>
            <a:r>
              <a:rPr lang="de-CH" dirty="0"/>
              <a:t>Doch die Welt wächst jährlich um 80 Mio. Menschen. Das stört Gates. </a:t>
            </a:r>
          </a:p>
        </p:txBody>
      </p:sp>
    </p:spTree>
    <p:extLst>
      <p:ext uri="{BB962C8B-B14F-4D97-AF65-F5344CB8AC3E}">
        <p14:creationId xmlns:p14="http://schemas.microsoft.com/office/powerpoint/2010/main" val="34736684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Republik ist kein tauglicher Staat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pic>
        <p:nvPicPr>
          <p:cNvPr id="7" name="Grafik 6">
            <a:extLst>
              <a:ext uri="{FF2B5EF4-FFF2-40B4-BE49-F238E27FC236}">
                <a16:creationId xmlns:a16="http://schemas.microsoft.com/office/drawing/2014/main" id="{AFA695B2-5727-4831-9696-9052E882E0FC}"/>
              </a:ext>
            </a:extLst>
          </p:cNvPr>
          <p:cNvPicPr>
            <a:picLocks noChangeAspect="1"/>
          </p:cNvPicPr>
          <p:nvPr/>
        </p:nvPicPr>
        <p:blipFill>
          <a:blip r:embed="rId4"/>
          <a:stretch>
            <a:fillRect/>
          </a:stretch>
        </p:blipFill>
        <p:spPr>
          <a:xfrm>
            <a:off x="1924920" y="925101"/>
            <a:ext cx="7608546" cy="5445318"/>
          </a:xfrm>
          <a:prstGeom prst="rect">
            <a:avLst/>
          </a:prstGeom>
        </p:spPr>
      </p:pic>
    </p:spTree>
    <p:extLst>
      <p:ext uri="{BB962C8B-B14F-4D97-AF65-F5344CB8AC3E}">
        <p14:creationId xmlns:p14="http://schemas.microsoft.com/office/powerpoint/2010/main" val="10909929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944158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Parteiensystem ist kein freier Staat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6" name="Textfeld 5">
            <a:extLst>
              <a:ext uri="{FF2B5EF4-FFF2-40B4-BE49-F238E27FC236}">
                <a16:creationId xmlns:a16="http://schemas.microsoft.com/office/drawing/2014/main" id="{987E7C99-48D8-40B2-817F-8BD09AA4DFAC}"/>
              </a:ext>
            </a:extLst>
          </p:cNvPr>
          <p:cNvSpPr txBox="1"/>
          <p:nvPr/>
        </p:nvSpPr>
        <p:spPr>
          <a:xfrm>
            <a:off x="1324992" y="1249077"/>
            <a:ext cx="3610992" cy="646331"/>
          </a:xfrm>
          <a:prstGeom prst="rect">
            <a:avLst/>
          </a:prstGeom>
          <a:noFill/>
        </p:spPr>
        <p:txBody>
          <a:bodyPr wrap="squar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https://youtu.be/dx27SIl9lDA</a:t>
            </a:r>
            <a:endParaRPr lang="de-CH" dirty="0">
              <a:solidFill>
                <a:schemeClr val="accent2"/>
              </a:solidFill>
            </a:endParaRPr>
          </a:p>
          <a:p>
            <a:endParaRPr lang="de-CH" dirty="0"/>
          </a:p>
        </p:txBody>
      </p:sp>
      <p:pic>
        <p:nvPicPr>
          <p:cNvPr id="5" name="Grafik 4">
            <a:extLst>
              <a:ext uri="{FF2B5EF4-FFF2-40B4-BE49-F238E27FC236}">
                <a16:creationId xmlns:a16="http://schemas.microsoft.com/office/drawing/2014/main" id="{2F3CB2D2-6823-40DD-AC09-1F95E6E89198}"/>
              </a:ext>
            </a:extLst>
          </p:cNvPr>
          <p:cNvPicPr>
            <a:picLocks noChangeAspect="1"/>
          </p:cNvPicPr>
          <p:nvPr/>
        </p:nvPicPr>
        <p:blipFill>
          <a:blip r:embed="rId5"/>
          <a:stretch>
            <a:fillRect/>
          </a:stretch>
        </p:blipFill>
        <p:spPr>
          <a:xfrm>
            <a:off x="4996896" y="956292"/>
            <a:ext cx="5708186" cy="4263778"/>
          </a:xfrm>
          <a:prstGeom prst="rect">
            <a:avLst/>
          </a:prstGeom>
        </p:spPr>
      </p:pic>
      <p:sp>
        <p:nvSpPr>
          <p:cNvPr id="8" name="Textfeld 7">
            <a:extLst>
              <a:ext uri="{FF2B5EF4-FFF2-40B4-BE49-F238E27FC236}">
                <a16:creationId xmlns:a16="http://schemas.microsoft.com/office/drawing/2014/main" id="{0C653953-DC47-4DD8-A63E-2ABE7DD65CCF}"/>
              </a:ext>
            </a:extLst>
          </p:cNvPr>
          <p:cNvSpPr txBox="1"/>
          <p:nvPr/>
        </p:nvSpPr>
        <p:spPr>
          <a:xfrm>
            <a:off x="1296140" y="1873189"/>
            <a:ext cx="3568823" cy="3416320"/>
          </a:xfrm>
          <a:prstGeom prst="rect">
            <a:avLst/>
          </a:prstGeom>
          <a:noFill/>
        </p:spPr>
        <p:txBody>
          <a:bodyPr wrap="square" rtlCol="0">
            <a:spAutoFit/>
          </a:bodyPr>
          <a:lstStyle/>
          <a:p>
            <a:r>
              <a:rPr lang="de-CH" b="1" dirty="0"/>
              <a:t>Wichtigstes:</a:t>
            </a:r>
          </a:p>
          <a:p>
            <a:r>
              <a:rPr lang="de-CH" b="1" dirty="0"/>
              <a:t>Minute  5 bis 16 ansehen.</a:t>
            </a:r>
          </a:p>
          <a:p>
            <a:endParaRPr lang="de-CH" b="1" dirty="0"/>
          </a:p>
          <a:p>
            <a:r>
              <a:rPr lang="de-CH" b="1" dirty="0"/>
              <a:t>Nur eine </a:t>
            </a:r>
            <a:r>
              <a:rPr lang="de-CH" b="1" u="sng" dirty="0">
                <a:solidFill>
                  <a:schemeClr val="accent2"/>
                </a:solidFill>
              </a:rPr>
              <a:t>Besatzungs-Macht</a:t>
            </a:r>
          </a:p>
          <a:p>
            <a:r>
              <a:rPr lang="de-CH" b="1" dirty="0"/>
              <a:t>kann in Deutschland das Regierungs-System ändern. </a:t>
            </a:r>
          </a:p>
          <a:p>
            <a:r>
              <a:rPr lang="de-CH" b="1" dirty="0"/>
              <a:t>Die regierenden Parteien mit Ihrer 1 Mio. bezahlten Mitspieler lassen keine Änderungen ihrer Macht zu. Die Medien werden das ebenfalls verhindern. </a:t>
            </a:r>
          </a:p>
        </p:txBody>
      </p:sp>
      <p:sp>
        <p:nvSpPr>
          <p:cNvPr id="12" name="Textfeld 11">
            <a:extLst>
              <a:ext uri="{FF2B5EF4-FFF2-40B4-BE49-F238E27FC236}">
                <a16:creationId xmlns:a16="http://schemas.microsoft.com/office/drawing/2014/main" id="{66055FF7-8066-4D96-8608-3DC934B88ED1}"/>
              </a:ext>
            </a:extLst>
          </p:cNvPr>
          <p:cNvSpPr txBox="1"/>
          <p:nvPr/>
        </p:nvSpPr>
        <p:spPr>
          <a:xfrm>
            <a:off x="1564688" y="5368318"/>
            <a:ext cx="9177293" cy="923330"/>
          </a:xfrm>
          <a:prstGeom prst="rect">
            <a:avLst/>
          </a:prstGeom>
          <a:noFill/>
        </p:spPr>
        <p:txBody>
          <a:bodyPr wrap="square">
            <a:spAutoFit/>
          </a:bodyPr>
          <a:lstStyle/>
          <a:p>
            <a:r>
              <a:rPr lang="de-DE" altLang="de-DE" sz="1800" b="1" i="1" dirty="0">
                <a:solidFill>
                  <a:schemeClr val="accent2"/>
                </a:solidFill>
                <a:latin typeface="Arial" panose="020B0604020202020204" pitchFamily="34" charset="0"/>
              </a:rPr>
              <a:t>Wir brauchen den alten souveränen deutschen Staat und das geht nur über eine </a:t>
            </a:r>
          </a:p>
          <a:p>
            <a:r>
              <a:rPr lang="de-DE" altLang="de-DE" sz="1800" b="1" i="1" u="sng" dirty="0">
                <a:solidFill>
                  <a:schemeClr val="accent2"/>
                </a:solidFill>
                <a:latin typeface="Arial" panose="020B0604020202020204" pitchFamily="34" charset="0"/>
              </a:rPr>
              <a:t>souveräne</a:t>
            </a:r>
            <a:r>
              <a:rPr lang="de-DE" altLang="de-DE" sz="1800" b="1" i="1" dirty="0">
                <a:solidFill>
                  <a:schemeClr val="accent2"/>
                </a:solidFill>
                <a:latin typeface="Arial" panose="020B0604020202020204" pitchFamily="34" charset="0"/>
              </a:rPr>
              <a:t> </a:t>
            </a:r>
            <a:r>
              <a:rPr lang="de-DE" altLang="de-DE" sz="1800" b="1" i="1" u="sng" dirty="0">
                <a:solidFill>
                  <a:schemeClr val="accent2"/>
                </a:solidFill>
                <a:latin typeface="Arial" panose="020B0604020202020204" pitchFamily="34" charset="0"/>
              </a:rPr>
              <a:t>Bevölkerung</a:t>
            </a:r>
            <a:r>
              <a:rPr lang="de-DE" altLang="de-DE" sz="1800" b="1" i="1" dirty="0">
                <a:solidFill>
                  <a:schemeClr val="accent2"/>
                </a:solidFill>
                <a:latin typeface="Arial" panose="020B0604020202020204" pitchFamily="34" charset="0"/>
              </a:rPr>
              <a:t>, die ihr eigenes Gelt selber herstellt mit der Wahren-Gelt-Schöpfung nach HuMan-Wirtschaft und EUROWEG.</a:t>
            </a:r>
            <a:endParaRPr lang="de-CH" dirty="0"/>
          </a:p>
        </p:txBody>
      </p:sp>
    </p:spTree>
    <p:extLst>
      <p:ext uri="{BB962C8B-B14F-4D97-AF65-F5344CB8AC3E}">
        <p14:creationId xmlns:p14="http://schemas.microsoft.com/office/powerpoint/2010/main" val="1286155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FAA8DAF-4DFC-4C2F-BD62-BA351CBA01B3}"/>
              </a:ext>
            </a:extLst>
          </p:cNvPr>
          <p:cNvPicPr>
            <a:picLocks noChangeAspect="1"/>
          </p:cNvPicPr>
          <p:nvPr/>
        </p:nvPicPr>
        <p:blipFill>
          <a:blip r:embed="rId3"/>
          <a:stretch>
            <a:fillRect/>
          </a:stretch>
        </p:blipFill>
        <p:spPr>
          <a:xfrm>
            <a:off x="825622" y="962435"/>
            <a:ext cx="7994813" cy="5297767"/>
          </a:xfrm>
          <a:prstGeom prst="rect">
            <a:avLst/>
          </a:prstGeom>
        </p:spPr>
      </p:pic>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1937</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424909" y="1021033"/>
            <a:ext cx="3595457" cy="5416868"/>
          </a:xfrm>
          <a:prstGeom prst="rect">
            <a:avLst/>
          </a:prstGeom>
        </p:spPr>
        <p:txBody>
          <a:bodyPr wrap="square">
            <a:spAutoFit/>
          </a:bodyPr>
          <a:lstStyle/>
          <a:p>
            <a:pPr algn="ctr"/>
            <a:r>
              <a:rPr lang="de-DE" sz="2200" b="1" u="sng" dirty="0">
                <a:solidFill>
                  <a:schemeClr val="accent2"/>
                </a:solidFill>
              </a:rPr>
              <a:t>„Die Macht des Volkes“</a:t>
            </a:r>
            <a:endParaRPr lang="de-CH" sz="2200" b="1" u="sng" dirty="0">
              <a:solidFill>
                <a:schemeClr val="accent2"/>
              </a:solidFill>
            </a:endParaRPr>
          </a:p>
          <a:p>
            <a:r>
              <a:rPr lang="de-DE" dirty="0"/>
              <a:t> </a:t>
            </a:r>
          </a:p>
          <a:p>
            <a:r>
              <a:rPr lang="de-DE" b="1" dirty="0"/>
              <a:t>Die politische Grundlage 2021</a:t>
            </a:r>
            <a:endParaRPr lang="de-CH" b="1" dirty="0"/>
          </a:p>
          <a:p>
            <a:r>
              <a:rPr lang="de-DE" b="1" dirty="0"/>
              <a:t>der dritten Universaltheorie ist</a:t>
            </a:r>
          </a:p>
          <a:p>
            <a:pPr algn="ctr"/>
            <a:r>
              <a:rPr lang="de-DE" b="1" dirty="0"/>
              <a:t>KREDITISMUS nach Buch 3. Danach werden die ehemaligen deutschen Gebiete in Polen und der Tschechoslowakei autonome Gebiete und unabhängig bleiben.</a:t>
            </a:r>
          </a:p>
          <a:p>
            <a:pPr algn="ctr"/>
            <a:endParaRPr lang="de-DE" b="1" dirty="0"/>
          </a:p>
          <a:p>
            <a:pPr algn="ctr"/>
            <a:r>
              <a:rPr lang="de-DE" b="1" dirty="0"/>
              <a:t>Grenzen sind abgeschafft und die Steuer-Zugehörigkeit ist nur regional von Bedeutung.</a:t>
            </a:r>
          </a:p>
          <a:p>
            <a:pPr algn="ctr"/>
            <a:r>
              <a:rPr lang="de-DE" b="1" dirty="0"/>
              <a:t>Die 12% MwSt. wird regional verwaltet verbraucht.  </a:t>
            </a:r>
          </a:p>
          <a:p>
            <a:pPr algn="ctr"/>
            <a:r>
              <a:rPr lang="de-DE" b="1" dirty="0"/>
              <a:t>Schulen sind generell zweisprachig. </a:t>
            </a:r>
            <a:endParaRPr lang="de-CH" b="1" dirty="0"/>
          </a:p>
          <a:p>
            <a:endParaRPr lang="de-CH" dirty="0"/>
          </a:p>
        </p:txBody>
      </p:sp>
    </p:spTree>
    <p:extLst>
      <p:ext uri="{BB962C8B-B14F-4D97-AF65-F5344CB8AC3E}">
        <p14:creationId xmlns:p14="http://schemas.microsoft.com/office/powerpoint/2010/main" val="32589623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1914?“</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365963" y="765233"/>
            <a:ext cx="3595457" cy="5693866"/>
          </a:xfrm>
          <a:prstGeom prst="rect">
            <a:avLst/>
          </a:prstGeom>
        </p:spPr>
        <p:txBody>
          <a:bodyPr wrap="square">
            <a:spAutoFit/>
          </a:bodyPr>
          <a:lstStyle/>
          <a:p>
            <a:pPr algn="ctr"/>
            <a:r>
              <a:rPr lang="de-DE" sz="2200" b="1" u="sng" dirty="0">
                <a:solidFill>
                  <a:schemeClr val="accent2"/>
                </a:solidFill>
              </a:rPr>
              <a:t>„Die Macht des Volkes“</a:t>
            </a:r>
            <a:endParaRPr lang="de-CH" sz="2200" b="1" u="sng" dirty="0">
              <a:solidFill>
                <a:schemeClr val="accent2"/>
              </a:solidFill>
            </a:endParaRPr>
          </a:p>
          <a:p>
            <a:r>
              <a:rPr lang="de-DE" dirty="0"/>
              <a:t> </a:t>
            </a:r>
          </a:p>
          <a:p>
            <a:r>
              <a:rPr lang="de-DE" i="1" dirty="0"/>
              <a:t>Die Karte: </a:t>
            </a:r>
            <a:r>
              <a:rPr lang="de-DE" b="1" i="1" dirty="0"/>
              <a:t>Deutsches Reich 1914 </a:t>
            </a:r>
            <a:r>
              <a:rPr lang="de-DE" i="1" dirty="0"/>
              <a:t>Zeigt in der Übersicht die deutschen Länder 1871-1918 in den Grenzen von 1914.</a:t>
            </a:r>
          </a:p>
          <a:p>
            <a:endParaRPr lang="de-DE" b="1" dirty="0"/>
          </a:p>
          <a:p>
            <a:pPr algn="ctr"/>
            <a:r>
              <a:rPr lang="de-DE" b="1" dirty="0"/>
              <a:t>Wer meint, dass dieses Gebilde wieder installiert werden sollte unter einem neuen Deutschen Kaiser </a:t>
            </a:r>
          </a:p>
          <a:p>
            <a:pPr algn="ctr"/>
            <a:r>
              <a:rPr lang="de-DE" b="1" dirty="0"/>
              <a:t>der Hohenzollern, </a:t>
            </a:r>
          </a:p>
          <a:p>
            <a:pPr algn="ctr"/>
            <a:r>
              <a:rPr lang="de-DE" b="1" dirty="0"/>
              <a:t>erntet nur Probleme. </a:t>
            </a:r>
          </a:p>
          <a:p>
            <a:pPr algn="ctr"/>
            <a:endParaRPr lang="de-DE" b="1" dirty="0"/>
          </a:p>
          <a:p>
            <a:pPr algn="ctr"/>
            <a:r>
              <a:rPr lang="de-DE" b="1" dirty="0"/>
              <a:t>Als Schweizer lassen wir vorerst alle Grenzen so wie heute bestehen. Die </a:t>
            </a:r>
            <a:r>
              <a:rPr lang="de-DE" b="1" dirty="0" err="1"/>
              <a:t>HuMan</a:t>
            </a:r>
            <a:r>
              <a:rPr lang="de-DE" b="1" dirty="0"/>
              <a:t>-Wirtschaft macht Grenzen </a:t>
            </a:r>
          </a:p>
          <a:p>
            <a:pPr algn="ctr"/>
            <a:r>
              <a:rPr lang="de-DE" b="1" dirty="0"/>
              <a:t>bald überflüssig.  </a:t>
            </a:r>
            <a:endParaRPr lang="de-CH" b="1" dirty="0"/>
          </a:p>
          <a:p>
            <a:endParaRPr lang="de-CH" dirty="0"/>
          </a:p>
        </p:txBody>
      </p:sp>
      <p:pic>
        <p:nvPicPr>
          <p:cNvPr id="11266" name="Picture 2">
            <a:extLst>
              <a:ext uri="{FF2B5EF4-FFF2-40B4-BE49-F238E27FC236}">
                <a16:creationId xmlns:a16="http://schemas.microsoft.com/office/drawing/2014/main" id="{83466037-31D0-474B-8A7B-0EE0D6898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173" y="889339"/>
            <a:ext cx="6986449" cy="532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65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1871?“</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9027460" y="1021033"/>
            <a:ext cx="3074894" cy="5078313"/>
          </a:xfrm>
          <a:prstGeom prst="rect">
            <a:avLst/>
          </a:prstGeom>
        </p:spPr>
        <p:txBody>
          <a:bodyPr wrap="square">
            <a:spAutoFit/>
          </a:bodyPr>
          <a:lstStyle/>
          <a:p>
            <a:pPr algn="ctr"/>
            <a:endParaRPr lang="de-DE" dirty="0"/>
          </a:p>
          <a:p>
            <a:r>
              <a:rPr lang="de-DE" i="1" dirty="0"/>
              <a:t>Die Karte: </a:t>
            </a:r>
          </a:p>
          <a:p>
            <a:pPr algn="ctr"/>
            <a:r>
              <a:rPr lang="de-DE" b="1" i="1" dirty="0"/>
              <a:t>Deutsches Kaiser-Reich 1871</a:t>
            </a:r>
          </a:p>
          <a:p>
            <a:pPr algn="ctr"/>
            <a:r>
              <a:rPr lang="de-DE" b="1" i="1" dirty="0"/>
              <a:t> </a:t>
            </a:r>
            <a:r>
              <a:rPr lang="de-DE" i="1" dirty="0"/>
              <a:t>Zeigt in der Übersicht die deutschen Länder </a:t>
            </a:r>
          </a:p>
          <a:p>
            <a:pPr algn="ctr"/>
            <a:r>
              <a:rPr lang="de-DE" i="1" dirty="0"/>
              <a:t>1871-1918</a:t>
            </a:r>
          </a:p>
          <a:p>
            <a:pPr algn="ctr"/>
            <a:r>
              <a:rPr lang="de-CH" sz="1200" b="1" dirty="0">
                <a:solidFill>
                  <a:schemeClr val="accent2"/>
                </a:solidFill>
                <a:hlinkClick r:id="rId4">
                  <a:extLst>
                    <a:ext uri="{A12FA001-AC4F-418D-AE19-62706E023703}">
                      <ahyp:hlinkClr xmlns:ahyp="http://schemas.microsoft.com/office/drawing/2018/hyperlinkcolor" val="tx"/>
                    </a:ext>
                  </a:extLst>
                </a:hlinkClick>
              </a:rPr>
              <a:t>https://diercke.westermann.de/content/deutsches-kaiserreich-1871-978-3-14-100770-1-60-2-0</a:t>
            </a:r>
            <a:endParaRPr lang="de-DE" sz="1200" b="1" dirty="0">
              <a:solidFill>
                <a:schemeClr val="accent2"/>
              </a:solidFill>
            </a:endParaRPr>
          </a:p>
          <a:p>
            <a:pPr algn="ctr"/>
            <a:endParaRPr lang="de-DE" b="1" dirty="0"/>
          </a:p>
          <a:p>
            <a:pPr algn="ctr"/>
            <a:endParaRPr lang="de-DE" b="1" dirty="0"/>
          </a:p>
          <a:p>
            <a:pPr algn="ctr"/>
            <a:r>
              <a:rPr lang="de-DE" b="1" dirty="0"/>
              <a:t>Wer meint, dass dieses Gebilde wieder installiert werden sollte unter einem neuen Deutschen Kaiser </a:t>
            </a:r>
          </a:p>
          <a:p>
            <a:pPr algn="ctr"/>
            <a:r>
              <a:rPr lang="de-DE" b="1" dirty="0"/>
              <a:t>der Hohenzollern, </a:t>
            </a:r>
          </a:p>
          <a:p>
            <a:pPr algn="ctr"/>
            <a:r>
              <a:rPr lang="de-DE" b="1" dirty="0"/>
              <a:t>erntet nur Probleme.  </a:t>
            </a:r>
            <a:endParaRPr lang="de-CH" b="1" dirty="0"/>
          </a:p>
          <a:p>
            <a:endParaRPr lang="de-CH" dirty="0"/>
          </a:p>
        </p:txBody>
      </p:sp>
      <p:pic>
        <p:nvPicPr>
          <p:cNvPr id="5" name="Grafik 4">
            <a:extLst>
              <a:ext uri="{FF2B5EF4-FFF2-40B4-BE49-F238E27FC236}">
                <a16:creationId xmlns:a16="http://schemas.microsoft.com/office/drawing/2014/main" id="{B7831A15-4A2B-41D7-BC6E-9B7BBE8667BF}"/>
              </a:ext>
            </a:extLst>
          </p:cNvPr>
          <p:cNvPicPr>
            <a:picLocks noChangeAspect="1"/>
          </p:cNvPicPr>
          <p:nvPr/>
        </p:nvPicPr>
        <p:blipFill>
          <a:blip r:embed="rId5"/>
          <a:stretch>
            <a:fillRect/>
          </a:stretch>
        </p:blipFill>
        <p:spPr>
          <a:xfrm>
            <a:off x="1255060" y="788894"/>
            <a:ext cx="7648765" cy="5613207"/>
          </a:xfrm>
          <a:prstGeom prst="rect">
            <a:avLst/>
          </a:prstGeom>
        </p:spPr>
      </p:pic>
    </p:spTree>
    <p:extLst>
      <p:ext uri="{BB962C8B-B14F-4D97-AF65-F5344CB8AC3E}">
        <p14:creationId xmlns:p14="http://schemas.microsoft.com/office/powerpoint/2010/main" val="1218347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373781" y="152085"/>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Banken-Zins-Schuld-Geld      kontra     Waren-Kredit-Gelt WEG</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1100831" y="1517138"/>
            <a:ext cx="10111666" cy="3395801"/>
          </a:xfrm>
          <a:prstGeom prst="rect">
            <a:avLst/>
          </a:prstGeom>
        </p:spPr>
        <p:txBody>
          <a:bodyPr wrap="square">
            <a:spAutoFit/>
          </a:bodyPr>
          <a:lstStyle/>
          <a:p>
            <a:pPr marL="342900" indent="-342900">
              <a:spcAft>
                <a:spcPts val="1000"/>
              </a:spcAft>
              <a:buFont typeface="Arial" panose="020B0604020202020204" pitchFamily="34" charset="0"/>
              <a:buChar char="•"/>
            </a:pPr>
            <a:r>
              <a:rPr lang="de-DE" b="1" i="1" dirty="0">
                <a:solidFill>
                  <a:srgbClr val="FF0000"/>
                </a:solidFill>
              </a:rPr>
              <a:t>Das Covid-19 Szenario seit März 2020 hat mehrfach bewiesen, dass unser Geldsystem ganze Staaten – Regierungen – Industrien – Politiker  - Arbeiter – die WHO - das Robert Koch-Institut – das Gesundheitswesen aller Staaten - die Massenmedien –TV  </a:t>
            </a:r>
            <a:r>
              <a:rPr lang="de-DE" b="1" i="1" u="sng" dirty="0">
                <a:solidFill>
                  <a:srgbClr val="FF0000"/>
                </a:solidFill>
              </a:rPr>
              <a:t>kaufen</a:t>
            </a:r>
            <a:r>
              <a:rPr lang="de-DE" b="1" i="1" dirty="0">
                <a:solidFill>
                  <a:srgbClr val="FF0000"/>
                </a:solidFill>
              </a:rPr>
              <a:t> und zu ihrem willigen korrupten Werkzeug zur Durchsetzung menschen-feindlicher Wahn-Konzepte machen kann. (Durch Impfen 15% - 30% oder mehr der Welt-Bevölkerung ausrotten durch Unfruchtbar-machen mittels GEN-Manipulation!) </a:t>
            </a:r>
          </a:p>
          <a:p>
            <a:pPr marL="342900" indent="-342900">
              <a:spcAft>
                <a:spcPts val="1000"/>
              </a:spcAft>
              <a:buFont typeface="Arial" panose="020B0604020202020204" pitchFamily="34" charset="0"/>
              <a:buChar char="•"/>
            </a:pPr>
            <a:r>
              <a:rPr lang="de-DE" b="1" i="1" dirty="0">
                <a:solidFill>
                  <a:srgbClr val="FF0000"/>
                </a:solidFill>
              </a:rPr>
              <a:t>Ein Geld, das diese Korruption fördert, ja die Ungerechtigkeit und ungleiche Verteilung in sich birgt, ist menschen-unwürdig und muss von diesem Planeten nun verschwinden zusammen mit deren </a:t>
            </a:r>
            <a:r>
              <a:rPr lang="de-DE" b="1" i="1" dirty="0" err="1">
                <a:solidFill>
                  <a:srgbClr val="FF0000"/>
                </a:solidFill>
              </a:rPr>
              <a:t>Repto</a:t>
            </a:r>
            <a:r>
              <a:rPr lang="de-DE" b="1" i="1" dirty="0">
                <a:solidFill>
                  <a:srgbClr val="FF0000"/>
                </a:solidFill>
              </a:rPr>
              <a:t>-Erzeuger (Börsen und National-Noten-Banken).</a:t>
            </a:r>
          </a:p>
          <a:p>
            <a:pPr marL="342900" indent="-342900">
              <a:buFont typeface="Arial" panose="020B0604020202020204" pitchFamily="34" charset="0"/>
              <a:buChar char="•"/>
            </a:pPr>
            <a:r>
              <a:rPr lang="de-DE" b="1" i="1" dirty="0">
                <a:solidFill>
                  <a:srgbClr val="FF0000"/>
                </a:solidFill>
              </a:rPr>
              <a:t>Damit befreit sich die Erde vom „Tiefen Staat“  und den absolutistischen kriminellen Machthabern hinter den Regierungen (Rothschild – Gates – Soros und 300 Weitere). </a:t>
            </a:r>
            <a:r>
              <a:rPr lang="de-CH" b="1" i="1" dirty="0"/>
              <a:t> </a:t>
            </a:r>
            <a:endParaRPr lang="de-CH" b="1" dirty="0"/>
          </a:p>
        </p:txBody>
      </p:sp>
      <p:sp>
        <p:nvSpPr>
          <p:cNvPr id="2" name="Textfeld 1">
            <a:extLst>
              <a:ext uri="{FF2B5EF4-FFF2-40B4-BE49-F238E27FC236}">
                <a16:creationId xmlns:a16="http://schemas.microsoft.com/office/drawing/2014/main" id="{AC71DE0F-2E27-4446-AA2F-36D8EFD3B34B}"/>
              </a:ext>
            </a:extLst>
          </p:cNvPr>
          <p:cNvSpPr txBox="1"/>
          <p:nvPr/>
        </p:nvSpPr>
        <p:spPr>
          <a:xfrm>
            <a:off x="1447060" y="914400"/>
            <a:ext cx="9570129" cy="461665"/>
          </a:xfrm>
          <a:prstGeom prst="rect">
            <a:avLst/>
          </a:prstGeom>
          <a:noFill/>
        </p:spPr>
        <p:txBody>
          <a:bodyPr wrap="square" rtlCol="0">
            <a:spAutoFit/>
          </a:bodyPr>
          <a:lstStyle/>
          <a:p>
            <a:r>
              <a:rPr lang="de-CH" sz="2400" b="1" dirty="0"/>
              <a:t>Geld das alles kaufen kann, ist menschen-unwürdig da korrupt!</a:t>
            </a:r>
          </a:p>
        </p:txBody>
      </p:sp>
      <p:sp>
        <p:nvSpPr>
          <p:cNvPr id="3" name="Textfeld 2">
            <a:extLst>
              <a:ext uri="{FF2B5EF4-FFF2-40B4-BE49-F238E27FC236}">
                <a16:creationId xmlns:a16="http://schemas.microsoft.com/office/drawing/2014/main" id="{E1C05E68-4D9E-46EA-AFEA-4028CE43C22A}"/>
              </a:ext>
            </a:extLst>
          </p:cNvPr>
          <p:cNvSpPr txBox="1"/>
          <p:nvPr/>
        </p:nvSpPr>
        <p:spPr>
          <a:xfrm>
            <a:off x="1154096" y="5149049"/>
            <a:ext cx="10741982"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solidFill>
                  <a:srgbClr val="0070C0"/>
                </a:solidFill>
              </a:rPr>
              <a:t>Das neue WEG-Gelt entsteht als «</a:t>
            </a:r>
            <a:r>
              <a:rPr lang="de-CH" b="1" u="sng" dirty="0">
                <a:solidFill>
                  <a:srgbClr val="0070C0"/>
                </a:solidFill>
              </a:rPr>
              <a:t>Waren-Kredit» aller Markt-Teilnehmer</a:t>
            </a:r>
            <a:r>
              <a:rPr lang="de-CH" b="1" dirty="0">
                <a:solidFill>
                  <a:srgbClr val="0070C0"/>
                </a:solidFill>
              </a:rPr>
              <a:t>, aller Konsumenten und Lieferanten. Dadurch brauchen wir </a:t>
            </a:r>
            <a:r>
              <a:rPr lang="de-CH" b="1" dirty="0">
                <a:solidFill>
                  <a:schemeClr val="accent2"/>
                </a:solidFill>
              </a:rPr>
              <a:t>keinen monopolistischen Geld-Erzeuger </a:t>
            </a:r>
            <a:r>
              <a:rPr lang="de-CH" b="1" dirty="0">
                <a:solidFill>
                  <a:srgbClr val="0070C0"/>
                </a:solidFill>
              </a:rPr>
              <a:t>als Investor mehr und damit ist Korruption unmöglich gemacht dank Verrechnungs-Konten «EUROWEG»!</a:t>
            </a:r>
          </a:p>
        </p:txBody>
      </p:sp>
    </p:spTree>
    <p:extLst>
      <p:ext uri="{BB962C8B-B14F-4D97-AF65-F5344CB8AC3E}">
        <p14:creationId xmlns:p14="http://schemas.microsoft.com/office/powerpoint/2010/main" val="8863615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67</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graphicFrame>
        <p:nvGraphicFramePr>
          <p:cNvPr id="181251" name="Object 3"/>
          <p:cNvGraphicFramePr>
            <a:graphicFrameLocks noChangeAspect="1"/>
          </p:cNvGraphicFramePr>
          <p:nvPr/>
        </p:nvGraphicFramePr>
        <p:xfrm>
          <a:off x="1089025" y="908050"/>
          <a:ext cx="7388225" cy="5311775"/>
        </p:xfrm>
        <a:graphic>
          <a:graphicData uri="http://schemas.openxmlformats.org/presentationml/2006/ole">
            <mc:AlternateContent xmlns:mc="http://schemas.openxmlformats.org/markup-compatibility/2006">
              <mc:Choice xmlns:v="urn:schemas-microsoft-com:vml" Requires="v">
                <p:oleObj name="Picture" r:id="rId2" imgW="9788635" imgH="7040489" progId="Word.Picture.8">
                  <p:embed/>
                </p:oleObj>
              </mc:Choice>
              <mc:Fallback>
                <p:oleObj name="Picture" r:id="rId2" imgW="9788635" imgH="7040489" progId="Word.Picture.8">
                  <p:embed/>
                  <p:pic>
                    <p:nvPicPr>
                      <p:cNvPr id="181251" name="Object 3"/>
                      <p:cNvPicPr>
                        <a:picLocks noChangeAspect="1" noChangeArrowheads="1"/>
                      </p:cNvPicPr>
                      <p:nvPr/>
                    </p:nvPicPr>
                    <p:blipFill>
                      <a:blip r:embed="rId3">
                        <a:extLst>
                          <a:ext uri="{28A0092B-C50C-407E-A947-70E740481C1C}">
                            <a14:useLocalDpi xmlns:a14="http://schemas.microsoft.com/office/drawing/2010/main" val="0"/>
                          </a:ext>
                        </a:extLst>
                      </a:blip>
                      <a:srcRect t="2600" b="1486"/>
                      <a:stretch>
                        <a:fillRect/>
                      </a:stretch>
                    </p:blipFill>
                    <p:spPr bwMode="auto">
                      <a:xfrm>
                        <a:off x="1089025" y="908050"/>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6761164" y="908053"/>
            <a:ext cx="2516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7921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pic>
        <p:nvPicPr>
          <p:cNvPr id="2" name="Grafik 1">
            <a:extLst>
              <a:ext uri="{FF2B5EF4-FFF2-40B4-BE49-F238E27FC236}">
                <a16:creationId xmlns:a16="http://schemas.microsoft.com/office/drawing/2014/main" id="{2F086027-0B5E-440A-9AC5-A4E193A40376}"/>
              </a:ext>
            </a:extLst>
          </p:cNvPr>
          <p:cNvPicPr>
            <a:picLocks noChangeAspect="1"/>
          </p:cNvPicPr>
          <p:nvPr/>
        </p:nvPicPr>
        <p:blipFill>
          <a:blip r:embed="rId5"/>
          <a:stretch>
            <a:fillRect/>
          </a:stretch>
        </p:blipFill>
        <p:spPr>
          <a:xfrm>
            <a:off x="8337900" y="1716311"/>
            <a:ext cx="3292125" cy="4267570"/>
          </a:xfrm>
          <a:prstGeom prst="rect">
            <a:avLst/>
          </a:prstGeom>
        </p:spPr>
      </p:pic>
      <p:cxnSp>
        <p:nvCxnSpPr>
          <p:cNvPr id="4" name="Gerader Verbinder 3">
            <a:extLst>
              <a:ext uri="{FF2B5EF4-FFF2-40B4-BE49-F238E27FC236}">
                <a16:creationId xmlns:a16="http://schemas.microsoft.com/office/drawing/2014/main" id="{D5A4DF6F-635B-4074-9361-1D0C1C504DDF}"/>
              </a:ext>
            </a:extLst>
          </p:cNvPr>
          <p:cNvCxnSpPr/>
          <p:nvPr/>
        </p:nvCxnSpPr>
        <p:spPr bwMode="auto">
          <a:xfrm>
            <a:off x="4776186" y="1624614"/>
            <a:ext cx="6862439" cy="354219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p:nvPr/>
        </p:nvCxnSpPr>
        <p:spPr bwMode="auto">
          <a:xfrm flipV="1">
            <a:off x="4705165" y="1518082"/>
            <a:ext cx="6516210" cy="3764132"/>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71104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68</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7240558" y="947438"/>
            <a:ext cx="4460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4272210" y="5732404"/>
            <a:ext cx="38666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cxnSp>
        <p:nvCxnSpPr>
          <p:cNvPr id="4" name="Gerader Verbinder 3">
            <a:extLst>
              <a:ext uri="{FF2B5EF4-FFF2-40B4-BE49-F238E27FC236}">
                <a16:creationId xmlns:a16="http://schemas.microsoft.com/office/drawing/2014/main" id="{D5A4DF6F-635B-4074-9361-1D0C1C504DDF}"/>
              </a:ext>
            </a:extLst>
          </p:cNvPr>
          <p:cNvCxnSpPr>
            <a:cxnSpLocks/>
          </p:cNvCxnSpPr>
          <p:nvPr/>
        </p:nvCxnSpPr>
        <p:spPr bwMode="auto">
          <a:xfrm>
            <a:off x="8584891" y="1362675"/>
            <a:ext cx="2521074" cy="1630784"/>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a:cxnSpLocks/>
          </p:cNvCxnSpPr>
          <p:nvPr/>
        </p:nvCxnSpPr>
        <p:spPr bwMode="auto">
          <a:xfrm flipV="1">
            <a:off x="8584891" y="1362675"/>
            <a:ext cx="2521074" cy="1630785"/>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graphicFrame>
        <p:nvGraphicFramePr>
          <p:cNvPr id="9" name="Objekt 8">
            <a:extLst>
              <a:ext uri="{FF2B5EF4-FFF2-40B4-BE49-F238E27FC236}">
                <a16:creationId xmlns:a16="http://schemas.microsoft.com/office/drawing/2014/main" id="{5CD3655F-155D-44EC-8C47-A91BA3B29F59}"/>
              </a:ext>
            </a:extLst>
          </p:cNvPr>
          <p:cNvGraphicFramePr>
            <a:graphicFrameLocks noChangeAspect="1"/>
          </p:cNvGraphicFramePr>
          <p:nvPr>
            <p:extLst>
              <p:ext uri="{D42A27DB-BD31-4B8C-83A1-F6EECF244321}">
                <p14:modId xmlns:p14="http://schemas.microsoft.com/office/powerpoint/2010/main" val="3355395009"/>
              </p:ext>
            </p:extLst>
          </p:nvPr>
        </p:nvGraphicFramePr>
        <p:xfrm>
          <a:off x="1837677" y="1362675"/>
          <a:ext cx="9135123" cy="1866339"/>
        </p:xfrm>
        <a:graphic>
          <a:graphicData uri="http://schemas.openxmlformats.org/presentationml/2006/ole">
            <mc:AlternateContent xmlns:mc="http://schemas.openxmlformats.org/markup-compatibility/2006">
              <mc:Choice xmlns:v="urn:schemas-microsoft-com:vml" Requires="v">
                <p:oleObj name="Worksheet" r:id="rId3" imgW="6347637" imgH="1303091" progId="Excel.Sheet.12">
                  <p:embed/>
                </p:oleObj>
              </mc:Choice>
              <mc:Fallback>
                <p:oleObj name="Worksheet" r:id="rId3" imgW="6347637" imgH="1303091" progId="Excel.Sheet.12">
                  <p:embed/>
                  <p:pic>
                    <p:nvPicPr>
                      <p:cNvPr id="0" name=""/>
                      <p:cNvPicPr/>
                      <p:nvPr/>
                    </p:nvPicPr>
                    <p:blipFill>
                      <a:blip r:embed="rId4"/>
                      <a:stretch>
                        <a:fillRect/>
                      </a:stretch>
                    </p:blipFill>
                    <p:spPr>
                      <a:xfrm>
                        <a:off x="1837677" y="1362675"/>
                        <a:ext cx="9135123" cy="1866339"/>
                      </a:xfrm>
                      <a:prstGeom prst="rect">
                        <a:avLst/>
                      </a:prstGeom>
                    </p:spPr>
                  </p:pic>
                </p:oleObj>
              </mc:Fallback>
            </mc:AlternateContent>
          </a:graphicData>
        </a:graphic>
      </p:graphicFrame>
      <p:graphicFrame>
        <p:nvGraphicFramePr>
          <p:cNvPr id="11" name="Objekt 10">
            <a:extLst>
              <a:ext uri="{FF2B5EF4-FFF2-40B4-BE49-F238E27FC236}">
                <a16:creationId xmlns:a16="http://schemas.microsoft.com/office/drawing/2014/main" id="{1883C2BF-E6A5-4222-975E-25E45D5EE7AD}"/>
              </a:ext>
            </a:extLst>
          </p:cNvPr>
          <p:cNvGraphicFramePr>
            <a:graphicFrameLocks noChangeAspect="1"/>
          </p:cNvGraphicFramePr>
          <p:nvPr>
            <p:extLst>
              <p:ext uri="{D42A27DB-BD31-4B8C-83A1-F6EECF244321}">
                <p14:modId xmlns:p14="http://schemas.microsoft.com/office/powerpoint/2010/main" val="1387120587"/>
              </p:ext>
            </p:extLst>
          </p:nvPr>
        </p:nvGraphicFramePr>
        <p:xfrm>
          <a:off x="3000560" y="3590195"/>
          <a:ext cx="6764968" cy="1916741"/>
        </p:xfrm>
        <a:graphic>
          <a:graphicData uri="http://schemas.openxmlformats.org/presentationml/2006/ole">
            <mc:AlternateContent xmlns:mc="http://schemas.openxmlformats.org/markup-compatibility/2006">
              <mc:Choice xmlns:v="urn:schemas-microsoft-com:vml" Requires="v">
                <p:oleObj name="Worksheet" r:id="rId5" imgW="4762535" imgH="1348716" progId="Excel.Sheet.12">
                  <p:embed/>
                </p:oleObj>
              </mc:Choice>
              <mc:Fallback>
                <p:oleObj name="Worksheet" r:id="rId5" imgW="4762535" imgH="1348716" progId="Excel.Sheet.12">
                  <p:embed/>
                  <p:pic>
                    <p:nvPicPr>
                      <p:cNvPr id="0" name=""/>
                      <p:cNvPicPr/>
                      <p:nvPr/>
                    </p:nvPicPr>
                    <p:blipFill>
                      <a:blip r:embed="rId6"/>
                      <a:stretch>
                        <a:fillRect/>
                      </a:stretch>
                    </p:blipFill>
                    <p:spPr>
                      <a:xfrm>
                        <a:off x="3000560" y="3590195"/>
                        <a:ext cx="6764968" cy="1916741"/>
                      </a:xfrm>
                      <a:prstGeom prst="rect">
                        <a:avLst/>
                      </a:prstGeom>
                    </p:spPr>
                  </p:pic>
                </p:oleObj>
              </mc:Fallback>
            </mc:AlternateContent>
          </a:graphicData>
        </a:graphic>
      </p:graphicFrame>
      <p:sp>
        <p:nvSpPr>
          <p:cNvPr id="22" name="Pfeil: nach rechts 21">
            <a:extLst>
              <a:ext uri="{FF2B5EF4-FFF2-40B4-BE49-F238E27FC236}">
                <a16:creationId xmlns:a16="http://schemas.microsoft.com/office/drawing/2014/main" id="{3951BFE1-2861-43C7-A660-ACCFA888FE71}"/>
              </a:ext>
            </a:extLst>
          </p:cNvPr>
          <p:cNvSpPr/>
          <p:nvPr/>
        </p:nvSpPr>
        <p:spPr bwMode="auto">
          <a:xfrm>
            <a:off x="4240570" y="2209948"/>
            <a:ext cx="861134" cy="17179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3" name="Pfeil: nach rechts 22">
            <a:extLst>
              <a:ext uri="{FF2B5EF4-FFF2-40B4-BE49-F238E27FC236}">
                <a16:creationId xmlns:a16="http://schemas.microsoft.com/office/drawing/2014/main" id="{02F5D612-C420-44B6-9C3E-8B6BC7B2EA76}"/>
              </a:ext>
            </a:extLst>
          </p:cNvPr>
          <p:cNvSpPr/>
          <p:nvPr/>
        </p:nvSpPr>
        <p:spPr bwMode="auto">
          <a:xfrm>
            <a:off x="5363621" y="4492101"/>
            <a:ext cx="921769" cy="2173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4" name="Pfeil: nach rechts 23">
            <a:extLst>
              <a:ext uri="{FF2B5EF4-FFF2-40B4-BE49-F238E27FC236}">
                <a16:creationId xmlns:a16="http://schemas.microsoft.com/office/drawing/2014/main" id="{86E2DD10-DE9E-4769-B920-C1AF2F2C154B}"/>
              </a:ext>
            </a:extLst>
          </p:cNvPr>
          <p:cNvSpPr/>
          <p:nvPr/>
        </p:nvSpPr>
        <p:spPr bwMode="auto">
          <a:xfrm>
            <a:off x="7654216" y="2467855"/>
            <a:ext cx="841899" cy="177882"/>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56134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81260"/>
                                        </p:tgtEl>
                                        <p:attrNameLst>
                                          <p:attrName>style.visibility</p:attrName>
                                        </p:attrNameLst>
                                      </p:cBhvr>
                                      <p:to>
                                        <p:strVal val="visible"/>
                                      </p:to>
                                    </p:set>
                                    <p:anim calcmode="lin" valueType="num">
                                      <p:cBhvr>
                                        <p:cTn id="11" dur="1000" fill="hold"/>
                                        <p:tgtEl>
                                          <p:spTgt spid="181260"/>
                                        </p:tgtEl>
                                        <p:attrNameLst>
                                          <p:attrName>ppt_w</p:attrName>
                                        </p:attrNameLst>
                                      </p:cBhvr>
                                      <p:tavLst>
                                        <p:tav tm="0">
                                          <p:val>
                                            <p:fltVal val="0"/>
                                          </p:val>
                                        </p:tav>
                                        <p:tav tm="100000">
                                          <p:val>
                                            <p:strVal val="#ppt_w"/>
                                          </p:val>
                                        </p:tav>
                                      </p:tavLst>
                                    </p:anim>
                                    <p:anim calcmode="lin" valueType="num">
                                      <p:cBhvr>
                                        <p:cTn id="12" dur="1000" fill="hold"/>
                                        <p:tgtEl>
                                          <p:spTgt spid="181260"/>
                                        </p:tgtEl>
                                        <p:attrNameLst>
                                          <p:attrName>ppt_h</p:attrName>
                                        </p:attrNameLst>
                                      </p:cBhvr>
                                      <p:tavLst>
                                        <p:tav tm="0">
                                          <p:val>
                                            <p:fltVal val="0"/>
                                          </p:val>
                                        </p:tav>
                                        <p:tav tm="100000">
                                          <p:val>
                                            <p:strVal val="#ppt_h"/>
                                          </p:val>
                                        </p:tav>
                                      </p:tavLst>
                                    </p:anim>
                                    <p:anim calcmode="lin" valueType="num">
                                      <p:cBhvr>
                                        <p:cTn id="13"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69</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Die 4 Bausteine in EUROWEG für weltweiten Wohlstand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22A1D697-864C-42B0-87E1-8F60A2E375F2}"/>
              </a:ext>
            </a:extLst>
          </p:cNvPr>
          <p:cNvPicPr>
            <a:picLocks noChangeAspect="1"/>
          </p:cNvPicPr>
          <p:nvPr/>
        </p:nvPicPr>
        <p:blipFill>
          <a:blip r:embed="rId3"/>
          <a:stretch>
            <a:fillRect/>
          </a:stretch>
        </p:blipFill>
        <p:spPr>
          <a:xfrm>
            <a:off x="4285841" y="870010"/>
            <a:ext cx="5156375" cy="5248336"/>
          </a:xfrm>
          <a:prstGeom prst="rect">
            <a:avLst/>
          </a:prstGeom>
        </p:spPr>
      </p:pic>
      <p:sp>
        <p:nvSpPr>
          <p:cNvPr id="5" name="Textfeld 4">
            <a:extLst>
              <a:ext uri="{FF2B5EF4-FFF2-40B4-BE49-F238E27FC236}">
                <a16:creationId xmlns:a16="http://schemas.microsoft.com/office/drawing/2014/main" id="{B63EA409-8864-4F49-9FA0-554F9AF1EF44}"/>
              </a:ext>
            </a:extLst>
          </p:cNvPr>
          <p:cNvSpPr txBox="1"/>
          <p:nvPr/>
        </p:nvSpPr>
        <p:spPr>
          <a:xfrm>
            <a:off x="914400" y="4767309"/>
            <a:ext cx="3053917" cy="1477328"/>
          </a:xfrm>
          <a:prstGeom prst="rect">
            <a:avLst/>
          </a:prstGeom>
          <a:noFill/>
        </p:spPr>
        <p:txBody>
          <a:bodyPr wrap="square" rtlCol="0">
            <a:spAutoFit/>
          </a:bodyPr>
          <a:lstStyle/>
          <a:p>
            <a:r>
              <a:rPr lang="de-CH" dirty="0"/>
              <a:t>Integrierter E-Shop aller Produkte und Leistungen eines Staates oder Kontinentes mit nur noch einer Waren-Transfersteuer</a:t>
            </a: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3710867" y="5024761"/>
            <a:ext cx="852256" cy="577050"/>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a:off x="3586579" y="3355759"/>
            <a:ext cx="861134" cy="5149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5400000">
            <a:off x="9472469" y="3160444"/>
            <a:ext cx="554854" cy="679141"/>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111666" y="3116061"/>
            <a:ext cx="1979721" cy="1477328"/>
          </a:xfrm>
          <a:prstGeom prst="rect">
            <a:avLst/>
          </a:prstGeom>
          <a:noFill/>
        </p:spPr>
        <p:txBody>
          <a:bodyPr wrap="square" rtlCol="0">
            <a:spAutoFit/>
          </a:bodyPr>
          <a:lstStyle/>
          <a:p>
            <a:r>
              <a:rPr lang="de-CH" dirty="0"/>
              <a:t>Politische </a:t>
            </a:r>
            <a:r>
              <a:rPr lang="de-CH" dirty="0" err="1"/>
              <a:t>Orga</a:t>
            </a:r>
            <a:r>
              <a:rPr lang="de-CH" dirty="0"/>
              <a:t>. mit Strategie zur demokratischen</a:t>
            </a:r>
          </a:p>
          <a:p>
            <a:r>
              <a:rPr lang="de-CH" dirty="0"/>
              <a:t>Mehrheits-Bildung!</a:t>
            </a:r>
          </a:p>
        </p:txBody>
      </p:sp>
      <p:sp>
        <p:nvSpPr>
          <p:cNvPr id="11" name="Textfeld 10">
            <a:extLst>
              <a:ext uri="{FF2B5EF4-FFF2-40B4-BE49-F238E27FC236}">
                <a16:creationId xmlns:a16="http://schemas.microsoft.com/office/drawing/2014/main" id="{79709805-B4F4-45B5-9CB2-BC0D487F89B2}"/>
              </a:ext>
            </a:extLst>
          </p:cNvPr>
          <p:cNvSpPr txBox="1"/>
          <p:nvPr/>
        </p:nvSpPr>
        <p:spPr>
          <a:xfrm>
            <a:off x="10005135" y="781236"/>
            <a:ext cx="1890943" cy="1477328"/>
          </a:xfrm>
          <a:prstGeom prst="rect">
            <a:avLst/>
          </a:prstGeom>
          <a:noFill/>
        </p:spPr>
        <p:txBody>
          <a:bodyPr wrap="square" rtlCol="0">
            <a:spAutoFit/>
          </a:bodyPr>
          <a:lstStyle/>
          <a:p>
            <a:r>
              <a:rPr lang="de-CH" dirty="0"/>
              <a:t>Alle Sprachen und mehrere Landes-Währungen verfügbar.</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1083075" y="2867487"/>
            <a:ext cx="2494625" cy="1200329"/>
          </a:xfrm>
          <a:prstGeom prst="rect">
            <a:avLst/>
          </a:prstGeom>
          <a:noFill/>
        </p:spPr>
        <p:txBody>
          <a:bodyPr wrap="square" rtlCol="0">
            <a:spAutoFit/>
          </a:bodyPr>
          <a:lstStyle/>
          <a:p>
            <a:r>
              <a:rPr lang="de-CH" dirty="0"/>
              <a:t>Zwei Konten: Alte € plus W€ = Waren-Kredit-Konten, dazu</a:t>
            </a:r>
          </a:p>
          <a:p>
            <a:r>
              <a:rPr lang="de-CH" dirty="0"/>
              <a:t>Bargeld als Wechsel.</a:t>
            </a:r>
          </a:p>
        </p:txBody>
      </p:sp>
      <p:sp>
        <p:nvSpPr>
          <p:cNvPr id="13" name="Pfeil: nach rechts 12">
            <a:extLst>
              <a:ext uri="{FF2B5EF4-FFF2-40B4-BE49-F238E27FC236}">
                <a16:creationId xmlns:a16="http://schemas.microsoft.com/office/drawing/2014/main" id="{EE56A150-6107-4224-A74C-F8D706317411}"/>
              </a:ext>
            </a:extLst>
          </p:cNvPr>
          <p:cNvSpPr/>
          <p:nvPr/>
        </p:nvSpPr>
        <p:spPr bwMode="auto">
          <a:xfrm rot="1075123">
            <a:off x="3378148" y="2501909"/>
            <a:ext cx="3201103" cy="380383"/>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4" name="Textfeld 13">
            <a:extLst>
              <a:ext uri="{FF2B5EF4-FFF2-40B4-BE49-F238E27FC236}">
                <a16:creationId xmlns:a16="http://schemas.microsoft.com/office/drawing/2014/main" id="{191AED60-2A68-4FBD-9173-0D311DC9FA7F}"/>
              </a:ext>
            </a:extLst>
          </p:cNvPr>
          <p:cNvSpPr txBox="1"/>
          <p:nvPr/>
        </p:nvSpPr>
        <p:spPr>
          <a:xfrm>
            <a:off x="1145218" y="1278384"/>
            <a:ext cx="2450237" cy="1200329"/>
          </a:xfrm>
          <a:prstGeom prst="rect">
            <a:avLst/>
          </a:prstGeom>
          <a:noFill/>
        </p:spPr>
        <p:txBody>
          <a:bodyPr wrap="square" rtlCol="0">
            <a:spAutoFit/>
          </a:bodyPr>
          <a:lstStyle/>
          <a:p>
            <a:r>
              <a:rPr lang="de-CH" dirty="0"/>
              <a:t>Wirtschafts-Theorie für gesättigte Märkte mit Gewinnschutz beseitigt Gelt-Mangel.</a:t>
            </a:r>
          </a:p>
        </p:txBody>
      </p:sp>
      <p:sp>
        <p:nvSpPr>
          <p:cNvPr id="15" name="Pfeil: nach rechts 14">
            <a:extLst>
              <a:ext uri="{FF2B5EF4-FFF2-40B4-BE49-F238E27FC236}">
                <a16:creationId xmlns:a16="http://schemas.microsoft.com/office/drawing/2014/main" id="{9EA4A5AB-4DE1-44D1-B5B0-337016F86D3C}"/>
              </a:ext>
            </a:extLst>
          </p:cNvPr>
          <p:cNvSpPr/>
          <p:nvPr/>
        </p:nvSpPr>
        <p:spPr bwMode="auto">
          <a:xfrm rot="10800000">
            <a:off x="9445841" y="825618"/>
            <a:ext cx="559293" cy="30184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Textfeld 15">
            <a:extLst>
              <a:ext uri="{FF2B5EF4-FFF2-40B4-BE49-F238E27FC236}">
                <a16:creationId xmlns:a16="http://schemas.microsoft.com/office/drawing/2014/main" id="{A161463A-CBA3-4636-857C-4DDF96F92165}"/>
              </a:ext>
            </a:extLst>
          </p:cNvPr>
          <p:cNvSpPr txBox="1"/>
          <p:nvPr/>
        </p:nvSpPr>
        <p:spPr>
          <a:xfrm>
            <a:off x="9286043" y="4927107"/>
            <a:ext cx="2459114" cy="923330"/>
          </a:xfrm>
          <a:prstGeom prst="rect">
            <a:avLst/>
          </a:prstGeom>
          <a:solidFill>
            <a:srgbClr val="FFFF00"/>
          </a:solidFill>
        </p:spPr>
        <p:txBody>
          <a:bodyPr wrap="square" rtlCol="0">
            <a:spAutoFit/>
          </a:bodyPr>
          <a:lstStyle/>
          <a:p>
            <a:pPr algn="ctr"/>
            <a:r>
              <a:rPr lang="de-CH" b="1" dirty="0"/>
              <a:t>Damit exklusive Allein-Stellung weltweit!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pic>
        <p:nvPicPr>
          <p:cNvPr id="6" name="Grafik 5">
            <a:extLst>
              <a:ext uri="{FF2B5EF4-FFF2-40B4-BE49-F238E27FC236}">
                <a16:creationId xmlns:a16="http://schemas.microsoft.com/office/drawing/2014/main" id="{580FCD64-784B-4AAB-9FF4-BEE102075AE0}"/>
              </a:ext>
            </a:extLst>
          </p:cNvPr>
          <p:cNvPicPr>
            <a:picLocks noChangeAspect="1"/>
          </p:cNvPicPr>
          <p:nvPr/>
        </p:nvPicPr>
        <p:blipFill>
          <a:blip r:embed="rId5"/>
          <a:stretch>
            <a:fillRect/>
          </a:stretch>
        </p:blipFill>
        <p:spPr>
          <a:xfrm>
            <a:off x="851314" y="1096094"/>
            <a:ext cx="8276032" cy="5362663"/>
          </a:xfrm>
          <a:prstGeom prst="rect">
            <a:avLst/>
          </a:prstGeom>
        </p:spPr>
      </p:pic>
      <p:sp>
        <p:nvSpPr>
          <p:cNvPr id="11" name="Textfeld 10">
            <a:extLst>
              <a:ext uri="{FF2B5EF4-FFF2-40B4-BE49-F238E27FC236}">
                <a16:creationId xmlns:a16="http://schemas.microsoft.com/office/drawing/2014/main" id="{6A73442D-24B5-4092-8D5D-DD828F601E15}"/>
              </a:ext>
            </a:extLst>
          </p:cNvPr>
          <p:cNvSpPr txBox="1"/>
          <p:nvPr/>
        </p:nvSpPr>
        <p:spPr>
          <a:xfrm>
            <a:off x="8834914" y="1376130"/>
            <a:ext cx="3052286" cy="5078313"/>
          </a:xfrm>
          <a:prstGeom prst="rect">
            <a:avLst/>
          </a:prstGeom>
          <a:noFill/>
        </p:spPr>
        <p:txBody>
          <a:bodyPr wrap="square" rtlCol="0">
            <a:spAutoFit/>
          </a:bodyPr>
          <a:lstStyle/>
          <a:p>
            <a:r>
              <a:rPr lang="de-CH" b="1" dirty="0">
                <a:solidFill>
                  <a:schemeClr val="accent2"/>
                </a:solidFill>
              </a:rPr>
              <a:t>Nur dank dieser hierarchischen Struktur der Geld-Schöpfungs-Macht ist Covid-19 und 5 G weltweit durchsetzbar.</a:t>
            </a:r>
            <a:br>
              <a:rPr lang="de-CH" b="1" dirty="0">
                <a:solidFill>
                  <a:schemeClr val="accent2"/>
                </a:solidFill>
              </a:rPr>
            </a:br>
            <a:r>
              <a:rPr lang="de-CH" b="1" dirty="0">
                <a:solidFill>
                  <a:schemeClr val="accent2"/>
                </a:solidFill>
              </a:rPr>
              <a:t> </a:t>
            </a:r>
          </a:p>
          <a:p>
            <a:r>
              <a:rPr lang="de-CH" b="1" dirty="0">
                <a:solidFill>
                  <a:srgbClr val="FF0000"/>
                </a:solidFill>
              </a:rPr>
              <a:t>Alle Regierungen sind hoch verschuldet und bekommen nur weitere Kredite, wenn sie alle mitmachen.</a:t>
            </a:r>
            <a:br>
              <a:rPr lang="de-CH" b="1" dirty="0">
                <a:solidFill>
                  <a:srgbClr val="FF0000"/>
                </a:solidFill>
              </a:rPr>
            </a:br>
            <a:endParaRPr lang="de-CH" dirty="0"/>
          </a:p>
          <a:p>
            <a:r>
              <a:rPr lang="de-CH" b="1" dirty="0">
                <a:solidFill>
                  <a:srgbClr val="CC3300"/>
                </a:solidFill>
              </a:rPr>
              <a:t>Zudem müssen die Banken dringend neue Schuldner haben, damit Ihr System mangels neuer Geldschöpfung nicht zusammen bricht. </a:t>
            </a:r>
          </a:p>
        </p:txBody>
      </p:sp>
    </p:spTree>
    <p:extLst>
      <p:ext uri="{BB962C8B-B14F-4D97-AF65-F5344CB8AC3E}">
        <p14:creationId xmlns:p14="http://schemas.microsoft.com/office/powerpoint/2010/main" val="12281624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70</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Was haben die Banken davon, die nun WEG-Zentralen sind?</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B63EA409-8864-4F49-9FA0-554F9AF1EF44}"/>
              </a:ext>
            </a:extLst>
          </p:cNvPr>
          <p:cNvSpPr txBox="1"/>
          <p:nvPr/>
        </p:nvSpPr>
        <p:spPr>
          <a:xfrm>
            <a:off x="790115" y="2858609"/>
            <a:ext cx="1917574" cy="3046988"/>
          </a:xfrm>
          <a:prstGeom prst="rect">
            <a:avLst/>
          </a:prstGeom>
          <a:noFill/>
        </p:spPr>
        <p:txBody>
          <a:bodyPr wrap="square" rtlCol="0">
            <a:spAutoFit/>
          </a:bodyPr>
          <a:lstStyle/>
          <a:p>
            <a:r>
              <a:rPr lang="de-CH" sz="1600" b="1" dirty="0"/>
              <a:t>Von diesen wenigen Kunden sind beim Null-Zins auch keine Einnahmen mehr möglich.</a:t>
            </a:r>
          </a:p>
          <a:p>
            <a:r>
              <a:rPr lang="de-CH" sz="1600" b="1" dirty="0"/>
              <a:t>Bank hat kein Interesse am häufigen Bargeld-Transfer! </a:t>
            </a:r>
          </a:p>
          <a:p>
            <a:r>
              <a:rPr lang="de-CH" sz="1600" b="1" dirty="0">
                <a:solidFill>
                  <a:srgbClr val="FF0000"/>
                </a:solidFill>
              </a:rPr>
              <a:t>Tod von Bank und Wirtschaft!</a:t>
            </a: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rot="20618859">
            <a:off x="2352583" y="1003173"/>
            <a:ext cx="550415" cy="24857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351363" y="1233995"/>
            <a:ext cx="1597981" cy="2308324"/>
          </a:xfrm>
          <a:prstGeom prst="rect">
            <a:avLst/>
          </a:prstGeom>
          <a:noFill/>
        </p:spPr>
        <p:txBody>
          <a:bodyPr wrap="square" rtlCol="0">
            <a:spAutoFit/>
          </a:bodyPr>
          <a:lstStyle/>
          <a:p>
            <a:r>
              <a:rPr lang="de-CH" sz="1600" b="1" dirty="0">
                <a:solidFill>
                  <a:schemeClr val="accent2"/>
                </a:solidFill>
              </a:rPr>
              <a:t>Jeder Waren-Transfer bringt der WEG-Zentrale 3% Provision. </a:t>
            </a:r>
          </a:p>
          <a:p>
            <a:endParaRPr lang="de-CH" sz="1600" b="1" dirty="0"/>
          </a:p>
          <a:p>
            <a:r>
              <a:rPr lang="de-CH" sz="1600" b="1" dirty="0">
                <a:solidFill>
                  <a:schemeClr val="accent2"/>
                </a:solidFill>
              </a:rPr>
              <a:t>Bei 10 mal pro Jahr also 30% Einkommen!</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825624" y="1074198"/>
            <a:ext cx="1606858" cy="1569660"/>
          </a:xfrm>
          <a:prstGeom prst="rect">
            <a:avLst/>
          </a:prstGeom>
          <a:noFill/>
        </p:spPr>
        <p:txBody>
          <a:bodyPr wrap="square" rtlCol="0">
            <a:spAutoFit/>
          </a:bodyPr>
          <a:lstStyle/>
          <a:p>
            <a:r>
              <a:rPr lang="de-CH" sz="1600" b="1" dirty="0"/>
              <a:t>Nur noch 3% Kunden sind nach Basel III Kreditwürdig, also wenige Kunden. </a:t>
            </a:r>
          </a:p>
        </p:txBody>
      </p:sp>
      <p:sp>
        <p:nvSpPr>
          <p:cNvPr id="16" name="Textfeld 15">
            <a:extLst>
              <a:ext uri="{FF2B5EF4-FFF2-40B4-BE49-F238E27FC236}">
                <a16:creationId xmlns:a16="http://schemas.microsoft.com/office/drawing/2014/main" id="{A161463A-CBA3-4636-857C-4DDF96F92165}"/>
              </a:ext>
            </a:extLst>
          </p:cNvPr>
          <p:cNvSpPr txBox="1"/>
          <p:nvPr/>
        </p:nvSpPr>
        <p:spPr>
          <a:xfrm>
            <a:off x="10413506" y="4403324"/>
            <a:ext cx="1518081" cy="1477328"/>
          </a:xfrm>
          <a:prstGeom prst="rect">
            <a:avLst/>
          </a:prstGeom>
          <a:solidFill>
            <a:srgbClr val="FFFF00"/>
          </a:solidFill>
        </p:spPr>
        <p:txBody>
          <a:bodyPr wrap="square" rtlCol="0">
            <a:spAutoFit/>
          </a:bodyPr>
          <a:lstStyle/>
          <a:p>
            <a:pPr algn="ctr"/>
            <a:r>
              <a:rPr lang="de-CH" b="1" dirty="0"/>
              <a:t>Damit wesentlich rentabler als eine Bank!</a:t>
            </a:r>
          </a:p>
        </p:txBody>
      </p:sp>
      <p:graphicFrame>
        <p:nvGraphicFramePr>
          <p:cNvPr id="17" name="Object 11">
            <a:extLst>
              <a:ext uri="{FF2B5EF4-FFF2-40B4-BE49-F238E27FC236}">
                <a16:creationId xmlns:a16="http://schemas.microsoft.com/office/drawing/2014/main" id="{45228751-0DE7-49DA-BFA8-FBC600470FF2}"/>
              </a:ext>
            </a:extLst>
          </p:cNvPr>
          <p:cNvGraphicFramePr>
            <a:graphicFrameLocks noChangeAspect="1"/>
          </p:cNvGraphicFramePr>
          <p:nvPr>
            <p:extLst>
              <p:ext uri="{D42A27DB-BD31-4B8C-83A1-F6EECF244321}">
                <p14:modId xmlns:p14="http://schemas.microsoft.com/office/powerpoint/2010/main" val="278920601"/>
              </p:ext>
            </p:extLst>
          </p:nvPr>
        </p:nvGraphicFramePr>
        <p:xfrm>
          <a:off x="3003550" y="1144588"/>
          <a:ext cx="7240588" cy="5268912"/>
        </p:xfrm>
        <a:graphic>
          <a:graphicData uri="http://schemas.openxmlformats.org/presentationml/2006/ole">
            <mc:AlternateContent xmlns:mc="http://schemas.openxmlformats.org/markup-compatibility/2006">
              <mc:Choice xmlns:v="urn:schemas-microsoft-com:vml" Requires="v">
                <p:oleObj name="CorelPhotoPaint.Image.8" r:id="rId3" imgW="7619048" imgH="5546667" progId="CorelPhotoPaint.Image.8">
                  <p:embed/>
                </p:oleObj>
              </mc:Choice>
              <mc:Fallback>
                <p:oleObj name="CorelPhotoPaint.Image.8" r:id="rId3" imgW="7619048" imgH="5546667" progId="CorelPhotoPaint.Image.8">
                  <p:embed/>
                  <p:pic>
                    <p:nvPicPr>
                      <p:cNvPr id="82955" name="Object 11">
                        <a:extLst>
                          <a:ext uri="{FF2B5EF4-FFF2-40B4-BE49-F238E27FC236}">
                            <a16:creationId xmlns:a16="http://schemas.microsoft.com/office/drawing/2014/main" id="{A62BF346-33BB-4891-9678-44AA156A4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550" y="1144588"/>
                        <a:ext cx="7240588" cy="5268912"/>
                      </a:xfrm>
                      <a:prstGeom prst="rect">
                        <a:avLst/>
                      </a:prstGeom>
                      <a:noFill/>
                      <a:ln>
                        <a:noFill/>
                      </a:ln>
                    </p:spPr>
                  </p:pic>
                </p:oleObj>
              </mc:Fallback>
            </mc:AlternateContent>
          </a:graphicData>
        </a:graphic>
      </p:graphicFrame>
      <p:sp>
        <p:nvSpPr>
          <p:cNvPr id="2" name="Rechteck 1">
            <a:extLst>
              <a:ext uri="{FF2B5EF4-FFF2-40B4-BE49-F238E27FC236}">
                <a16:creationId xmlns:a16="http://schemas.microsoft.com/office/drawing/2014/main" id="{EC474C6A-F250-4852-8BCB-58F0E73E6032}"/>
              </a:ext>
            </a:extLst>
          </p:cNvPr>
          <p:cNvSpPr/>
          <p:nvPr/>
        </p:nvSpPr>
        <p:spPr>
          <a:xfrm>
            <a:off x="2913181" y="811853"/>
            <a:ext cx="3398842" cy="369332"/>
          </a:xfrm>
          <a:prstGeom prst="rect">
            <a:avLst/>
          </a:prstGeom>
        </p:spPr>
        <p:txBody>
          <a:bodyPr wrap="square">
            <a:spAutoFit/>
          </a:bodyPr>
          <a:lstStyle/>
          <a:p>
            <a:pPr eaLnBrk="0" fontAlgn="base" hangingPunct="0">
              <a:spcBef>
                <a:spcPct val="50000"/>
              </a:spcBef>
              <a:spcAft>
                <a:spcPct val="0"/>
              </a:spcAft>
            </a:pPr>
            <a:r>
              <a:rPr lang="de-DE" altLang="de-DE" b="1" dirty="0">
                <a:solidFill>
                  <a:srgbClr val="FF0000"/>
                </a:solidFill>
              </a:rPr>
              <a:t>BANKENGELDKREDIT</a:t>
            </a:r>
            <a:endParaRPr lang="de-DE" altLang="de-DE" sz="1600" dirty="0">
              <a:solidFill>
                <a:srgbClr val="FF0000"/>
              </a:solidFill>
            </a:endParaRPr>
          </a:p>
        </p:txBody>
      </p:sp>
      <p:sp>
        <p:nvSpPr>
          <p:cNvPr id="3" name="Rechteck 2">
            <a:extLst>
              <a:ext uri="{FF2B5EF4-FFF2-40B4-BE49-F238E27FC236}">
                <a16:creationId xmlns:a16="http://schemas.microsoft.com/office/drawing/2014/main" id="{3E822657-EE93-4B41-BE0C-A3F8532BABA8}"/>
              </a:ext>
            </a:extLst>
          </p:cNvPr>
          <p:cNvSpPr/>
          <p:nvPr/>
        </p:nvSpPr>
        <p:spPr>
          <a:xfrm>
            <a:off x="6296665" y="802974"/>
            <a:ext cx="4001993" cy="369332"/>
          </a:xfrm>
          <a:prstGeom prst="rect">
            <a:avLst/>
          </a:prstGeom>
        </p:spPr>
        <p:txBody>
          <a:bodyPr wrap="none">
            <a:spAutoFit/>
          </a:bodyPr>
          <a:lstStyle/>
          <a:p>
            <a:pPr algn="ctr" eaLnBrk="0" fontAlgn="base" hangingPunct="0">
              <a:spcBef>
                <a:spcPct val="50000"/>
              </a:spcBef>
              <a:spcAft>
                <a:spcPct val="0"/>
              </a:spcAft>
            </a:pPr>
            <a:r>
              <a:rPr lang="de-DE" altLang="de-DE" b="1" dirty="0">
                <a:solidFill>
                  <a:schemeClr val="accent2"/>
                </a:solidFill>
                <a:latin typeface="Arial" panose="020B0604020202020204" pitchFamily="34" charset="0"/>
              </a:rPr>
              <a:t>EUROWEG-LEISTUNGS-ENT-GELT</a:t>
            </a:r>
            <a:endParaRPr lang="de-DE" altLang="de-DE" sz="1600" dirty="0">
              <a:solidFill>
                <a:schemeClr val="accent2"/>
              </a:solidFill>
              <a:latin typeface="Arial" panose="020B0604020202020204" pitchFamily="34"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3420444">
            <a:off x="9774231" y="2201172"/>
            <a:ext cx="373772" cy="1010527"/>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2352584" y="4065974"/>
            <a:ext cx="914399" cy="435006"/>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20" name="Pfeil: nach rechts 19">
            <a:extLst>
              <a:ext uri="{FF2B5EF4-FFF2-40B4-BE49-F238E27FC236}">
                <a16:creationId xmlns:a16="http://schemas.microsoft.com/office/drawing/2014/main" id="{CC8320C4-EA77-4B49-A5EC-AAA5D09FE150}"/>
              </a:ext>
            </a:extLst>
          </p:cNvPr>
          <p:cNvSpPr/>
          <p:nvPr/>
        </p:nvSpPr>
        <p:spPr bwMode="auto">
          <a:xfrm rot="12080155">
            <a:off x="10326210" y="960265"/>
            <a:ext cx="550415" cy="24857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10755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71</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r>
              <a:rPr lang="de-CH" sz="2400" b="1" dirty="0">
                <a:solidFill>
                  <a:srgbClr val="0070C0"/>
                </a:solidFill>
                <a:effectLst/>
                <a:latin typeface="Calibri" panose="020F0502020204030204" pitchFamily="34" charset="0"/>
                <a:ea typeface="Calibri" panose="020F0502020204030204" pitchFamily="34" charset="0"/>
              </a:rPr>
              <a:t>«EUROWEG-</a:t>
            </a:r>
            <a:r>
              <a:rPr lang="de-CH" sz="2400" b="1" dirty="0" err="1">
                <a:solidFill>
                  <a:srgbClr val="0070C0"/>
                </a:solidFill>
                <a:effectLst/>
                <a:latin typeface="Calibri" panose="020F0502020204030204" pitchFamily="34" charset="0"/>
                <a:ea typeface="Calibri" panose="020F0502020204030204" pitchFamily="34" charset="0"/>
              </a:rPr>
              <a:t>Barter</a:t>
            </a:r>
            <a:r>
              <a:rPr lang="de-CH" sz="2400" b="1" dirty="0">
                <a:solidFill>
                  <a:srgbClr val="0070C0"/>
                </a:solidFill>
                <a:effectLst/>
                <a:latin typeface="Calibri" panose="020F0502020204030204" pitchFamily="34" charset="0"/>
                <a:ea typeface="Calibri" panose="020F0502020204030204" pitchFamily="34" charset="0"/>
              </a:rPr>
              <a:t>» Neues Banken-Produkt als </a:t>
            </a:r>
            <a:r>
              <a:rPr lang="de-CH" sz="2400" b="1" u="sng" dirty="0">
                <a:solidFill>
                  <a:srgbClr val="0070C0"/>
                </a:solidFill>
                <a:effectLst/>
                <a:latin typeface="Calibri" panose="020F0502020204030204" pitchFamily="34" charset="0"/>
                <a:ea typeface="Calibri" panose="020F0502020204030204" pitchFamily="34" charset="0"/>
              </a:rPr>
              <a:t>Business-Modell der Zukunft</a:t>
            </a:r>
            <a:endParaRPr lang="de-CH" sz="2400" dirty="0">
              <a:effectLst/>
              <a:latin typeface="Calibri" panose="020F0502020204030204" pitchFamily="34" charset="0"/>
              <a:ea typeface="Calibri" panose="020F0502020204030204" pitchFamily="34" charset="0"/>
            </a:endParaRPr>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a:extLst>
              <a:ext uri="{FF2B5EF4-FFF2-40B4-BE49-F238E27FC236}">
                <a16:creationId xmlns:a16="http://schemas.microsoft.com/office/drawing/2014/main" id="{D5DA5D81-9B30-41DE-9B79-B9A380EED586}"/>
              </a:ext>
            </a:extLst>
          </p:cNvPr>
          <p:cNvSpPr txBox="1"/>
          <p:nvPr/>
        </p:nvSpPr>
        <p:spPr>
          <a:xfrm>
            <a:off x="1189609" y="958787"/>
            <a:ext cx="10777491" cy="5480988"/>
          </a:xfrm>
          <a:prstGeom prst="rect">
            <a:avLst/>
          </a:prstGeom>
          <a:noFill/>
        </p:spPr>
        <p:txBody>
          <a:bodyPr wrap="square">
            <a:spAutoFit/>
          </a:bodyPr>
          <a:lstStyle/>
          <a:p>
            <a:pPr>
              <a:spcAft>
                <a:spcPts val="500"/>
              </a:spcAft>
            </a:pPr>
            <a:r>
              <a:rPr lang="de-CH" sz="1400" dirty="0">
                <a:effectLst/>
                <a:latin typeface="Calibri" panose="020F0502020204030204" pitchFamily="34" charset="0"/>
                <a:ea typeface="Calibri" panose="020F0502020204030204" pitchFamily="34" charset="0"/>
              </a:rPr>
              <a:t>Die Banken sind das dominierende politische System in jedem Staat. Nur Sie können die wirtschaftliche Entwicklung steuern und beeinflussen durch die </a:t>
            </a:r>
            <a:r>
              <a:rPr lang="de-CH" sz="1400" b="1" dirty="0">
                <a:effectLst/>
                <a:latin typeface="Calibri" panose="020F0502020204030204" pitchFamily="34" charset="0"/>
                <a:ea typeface="Calibri" panose="020F0502020204030204" pitchFamily="34" charset="0"/>
              </a:rPr>
              <a:t>Kreditvergabe</a:t>
            </a:r>
            <a:r>
              <a:rPr lang="de-CH" sz="1400" dirty="0">
                <a:effectLst/>
                <a:latin typeface="Calibri" panose="020F0502020204030204" pitchFamily="34" charset="0"/>
                <a:ea typeface="Calibri" panose="020F0502020204030204" pitchFamily="34" charset="0"/>
              </a:rPr>
              <a:t>. Ohne Kredit gibt es kein Leben auf der Erde. Doch dieses Leben entwickelt sich rasant. </a:t>
            </a:r>
          </a:p>
          <a:p>
            <a:r>
              <a:rPr lang="de-CH" sz="1400" dirty="0">
                <a:effectLst/>
                <a:latin typeface="Calibri" panose="020F0502020204030204" pitchFamily="34" charset="0"/>
                <a:ea typeface="Calibri" panose="020F0502020204030204" pitchFamily="34" charset="0"/>
              </a:rPr>
              <a:t>Nach diesem </a:t>
            </a:r>
            <a:r>
              <a:rPr lang="de-CH" sz="1400" b="1" dirty="0">
                <a:effectLst/>
                <a:latin typeface="Calibri" panose="020F0502020204030204" pitchFamily="34" charset="0"/>
                <a:ea typeface="Calibri" panose="020F0502020204030204" pitchFamily="34" charset="0"/>
              </a:rPr>
              <a:t>Video…</a:t>
            </a:r>
            <a:r>
              <a:rPr lang="de-CH" sz="1400" b="1" u="sng" dirty="0">
                <a:solidFill>
                  <a:srgbClr val="0563C1"/>
                </a:solidFill>
                <a:effectLst/>
                <a:latin typeface="Calibri" panose="020F0502020204030204" pitchFamily="34" charset="0"/>
                <a:ea typeface="Calibri" panose="020F0502020204030204" pitchFamily="34" charset="0"/>
                <a:hlinkClick r:id="rId3"/>
              </a:rPr>
              <a:t>https://youtu.be/YsRQNu9Jg7k</a:t>
            </a:r>
            <a:r>
              <a:rPr lang="de-CH" sz="1400" b="1" dirty="0">
                <a:effectLst/>
                <a:latin typeface="Calibri" panose="020F0502020204030204" pitchFamily="34" charset="0"/>
                <a:ea typeface="Calibri" panose="020F0502020204030204" pitchFamily="34" charset="0"/>
              </a:rPr>
              <a:t>  «Warum Einwanderung NICHT die globale Armut</a:t>
            </a:r>
            <a:r>
              <a:rPr lang="de-CH" sz="1400" dirty="0">
                <a:effectLst/>
                <a:latin typeface="Calibri" panose="020F0502020204030204" pitchFamily="34" charset="0"/>
                <a:ea typeface="Calibri" panose="020F0502020204030204" pitchFamily="34" charset="0"/>
              </a:rPr>
              <a:t> </a:t>
            </a:r>
            <a:r>
              <a:rPr lang="de-CH" sz="1400" b="1" dirty="0">
                <a:effectLst/>
                <a:latin typeface="Calibri" panose="020F0502020204030204" pitchFamily="34" charset="0"/>
                <a:ea typeface="Calibri" panose="020F0502020204030204" pitchFamily="34" charset="0"/>
              </a:rPr>
              <a:t>löst</a:t>
            </a:r>
            <a:r>
              <a:rPr lang="de-CH" sz="1400" dirty="0">
                <a:effectLst/>
                <a:latin typeface="Calibri" panose="020F0502020204030204" pitchFamily="34" charset="0"/>
                <a:ea typeface="Calibri" panose="020F0502020204030204" pitchFamily="34" charset="0"/>
              </a:rPr>
              <a:t>»….werden jedes Jahr </a:t>
            </a:r>
            <a:r>
              <a:rPr lang="de-CH" sz="1400" b="1" dirty="0">
                <a:effectLst/>
                <a:latin typeface="Calibri" panose="020F0502020204030204" pitchFamily="34" charset="0"/>
                <a:ea typeface="Calibri" panose="020F0502020204030204" pitchFamily="34" charset="0"/>
              </a:rPr>
              <a:t>80 Mio. neue Menschen 20 Jahre</a:t>
            </a:r>
            <a:r>
              <a:rPr lang="de-CH" sz="1400" dirty="0">
                <a:effectLst/>
                <a:latin typeface="Calibri" panose="020F0502020204030204" pitchFamily="34" charset="0"/>
                <a:ea typeface="Calibri" panose="020F0502020204030204" pitchFamily="34" charset="0"/>
              </a:rPr>
              <a:t> alt und wollen sich ein Leben in Würde und angemessenem Wohlstand sichern. Dazu bedarf es der Unterstützung einer Bank, denn diese </a:t>
            </a:r>
            <a:r>
              <a:rPr lang="de-CH" sz="1400" b="1" dirty="0">
                <a:effectLst/>
                <a:latin typeface="Calibri" panose="020F0502020204030204" pitchFamily="34" charset="0"/>
                <a:ea typeface="Calibri" panose="020F0502020204030204" pitchFamily="34" charset="0"/>
              </a:rPr>
              <a:t>80 Mio. Menschen</a:t>
            </a:r>
            <a:r>
              <a:rPr lang="de-CH" sz="1400" dirty="0">
                <a:effectLst/>
                <a:latin typeface="Calibri" panose="020F0502020204030204" pitchFamily="34" charset="0"/>
                <a:ea typeface="Calibri" panose="020F0502020204030204" pitchFamily="34" charset="0"/>
              </a:rPr>
              <a:t> benötigen ein </a:t>
            </a:r>
            <a:r>
              <a:rPr lang="de-CH" sz="1400" b="1" dirty="0">
                <a:effectLst/>
                <a:latin typeface="Calibri" panose="020F0502020204030204" pitchFamily="34" charset="0"/>
                <a:ea typeface="Calibri" panose="020F0502020204030204" pitchFamily="34" charset="0"/>
              </a:rPr>
              <a:t>Bankkonto</a:t>
            </a:r>
            <a:r>
              <a:rPr lang="de-CH" sz="1400" dirty="0">
                <a:effectLst/>
                <a:latin typeface="Calibri" panose="020F0502020204030204" pitchFamily="34" charset="0"/>
                <a:ea typeface="Calibri" panose="020F0502020204030204" pitchFamily="34" charset="0"/>
              </a:rPr>
              <a:t>  und damit die Hilfe vor Ort. </a:t>
            </a:r>
          </a:p>
          <a:p>
            <a:r>
              <a:rPr lang="de-CH" sz="1400" dirty="0">
                <a:effectLst/>
                <a:latin typeface="Calibri" panose="020F0502020204030204" pitchFamily="34" charset="0"/>
                <a:ea typeface="Calibri" panose="020F0502020204030204" pitchFamily="34" charset="0"/>
              </a:rPr>
              <a:t> </a:t>
            </a:r>
          </a:p>
          <a:p>
            <a:r>
              <a:rPr lang="de-CH" sz="1400" dirty="0">
                <a:effectLst/>
                <a:latin typeface="Calibri" panose="020F0502020204030204" pitchFamily="34" charset="0"/>
                <a:ea typeface="Calibri" panose="020F0502020204030204" pitchFamily="34" charset="0"/>
              </a:rPr>
              <a:t>Doch wer mit </a:t>
            </a:r>
            <a:r>
              <a:rPr lang="de-CH" sz="1400" b="1" dirty="0">
                <a:effectLst/>
                <a:latin typeface="Calibri" panose="020F0502020204030204" pitchFamily="34" charset="0"/>
                <a:ea typeface="Calibri" panose="020F0502020204030204" pitchFamily="34" charset="0"/>
              </a:rPr>
              <a:t>1-2 $ pro Tag Einkommen </a:t>
            </a:r>
            <a:r>
              <a:rPr lang="de-CH" sz="1400" dirty="0">
                <a:effectLst/>
                <a:latin typeface="Calibri" panose="020F0502020204030204" pitchFamily="34" charset="0"/>
                <a:ea typeface="Calibri" panose="020F0502020204030204" pitchFamily="34" charset="0"/>
              </a:rPr>
              <a:t>leben muss, kann kein Bankkonto eröffnen. Doch ein Mobil-Tel. ist bei 90% der Weltbevölkerung vorhanden und demnach auch ein Zugang zum Internet. Darüber steuern wir </a:t>
            </a:r>
            <a:r>
              <a:rPr lang="de-CH" sz="1400" b="1" u="sng" dirty="0">
                <a:effectLst/>
                <a:latin typeface="Calibri" panose="020F0502020204030204" pitchFamily="34" charset="0"/>
                <a:ea typeface="Calibri" panose="020F0502020204030204" pitchFamily="34" charset="0"/>
              </a:rPr>
              <a:t>Ihr neues Produkt </a:t>
            </a:r>
            <a:r>
              <a:rPr lang="de-CH" sz="1400" dirty="0">
                <a:effectLst/>
                <a:latin typeface="Calibri" panose="020F0502020204030204" pitchFamily="34" charset="0"/>
                <a:ea typeface="Calibri" panose="020F0502020204030204" pitchFamily="34" charset="0"/>
              </a:rPr>
              <a:t>und Business-Modell </a:t>
            </a:r>
            <a:r>
              <a:rPr lang="de-CH" sz="1400" b="1" dirty="0">
                <a:effectLst/>
                <a:latin typeface="Calibri" panose="020F0502020204030204" pitchFamily="34" charset="0"/>
                <a:ea typeface="Calibri" panose="020F0502020204030204" pitchFamily="34" charset="0"/>
              </a:rPr>
              <a:t>des «EUROWEG-</a:t>
            </a:r>
            <a:r>
              <a:rPr lang="de-CH" sz="1400" b="1" dirty="0" err="1">
                <a:effectLst/>
                <a:latin typeface="Calibri" panose="020F0502020204030204" pitchFamily="34" charset="0"/>
                <a:ea typeface="Calibri" panose="020F0502020204030204" pitchFamily="34" charset="0"/>
              </a:rPr>
              <a:t>Barter</a:t>
            </a:r>
            <a:r>
              <a:rPr lang="de-CH" sz="1400" b="1" dirty="0">
                <a:effectLst/>
                <a:latin typeface="Calibri" panose="020F0502020204030204" pitchFamily="34" charset="0"/>
                <a:ea typeface="Calibri" panose="020F0502020204030204" pitchFamily="34" charset="0"/>
              </a:rPr>
              <a:t>»</a:t>
            </a:r>
            <a:endParaRPr lang="de-CH" sz="1400" dirty="0">
              <a:effectLst/>
              <a:latin typeface="Calibri" panose="020F0502020204030204" pitchFamily="34" charset="0"/>
              <a:ea typeface="Calibri" panose="020F0502020204030204" pitchFamily="34" charset="0"/>
            </a:endParaRPr>
          </a:p>
          <a:p>
            <a:r>
              <a:rPr lang="de-CH" sz="1400" dirty="0">
                <a:effectLst/>
                <a:latin typeface="Calibri" panose="020F0502020204030204" pitchFamily="34" charset="0"/>
                <a:ea typeface="Calibri" panose="020F0502020204030204" pitchFamily="34" charset="0"/>
              </a:rPr>
              <a:t> </a:t>
            </a:r>
          </a:p>
          <a:p>
            <a:r>
              <a:rPr lang="de-CH" sz="1400" dirty="0">
                <a:effectLst/>
                <a:latin typeface="Calibri" panose="020F0502020204030204" pitchFamily="34" charset="0"/>
                <a:ea typeface="Calibri" panose="020F0502020204030204" pitchFamily="34" charset="0"/>
              </a:rPr>
              <a:t>Da das klassischen Business-Modell der Banken mit den Null-Zinsen seit 2014 am sinken ist, jährlich kaum neue Banken entstehen, können wir Ihnen eine Ergänzung des Banken-Modells in der Weise anbieten, dass Sie Teile dieses 80 Mio. Kunden-Potentials als Ihre neue Einnahme-Quelle sichern können. Wie das geht, sei hier kurz erläutert. </a:t>
            </a:r>
          </a:p>
          <a:p>
            <a:r>
              <a:rPr lang="de-CH" sz="1400" dirty="0">
                <a:effectLst/>
                <a:latin typeface="Calibri" panose="020F0502020204030204" pitchFamily="34" charset="0"/>
                <a:ea typeface="Calibri" panose="020F0502020204030204" pitchFamily="34" charset="0"/>
              </a:rPr>
              <a:t> </a:t>
            </a:r>
          </a:p>
          <a:p>
            <a:pPr>
              <a:spcAft>
                <a:spcPts val="600"/>
              </a:spcAft>
            </a:pPr>
            <a:r>
              <a:rPr lang="de-CH" sz="1400" b="1" u="sng" dirty="0">
                <a:effectLst/>
                <a:latin typeface="Calibri" panose="020F0502020204030204" pitchFamily="34" charset="0"/>
                <a:ea typeface="Calibri" panose="020F0502020204030204" pitchFamily="34" charset="0"/>
              </a:rPr>
              <a:t>Problemstellung</a:t>
            </a:r>
            <a:r>
              <a:rPr lang="de-CH" sz="1400" dirty="0">
                <a:effectLst/>
                <a:latin typeface="Calibri" panose="020F0502020204030204" pitchFamily="34" charset="0"/>
                <a:ea typeface="Calibri" panose="020F0502020204030204" pitchFamily="34" charset="0"/>
              </a:rPr>
              <a:t>:</a:t>
            </a:r>
          </a:p>
          <a:p>
            <a:r>
              <a:rPr lang="de-CH" sz="1400" dirty="0">
                <a:effectLst/>
                <a:latin typeface="Calibri" panose="020F0502020204030204" pitchFamily="34" charset="0"/>
                <a:ea typeface="Calibri" panose="020F0502020204030204" pitchFamily="34" charset="0"/>
              </a:rPr>
              <a:t>Die </a:t>
            </a:r>
            <a:r>
              <a:rPr lang="de-CH" sz="1400" b="1" dirty="0">
                <a:effectLst/>
                <a:latin typeface="Calibri" panose="020F0502020204030204" pitchFamily="34" charset="0"/>
                <a:ea typeface="Calibri" panose="020F0502020204030204" pitchFamily="34" charset="0"/>
              </a:rPr>
              <a:t>Kredit-Bedingungen</a:t>
            </a:r>
            <a:r>
              <a:rPr lang="de-CH" sz="1400" dirty="0">
                <a:effectLst/>
                <a:latin typeface="Calibri" panose="020F0502020204030204" pitchFamily="34" charset="0"/>
                <a:ea typeface="Calibri" panose="020F0502020204030204" pitchFamily="34" charset="0"/>
              </a:rPr>
              <a:t> des Basel II und III sind ein enormer Hemmschuh, überhaupt noch </a:t>
            </a:r>
            <a:r>
              <a:rPr lang="de-CH" sz="1400" b="1" dirty="0">
                <a:effectLst/>
                <a:latin typeface="Calibri" panose="020F0502020204030204" pitchFamily="34" charset="0"/>
                <a:ea typeface="Calibri" panose="020F0502020204030204" pitchFamily="34" charset="0"/>
              </a:rPr>
              <a:t>Geld-Kredite</a:t>
            </a:r>
            <a:r>
              <a:rPr lang="de-CH" sz="1400" dirty="0">
                <a:effectLst/>
                <a:latin typeface="Calibri" panose="020F0502020204030204" pitchFamily="34" charset="0"/>
                <a:ea typeface="Calibri" panose="020F0502020204030204" pitchFamily="34" charset="0"/>
              </a:rPr>
              <a:t> vergeben zu können. Sie unterliegen strengsten Auflagen und Kontrollen. </a:t>
            </a:r>
          </a:p>
          <a:p>
            <a:r>
              <a:rPr lang="de-CH" sz="1400" dirty="0">
                <a:effectLst/>
                <a:latin typeface="Calibri" panose="020F0502020204030204" pitchFamily="34" charset="0"/>
                <a:ea typeface="Calibri" panose="020F0502020204030204" pitchFamily="34" charset="0"/>
              </a:rPr>
              <a:t> </a:t>
            </a:r>
          </a:p>
          <a:p>
            <a:pPr>
              <a:spcAft>
                <a:spcPts val="600"/>
              </a:spcAft>
            </a:pPr>
            <a:r>
              <a:rPr lang="de-CH" sz="1400" b="1" u="sng" dirty="0">
                <a:effectLst/>
                <a:latin typeface="Calibri" panose="020F0502020204030204" pitchFamily="34" charset="0"/>
                <a:ea typeface="Calibri" panose="020F0502020204030204" pitchFamily="34" charset="0"/>
              </a:rPr>
              <a:t>Lösung</a:t>
            </a:r>
            <a:endParaRPr lang="de-CH" sz="1400" u="sng" dirty="0">
              <a:effectLst/>
              <a:latin typeface="Calibri" panose="020F0502020204030204" pitchFamily="34" charset="0"/>
              <a:ea typeface="Calibri" panose="020F0502020204030204" pitchFamily="34" charset="0"/>
            </a:endParaRPr>
          </a:p>
          <a:p>
            <a:r>
              <a:rPr lang="de-CH" sz="1400" dirty="0">
                <a:effectLst/>
                <a:latin typeface="Calibri" panose="020F0502020204030204" pitchFamily="34" charset="0"/>
                <a:ea typeface="Calibri" panose="020F0502020204030204" pitchFamily="34" charset="0"/>
              </a:rPr>
              <a:t>Der </a:t>
            </a:r>
            <a:r>
              <a:rPr lang="de-CH" sz="1400" b="1" dirty="0">
                <a:effectLst/>
                <a:latin typeface="Calibri" panose="020F0502020204030204" pitchFamily="34" charset="0"/>
                <a:ea typeface="Calibri" panose="020F0502020204030204" pitchFamily="34" charset="0"/>
              </a:rPr>
              <a:t>Waren-Kredit</a:t>
            </a:r>
            <a:r>
              <a:rPr lang="de-CH" sz="1400" dirty="0">
                <a:effectLst/>
                <a:latin typeface="Calibri" panose="020F0502020204030204" pitchFamily="34" charset="0"/>
                <a:ea typeface="Calibri" panose="020F0502020204030204" pitchFamily="34" charset="0"/>
              </a:rPr>
              <a:t> unterliegt keinerlei Vorschriften. Jeder Unternehmer kann seinem Kunden beliebig-langen Waren-Kredit gewähren. Doch die Übersicht darüber zu behalten, ist sein Problem. </a:t>
            </a:r>
            <a:r>
              <a:rPr lang="de-CH" sz="1400" b="1" dirty="0">
                <a:effectLst/>
                <a:latin typeface="Calibri" panose="020F0502020204030204" pitchFamily="34" charset="0"/>
                <a:ea typeface="Calibri" panose="020F0502020204030204" pitchFamily="34" charset="0"/>
              </a:rPr>
              <a:t>Und genau hier können Sie als Bank eine neue Dienstleistung einfach und kostengünstig über Ihr EDV-Computer-System anbieten </a:t>
            </a:r>
            <a:r>
              <a:rPr lang="de-CH" sz="1400" dirty="0">
                <a:effectLst/>
                <a:latin typeface="Calibri" panose="020F0502020204030204" pitchFamily="34" charset="0"/>
                <a:ea typeface="Calibri" panose="020F0502020204030204" pitchFamily="34" charset="0"/>
              </a:rPr>
              <a:t>und dabei am Umsatz aller Ihrer Kunden eine Provision von 2-4% verdienen. Das ist wesentlich mehr als Sie an den Zinsen je verdienen konnten, denn Sie haben damit den </a:t>
            </a:r>
            <a:r>
              <a:rPr lang="de-CH" sz="1400" b="1" dirty="0">
                <a:effectLst/>
                <a:latin typeface="Calibri" panose="020F0502020204030204" pitchFamily="34" charset="0"/>
                <a:ea typeface="Calibri" panose="020F0502020204030204" pitchFamily="34" charset="0"/>
              </a:rPr>
              <a:t>Waren-Fluss nicht nur unter Kontrolle</a:t>
            </a:r>
            <a:r>
              <a:rPr lang="de-CH" sz="1400" dirty="0">
                <a:effectLst/>
                <a:latin typeface="Calibri" panose="020F0502020204030204" pitchFamily="34" charset="0"/>
                <a:ea typeface="Calibri" panose="020F0502020204030204" pitchFamily="34" charset="0"/>
              </a:rPr>
              <a:t>, sondern sind somit </a:t>
            </a:r>
            <a:r>
              <a:rPr lang="de-CH" sz="1400" b="1" dirty="0">
                <a:effectLst/>
                <a:latin typeface="Calibri" panose="020F0502020204030204" pitchFamily="34" charset="0"/>
                <a:ea typeface="Calibri" panose="020F0502020204030204" pitchFamily="34" charset="0"/>
              </a:rPr>
              <a:t>Aktiv-Partner</a:t>
            </a:r>
            <a:r>
              <a:rPr lang="de-CH" sz="1400" dirty="0">
                <a:effectLst/>
                <a:latin typeface="Calibri" panose="020F0502020204030204" pitchFamily="34" charset="0"/>
                <a:ea typeface="Calibri" panose="020F0502020204030204" pitchFamily="34" charset="0"/>
              </a:rPr>
              <a:t> jedes Ihrer Kunden über dessen Ausgaben. </a:t>
            </a:r>
          </a:p>
          <a:p>
            <a:pPr algn="r"/>
            <a:r>
              <a:rPr lang="de-CH" sz="1400" i="1" dirty="0">
                <a:latin typeface="Calibri" panose="020F0502020204030204" pitchFamily="34" charset="0"/>
                <a:ea typeface="Calibri" panose="020F0502020204030204" pitchFamily="34" charset="0"/>
              </a:rPr>
              <a:t>Einleitung zum Brief an Russische Bank vom 07.03.2020 HJK</a:t>
            </a:r>
            <a:endParaRPr lang="de-CH" sz="14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56199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2891161" y="870690"/>
            <a:ext cx="6773662" cy="369332"/>
          </a:xfrm>
          <a:prstGeom prst="rect">
            <a:avLst/>
          </a:prstGeom>
        </p:spPr>
        <p:txBody>
          <a:bodyPr wrap="square">
            <a:spAutoFit/>
          </a:bodyPr>
          <a:lstStyle/>
          <a:p>
            <a:r>
              <a:rPr lang="de-DE" altLang="de-DE" b="1" dirty="0">
                <a:solidFill>
                  <a:srgbClr val="FF0000"/>
                </a:solidFill>
                <a:latin typeface="Arial" panose="020B0604020202020204" pitchFamily="34" charset="0"/>
              </a:rPr>
              <a:t>Tag 1 der </a:t>
            </a:r>
            <a:r>
              <a:rPr lang="de-DE" altLang="de-DE" b="1" dirty="0" err="1">
                <a:solidFill>
                  <a:srgbClr val="FF0000"/>
                </a:solidFill>
                <a:latin typeface="Arial" panose="020B0604020202020204" pitchFamily="34" charset="0"/>
              </a:rPr>
              <a:t>HuMan</a:t>
            </a:r>
            <a:r>
              <a:rPr lang="de-DE" altLang="de-DE" b="1" dirty="0">
                <a:solidFill>
                  <a:srgbClr val="FF0000"/>
                </a:solidFill>
                <a:latin typeface="Arial" panose="020B0604020202020204" pitchFamily="34" charset="0"/>
              </a:rPr>
              <a:t>-Wirtschaft</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1107996"/>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a:t>
            </a:r>
            <a:endParaRPr lang="de-CH" altLang="de-DE" sz="3300" i="1" dirty="0">
              <a:solidFill>
                <a:schemeClr val="accent2"/>
              </a:solidFill>
            </a:endParaRPr>
          </a:p>
          <a:p>
            <a:r>
              <a:rPr lang="de-DE" altLang="de-DE" sz="3300" b="1" i="1" dirty="0">
                <a:solidFill>
                  <a:schemeClr val="accent2"/>
                </a:solidFill>
                <a:latin typeface="Arial" panose="020B0604020202020204" pitchFamily="34" charset="0"/>
              </a:rPr>
              <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29746" y="40918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189608" y="3937940"/>
            <a:ext cx="10164932"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1. Das bedeutet: Pro Tag müssen 80 Mio. durch 365 Tage macht  220'000 EUROWEG-Konten eröffnet</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werden mit</a:t>
            </a:r>
            <a:endParaRPr lang="de-CH" sz="1600" dirty="0">
              <a:solidFill>
                <a:srgbClr val="0000FF"/>
              </a:solidFill>
            </a:endParaRPr>
          </a:p>
        </p:txBody>
      </p:sp>
      <p:sp>
        <p:nvSpPr>
          <p:cNvPr id="6" name="Rechteck 5">
            <a:extLst>
              <a:ext uri="{FF2B5EF4-FFF2-40B4-BE49-F238E27FC236}">
                <a16:creationId xmlns:a16="http://schemas.microsoft.com/office/drawing/2014/main" id="{1AA22A01-0B6B-4F8F-B7E0-F33AF0BAA5DB}"/>
              </a:ext>
            </a:extLst>
          </p:cNvPr>
          <p:cNvSpPr/>
          <p:nvPr/>
        </p:nvSpPr>
        <p:spPr>
          <a:xfrm>
            <a:off x="1180730" y="4497232"/>
            <a:ext cx="10058400" cy="584775"/>
          </a:xfrm>
          <a:prstGeom prst="rect">
            <a:avLst/>
          </a:prstGeom>
        </p:spPr>
        <p:txBody>
          <a:bodyPr wrap="square">
            <a:spAutoFit/>
          </a:bodyPr>
          <a:lstStyle/>
          <a:p>
            <a:pPr algn="l"/>
            <a:r>
              <a:rPr lang="de-DE" altLang="de-DE" sz="1600" b="1" dirty="0">
                <a:solidFill>
                  <a:srgbClr val="0000FF"/>
                </a:solidFill>
                <a:latin typeface="Arial" panose="020B0604020202020204" pitchFamily="34" charset="0"/>
              </a:rPr>
              <a:t>2. einem Waren-Einkaufsrahmen pro Konto von 1'460.- / Jahr oder gleich für 5 Jahre für W€:  7'300.- /</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freischalten als Waren-Einkaufsrahmen.</a:t>
            </a:r>
            <a:endParaRPr lang="de-CH" sz="1600" dirty="0"/>
          </a:p>
        </p:txBody>
      </p:sp>
      <p:pic>
        <p:nvPicPr>
          <p:cNvPr id="8" name="Grafik 7">
            <a:extLst>
              <a:ext uri="{FF2B5EF4-FFF2-40B4-BE49-F238E27FC236}">
                <a16:creationId xmlns:a16="http://schemas.microsoft.com/office/drawing/2014/main" id="{AC462E40-3AD4-4802-84FD-2A21475BF1A1}"/>
              </a:ext>
            </a:extLst>
          </p:cNvPr>
          <p:cNvPicPr>
            <a:picLocks noChangeAspect="1"/>
          </p:cNvPicPr>
          <p:nvPr/>
        </p:nvPicPr>
        <p:blipFill>
          <a:blip r:embed="rId4"/>
          <a:stretch>
            <a:fillRect/>
          </a:stretch>
        </p:blipFill>
        <p:spPr>
          <a:xfrm>
            <a:off x="1503618" y="1307128"/>
            <a:ext cx="9396689" cy="2510272"/>
          </a:xfrm>
          <a:prstGeom prst="rect">
            <a:avLst/>
          </a:prstGeom>
        </p:spPr>
      </p:pic>
      <p:sp>
        <p:nvSpPr>
          <p:cNvPr id="15" name="Rechteck 14">
            <a:extLst>
              <a:ext uri="{FF2B5EF4-FFF2-40B4-BE49-F238E27FC236}">
                <a16:creationId xmlns:a16="http://schemas.microsoft.com/office/drawing/2014/main" id="{5332FBE9-6FE6-41D1-B00A-A103169708A5}"/>
              </a:ext>
            </a:extLst>
          </p:cNvPr>
          <p:cNvSpPr/>
          <p:nvPr/>
        </p:nvSpPr>
        <p:spPr>
          <a:xfrm>
            <a:off x="1180730" y="5120477"/>
            <a:ext cx="9916357"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3. Dazu benötigen wir weltweit täglich neu 1‘100 WEG-Begleiter – 365 Tage / Jahr macht im Jahr</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dann 400‘000 WEG-Begleiter weltweit. (50 Mio. ganze Welt)</a:t>
            </a:r>
            <a:endParaRPr lang="de-CH" sz="1600" b="1" dirty="0">
              <a:solidFill>
                <a:srgbClr val="0000FF"/>
              </a:solidFill>
              <a:latin typeface="Arial" panose="020B0604020202020204" pitchFamily="34" charset="0"/>
            </a:endParaRPr>
          </a:p>
        </p:txBody>
      </p:sp>
      <p:sp>
        <p:nvSpPr>
          <p:cNvPr id="16" name="Rechteck 15">
            <a:extLst>
              <a:ext uri="{FF2B5EF4-FFF2-40B4-BE49-F238E27FC236}">
                <a16:creationId xmlns:a16="http://schemas.microsoft.com/office/drawing/2014/main" id="{B56639B2-E3EA-4D7A-9865-95830FEBE882}"/>
              </a:ext>
            </a:extLst>
          </p:cNvPr>
          <p:cNvSpPr/>
          <p:nvPr/>
        </p:nvSpPr>
        <p:spPr>
          <a:xfrm>
            <a:off x="1180729" y="5733037"/>
            <a:ext cx="10120544"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4. wobei jeder 200 Menschen = 60 Familien begleitet und das 1/2 Tag alle 2 Monate. </a:t>
            </a:r>
          </a:p>
          <a:p>
            <a:r>
              <a:rPr lang="de-DE" altLang="de-DE" sz="1600" b="1" dirty="0">
                <a:solidFill>
                  <a:srgbClr val="0000FF"/>
                </a:solidFill>
                <a:latin typeface="Arial" panose="020B0604020202020204" pitchFamily="34" charset="0"/>
              </a:rPr>
              <a:t>    Er arbeitet dann 4 Tage die Woche, zusammen mit 1 Sekretärin. </a:t>
            </a:r>
            <a:endParaRPr lang="de-CH" sz="16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4848094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heel(1)">
                                      <p:cBhvr>
                                        <p:cTn id="4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5"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8" y="959560"/>
            <a:ext cx="10144637" cy="369332"/>
          </a:xfrm>
          <a:prstGeom prst="rect">
            <a:avLst/>
          </a:prstGeom>
        </p:spPr>
        <p:txBody>
          <a:bodyPr wrap="none">
            <a:spAutoFit/>
          </a:bodyPr>
          <a:lstStyle/>
          <a:p>
            <a:r>
              <a:rPr lang="de-DE" b="1" dirty="0">
                <a:solidFill>
                  <a:srgbClr val="FF0000"/>
                </a:solidFill>
                <a:latin typeface="Arial" panose="020B0604020202020204" pitchFamily="34" charset="0"/>
              </a:rPr>
              <a:t>Jährlich müssen 80 Mio. 0-5 Jährige mit mindestens </a:t>
            </a:r>
            <a:r>
              <a:rPr lang="de-DE" b="1" u="sng" dirty="0">
                <a:solidFill>
                  <a:srgbClr val="FF0000"/>
                </a:solidFill>
                <a:latin typeface="Arial" panose="020B0604020202020204" pitchFamily="34" charset="0"/>
              </a:rPr>
              <a:t>4 W€</a:t>
            </a:r>
            <a:r>
              <a:rPr lang="de-DE" b="1" dirty="0">
                <a:solidFill>
                  <a:srgbClr val="FF0000"/>
                </a:solidFill>
                <a:latin typeface="Arial" panose="020B0604020202020204" pitchFamily="34" charset="0"/>
              </a:rPr>
              <a:t> kreditiert werden pro Tag x 365 </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031132" y="4735135"/>
            <a:ext cx="1079770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Wir beginnen mit den Neugeborenen ab 1 bis 5 Jahre = W€  1‘460.-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638707" y="5240974"/>
            <a:ext cx="9431369"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In jedem Folgejahr kommen weitere 80 Mio. Neugeborene dazu!</a:t>
            </a:r>
            <a:endParaRPr lang="de-CH" sz="2400" dirty="0"/>
          </a:p>
        </p:txBody>
      </p:sp>
      <p:sp>
        <p:nvSpPr>
          <p:cNvPr id="6" name="Rechteck 5">
            <a:extLst>
              <a:ext uri="{FF2B5EF4-FFF2-40B4-BE49-F238E27FC236}">
                <a16:creationId xmlns:a16="http://schemas.microsoft.com/office/drawing/2014/main" id="{1AA22A01-0B6B-4F8F-B7E0-F33AF0BAA5DB}"/>
              </a:ext>
            </a:extLst>
          </p:cNvPr>
          <p:cNvSpPr/>
          <p:nvPr/>
        </p:nvSpPr>
        <p:spPr>
          <a:xfrm>
            <a:off x="1682884" y="5746811"/>
            <a:ext cx="9795753"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Nach dem 5. Jahr bekommen die nun 6-Jährigen pro Tag mehr!  </a:t>
            </a:r>
            <a:endParaRPr lang="de-CH" sz="2400" dirty="0"/>
          </a:p>
        </p:txBody>
      </p:sp>
      <p:pic>
        <p:nvPicPr>
          <p:cNvPr id="8" name="Grafik 7">
            <a:extLst>
              <a:ext uri="{FF2B5EF4-FFF2-40B4-BE49-F238E27FC236}">
                <a16:creationId xmlns:a16="http://schemas.microsoft.com/office/drawing/2014/main" id="{42318998-ADF0-43C0-A1AB-EF4676D7CB7E}"/>
              </a:ext>
            </a:extLst>
          </p:cNvPr>
          <p:cNvPicPr>
            <a:picLocks noChangeAspect="1"/>
          </p:cNvPicPr>
          <p:nvPr/>
        </p:nvPicPr>
        <p:blipFill>
          <a:blip r:embed="rId4"/>
          <a:stretch>
            <a:fillRect/>
          </a:stretch>
        </p:blipFill>
        <p:spPr>
          <a:xfrm>
            <a:off x="1682184" y="1440545"/>
            <a:ext cx="8584908" cy="3103124"/>
          </a:xfrm>
          <a:prstGeom prst="rect">
            <a:avLst/>
          </a:prstGeom>
        </p:spPr>
      </p:pic>
      <p:sp>
        <p:nvSpPr>
          <p:cNvPr id="7" name="Textfeld 6">
            <a:extLst>
              <a:ext uri="{FF2B5EF4-FFF2-40B4-BE49-F238E27FC236}">
                <a16:creationId xmlns:a16="http://schemas.microsoft.com/office/drawing/2014/main" id="{3E9B369D-F0E6-4BC3-AD10-3F1EA670A600}"/>
              </a:ext>
            </a:extLst>
          </p:cNvPr>
          <p:cNvSpPr txBox="1"/>
          <p:nvPr/>
        </p:nvSpPr>
        <p:spPr>
          <a:xfrm>
            <a:off x="9241655" y="2485747"/>
            <a:ext cx="1225118" cy="307777"/>
          </a:xfrm>
          <a:prstGeom prst="rect">
            <a:avLst/>
          </a:prstGeom>
          <a:noFill/>
        </p:spPr>
        <p:txBody>
          <a:bodyPr wrap="square" rtlCol="0">
            <a:spAutoFit/>
          </a:bodyPr>
          <a:lstStyle/>
          <a:p>
            <a:r>
              <a:rPr lang="de-CH" sz="1400" dirty="0"/>
              <a:t>In Mio. </a:t>
            </a:r>
          </a:p>
        </p:txBody>
      </p:sp>
      <p:sp>
        <p:nvSpPr>
          <p:cNvPr id="9" name="Rechteck 8">
            <a:extLst>
              <a:ext uri="{FF2B5EF4-FFF2-40B4-BE49-F238E27FC236}">
                <a16:creationId xmlns:a16="http://schemas.microsoft.com/office/drawing/2014/main" id="{03205CA3-A5CB-43DE-A2C6-91978E7E332A}"/>
              </a:ext>
            </a:extLst>
          </p:cNvPr>
          <p:cNvSpPr/>
          <p:nvPr/>
        </p:nvSpPr>
        <p:spPr>
          <a:xfrm>
            <a:off x="3290530" y="2480855"/>
            <a:ext cx="771365" cy="307777"/>
          </a:xfrm>
          <a:prstGeom prst="rect">
            <a:avLst/>
          </a:prstGeom>
        </p:spPr>
        <p:txBody>
          <a:bodyPr wrap="none">
            <a:spAutoFit/>
          </a:bodyPr>
          <a:lstStyle/>
          <a:p>
            <a:r>
              <a:rPr lang="de-CH" sz="1400" dirty="0"/>
              <a:t>In Mio.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830722" cy="369332"/>
          </a:xfrm>
          <a:prstGeom prst="rect">
            <a:avLst/>
          </a:prstGeom>
        </p:spPr>
        <p:txBody>
          <a:bodyPr wrap="none">
            <a:spAutoFit/>
          </a:bodyPr>
          <a:lstStyle/>
          <a:p>
            <a:r>
              <a:rPr lang="de-DE" b="1" dirty="0">
                <a:solidFill>
                  <a:srgbClr val="FF0000"/>
                </a:solidFill>
                <a:latin typeface="Arial" panose="020B0604020202020204" pitchFamily="34" charset="0"/>
              </a:rPr>
              <a:t>Jährlich müssen 80 Mio. 6-10 Jährige mit mindestens </a:t>
            </a:r>
            <a:r>
              <a:rPr lang="de-DE" b="1" u="sng" dirty="0">
                <a:solidFill>
                  <a:srgbClr val="FF0000"/>
                </a:solidFill>
                <a:latin typeface="Arial" panose="020B0604020202020204" pitchFamily="34" charset="0"/>
              </a:rPr>
              <a:t>7 W€</a:t>
            </a:r>
            <a:r>
              <a:rPr lang="de-DE" b="1" dirty="0">
                <a:solidFill>
                  <a:srgbClr val="FF0000"/>
                </a:solidFill>
                <a:latin typeface="Arial" panose="020B0604020202020204" pitchFamily="34" charset="0"/>
              </a:rPr>
              <a:t> kreditiert werden pro Tag: = 210.- / Mt.</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322962" y="5065876"/>
            <a:ext cx="10486417"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Nun kommen dazu die schon 6 bis 10 Jährigen mit  W€  2‘555.-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400784" y="5591171"/>
            <a:ext cx="951365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W€ 2‘555.- / Jahr mal 80 Mio. macht 204‘400 Mio. pro Jahr dazu!</a:t>
            </a:r>
            <a:endParaRPr lang="de-CH" sz="2400" dirty="0"/>
          </a:p>
        </p:txBody>
      </p:sp>
      <p:pic>
        <p:nvPicPr>
          <p:cNvPr id="10" name="Grafik 9">
            <a:extLst>
              <a:ext uri="{FF2B5EF4-FFF2-40B4-BE49-F238E27FC236}">
                <a16:creationId xmlns:a16="http://schemas.microsoft.com/office/drawing/2014/main" id="{603BBD9D-B556-4DC2-A305-308CCB97FB7B}"/>
              </a:ext>
            </a:extLst>
          </p:cNvPr>
          <p:cNvPicPr>
            <a:picLocks noChangeAspect="1"/>
          </p:cNvPicPr>
          <p:nvPr/>
        </p:nvPicPr>
        <p:blipFill>
          <a:blip r:embed="rId4"/>
          <a:stretch>
            <a:fillRect/>
          </a:stretch>
        </p:blipFill>
        <p:spPr>
          <a:xfrm>
            <a:off x="2115110" y="1322962"/>
            <a:ext cx="7708674" cy="3472774"/>
          </a:xfrm>
          <a:prstGeom prst="rect">
            <a:avLst/>
          </a:prstGeom>
        </p:spPr>
      </p:pic>
      <p:sp>
        <p:nvSpPr>
          <p:cNvPr id="6" name="Rechteck 5">
            <a:extLst>
              <a:ext uri="{FF2B5EF4-FFF2-40B4-BE49-F238E27FC236}">
                <a16:creationId xmlns:a16="http://schemas.microsoft.com/office/drawing/2014/main" id="{B7C4C1EA-F6FE-490B-97FD-E851DC3CDC89}"/>
              </a:ext>
            </a:extLst>
          </p:cNvPr>
          <p:cNvSpPr/>
          <p:nvPr/>
        </p:nvSpPr>
        <p:spPr>
          <a:xfrm>
            <a:off x="2544807" y="1575333"/>
            <a:ext cx="771365" cy="307777"/>
          </a:xfrm>
          <a:prstGeom prst="rect">
            <a:avLst/>
          </a:prstGeom>
        </p:spPr>
        <p:txBody>
          <a:bodyPr wrap="none">
            <a:spAutoFit/>
          </a:bodyPr>
          <a:lstStyle/>
          <a:p>
            <a:r>
              <a:rPr lang="de-CH" sz="1400" dirty="0"/>
              <a:t>In Mio. </a:t>
            </a:r>
          </a:p>
        </p:txBody>
      </p:sp>
    </p:spTree>
    <p:extLst>
      <p:ext uri="{BB962C8B-B14F-4D97-AF65-F5344CB8AC3E}">
        <p14:creationId xmlns:p14="http://schemas.microsoft.com/office/powerpoint/2010/main" val="39309406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792313" cy="369332"/>
          </a:xfrm>
          <a:prstGeom prst="rect">
            <a:avLst/>
          </a:prstGeom>
        </p:spPr>
        <p:txBody>
          <a:bodyPr wrap="none">
            <a:spAutoFit/>
          </a:bodyPr>
          <a:lstStyle/>
          <a:p>
            <a:r>
              <a:rPr lang="de-DE" b="1" dirty="0">
                <a:solidFill>
                  <a:srgbClr val="FF0000"/>
                </a:solidFill>
                <a:latin typeface="Arial" panose="020B0604020202020204" pitchFamily="34" charset="0"/>
              </a:rPr>
              <a:t>Nun müssen 80 Mio. 11-15 jährige mit mindestens </a:t>
            </a:r>
            <a:r>
              <a:rPr lang="de-DE" b="1" u="sng" dirty="0">
                <a:solidFill>
                  <a:srgbClr val="FF0000"/>
                </a:solidFill>
                <a:latin typeface="Arial" panose="020B0604020202020204" pitchFamily="34" charset="0"/>
              </a:rPr>
              <a:t>10 W€</a:t>
            </a:r>
            <a:r>
              <a:rPr lang="de-DE" b="1" dirty="0">
                <a:solidFill>
                  <a:srgbClr val="FF0000"/>
                </a:solidFill>
                <a:latin typeface="Arial" panose="020B0604020202020204" pitchFamily="34" charset="0"/>
              </a:rPr>
              <a:t> kreditiert werden pro Tag: = 3‘650.-/Jahr</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293779" y="5250702"/>
            <a:ext cx="10486417"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Es kommen dazu die schon 11 bis 15 Jährigen mit  W€  3‘650.-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488332" y="5746814"/>
            <a:ext cx="951365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W€ 3‘650.- / Jahr mal 80 Mio. macht 292‘000 Mio. pro Jahr dazu!</a:t>
            </a:r>
            <a:endParaRPr lang="de-CH" sz="2400" dirty="0"/>
          </a:p>
        </p:txBody>
      </p:sp>
      <p:pic>
        <p:nvPicPr>
          <p:cNvPr id="8" name="Grafik 7">
            <a:extLst>
              <a:ext uri="{FF2B5EF4-FFF2-40B4-BE49-F238E27FC236}">
                <a16:creationId xmlns:a16="http://schemas.microsoft.com/office/drawing/2014/main" id="{B1EDDE17-AED2-4AD0-B4F4-3D8CDFE31959}"/>
              </a:ext>
            </a:extLst>
          </p:cNvPr>
          <p:cNvPicPr>
            <a:picLocks noChangeAspect="1"/>
          </p:cNvPicPr>
          <p:nvPr/>
        </p:nvPicPr>
        <p:blipFill>
          <a:blip r:embed="rId4"/>
          <a:stretch>
            <a:fillRect/>
          </a:stretch>
        </p:blipFill>
        <p:spPr>
          <a:xfrm>
            <a:off x="2213835" y="1206230"/>
            <a:ext cx="6770145" cy="3876310"/>
          </a:xfrm>
          <a:prstGeom prst="rect">
            <a:avLst/>
          </a:prstGeom>
        </p:spPr>
      </p:pic>
      <p:sp>
        <p:nvSpPr>
          <p:cNvPr id="6" name="Rechteck 5">
            <a:extLst>
              <a:ext uri="{FF2B5EF4-FFF2-40B4-BE49-F238E27FC236}">
                <a16:creationId xmlns:a16="http://schemas.microsoft.com/office/drawing/2014/main" id="{E3B41C30-910B-4E06-841D-265509DA7BE2}"/>
              </a:ext>
            </a:extLst>
          </p:cNvPr>
          <p:cNvSpPr/>
          <p:nvPr/>
        </p:nvSpPr>
        <p:spPr>
          <a:xfrm>
            <a:off x="1115502" y="1557577"/>
            <a:ext cx="941283" cy="369332"/>
          </a:xfrm>
          <a:prstGeom prst="rect">
            <a:avLst/>
          </a:prstGeom>
        </p:spPr>
        <p:txBody>
          <a:bodyPr wrap="none">
            <a:spAutoFit/>
          </a:bodyPr>
          <a:lstStyle/>
          <a:p>
            <a:r>
              <a:rPr lang="de-CH" dirty="0"/>
              <a:t>In Mio. </a:t>
            </a:r>
          </a:p>
        </p:txBody>
      </p:sp>
    </p:spTree>
    <p:extLst>
      <p:ext uri="{BB962C8B-B14F-4D97-AF65-F5344CB8AC3E}">
        <p14:creationId xmlns:p14="http://schemas.microsoft.com/office/powerpoint/2010/main" val="37891053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792250" cy="369332"/>
          </a:xfrm>
          <a:prstGeom prst="rect">
            <a:avLst/>
          </a:prstGeom>
        </p:spPr>
        <p:txBody>
          <a:bodyPr wrap="none">
            <a:spAutoFit/>
          </a:bodyPr>
          <a:lstStyle/>
          <a:p>
            <a:r>
              <a:rPr lang="de-DE" b="1" dirty="0">
                <a:solidFill>
                  <a:srgbClr val="FF0000"/>
                </a:solidFill>
                <a:latin typeface="Arial" panose="020B0604020202020204" pitchFamily="34" charset="0"/>
              </a:rPr>
              <a:t>Nun müssen 80 Mio. 16-20 Jährige mit mindestens 15 W€ kreditiert werden pro Tag: = 5‘475.-/Jahr</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963038" y="1534736"/>
            <a:ext cx="3813243" cy="1200329"/>
          </a:xfrm>
          <a:prstGeom prst="rect">
            <a:avLst/>
          </a:prstGeom>
        </p:spPr>
        <p:txBody>
          <a:bodyPr wrap="square">
            <a:spAutoFit/>
          </a:bodyPr>
          <a:lstStyle/>
          <a:p>
            <a:r>
              <a:rPr lang="de-DE" altLang="de-DE" sz="2400" b="1" dirty="0">
                <a:solidFill>
                  <a:srgbClr val="0000FF"/>
                </a:solidFill>
                <a:latin typeface="Arial" panose="020B0604020202020204" pitchFamily="34" charset="0"/>
              </a:rPr>
              <a:t>Es kommen dazu die schon 16 bis 20 Jährigen mit  W€  5‘475.-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914401" y="3032796"/>
            <a:ext cx="3706238" cy="1200329"/>
          </a:xfrm>
          <a:prstGeom prst="rect">
            <a:avLst/>
          </a:prstGeom>
        </p:spPr>
        <p:txBody>
          <a:bodyPr wrap="square">
            <a:spAutoFit/>
          </a:bodyPr>
          <a:lstStyle/>
          <a:p>
            <a:r>
              <a:rPr lang="de-DE" altLang="de-DE" sz="2400" b="1" dirty="0">
                <a:solidFill>
                  <a:srgbClr val="0000FF"/>
                </a:solidFill>
                <a:latin typeface="Arial" panose="020B0604020202020204" pitchFamily="34" charset="0"/>
              </a:rPr>
              <a:t>W€ 5‘475.- / Jahr mal 80 Mio. macht 438‘000 Mio. pro Jahr dazu!</a:t>
            </a:r>
            <a:endParaRPr lang="de-CH" sz="2400" dirty="0"/>
          </a:p>
        </p:txBody>
      </p:sp>
      <p:sp>
        <p:nvSpPr>
          <p:cNvPr id="7" name="Rechteck 6">
            <a:extLst>
              <a:ext uri="{FF2B5EF4-FFF2-40B4-BE49-F238E27FC236}">
                <a16:creationId xmlns:a16="http://schemas.microsoft.com/office/drawing/2014/main" id="{DC4823C6-FA5D-46CB-97A3-6D06BAD81C07}"/>
              </a:ext>
            </a:extLst>
          </p:cNvPr>
          <p:cNvSpPr/>
          <p:nvPr/>
        </p:nvSpPr>
        <p:spPr>
          <a:xfrm>
            <a:off x="927369" y="4438524"/>
            <a:ext cx="3780818" cy="1785104"/>
          </a:xfrm>
          <a:prstGeom prst="rect">
            <a:avLst/>
          </a:prstGeom>
        </p:spPr>
        <p:txBody>
          <a:bodyPr wrap="square">
            <a:spAutoFit/>
          </a:bodyPr>
          <a:lstStyle/>
          <a:p>
            <a:r>
              <a:rPr lang="de-DE" altLang="de-DE" sz="2200" b="1" dirty="0">
                <a:solidFill>
                  <a:srgbClr val="FF0000"/>
                </a:solidFill>
                <a:latin typeface="Arial" panose="020B0604020202020204" pitchFamily="34" charset="0"/>
              </a:rPr>
              <a:t>Im 20. Jahr muss die WELT-Zentral-Bank     Total    </a:t>
            </a:r>
            <a:r>
              <a:rPr lang="de-DE" altLang="de-DE" sz="2200" b="1" u="sng" dirty="0">
                <a:solidFill>
                  <a:srgbClr val="FF0000"/>
                </a:solidFill>
                <a:latin typeface="Arial" panose="020B0604020202020204" pitchFamily="34" charset="0"/>
              </a:rPr>
              <a:t>5</a:t>
            </a:r>
            <a:r>
              <a:rPr lang="de-DE" sz="2200" b="1" u="sng" dirty="0">
                <a:solidFill>
                  <a:srgbClr val="FF0000"/>
                </a:solidFill>
                <a:latin typeface="Arial" panose="020B0604020202020204" pitchFamily="34" charset="0"/>
              </a:rPr>
              <a:t>‘256 Mia. W€ </a:t>
            </a:r>
            <a:endParaRPr lang="de-DE" altLang="de-DE" sz="2200" b="1" u="sng" dirty="0">
              <a:solidFill>
                <a:srgbClr val="FF0000"/>
              </a:solidFill>
              <a:latin typeface="Arial" panose="020B0604020202020204" pitchFamily="34" charset="0"/>
            </a:endParaRPr>
          </a:p>
          <a:p>
            <a:r>
              <a:rPr lang="de-DE" sz="2200" b="1" dirty="0">
                <a:solidFill>
                  <a:srgbClr val="FF0000"/>
                </a:solidFill>
                <a:latin typeface="Arial" panose="020B0604020202020204" pitchFamily="34" charset="0"/>
              </a:rPr>
              <a:t>neu geschaffen haben nur für die Neu-Geborenen. </a:t>
            </a:r>
            <a:endParaRPr lang="de-CH" sz="2200" dirty="0">
              <a:solidFill>
                <a:srgbClr val="FF0000"/>
              </a:solidFill>
            </a:endParaRPr>
          </a:p>
        </p:txBody>
      </p:sp>
      <p:pic>
        <p:nvPicPr>
          <p:cNvPr id="9" name="Grafik 8">
            <a:extLst>
              <a:ext uri="{FF2B5EF4-FFF2-40B4-BE49-F238E27FC236}">
                <a16:creationId xmlns:a16="http://schemas.microsoft.com/office/drawing/2014/main" id="{258596A0-A3C1-41C9-B4BF-6F6F668D4529}"/>
              </a:ext>
            </a:extLst>
          </p:cNvPr>
          <p:cNvPicPr>
            <a:picLocks noChangeAspect="1"/>
          </p:cNvPicPr>
          <p:nvPr/>
        </p:nvPicPr>
        <p:blipFill>
          <a:blip r:embed="rId4"/>
          <a:stretch>
            <a:fillRect/>
          </a:stretch>
        </p:blipFill>
        <p:spPr>
          <a:xfrm>
            <a:off x="4907038" y="1220983"/>
            <a:ext cx="6843976" cy="5116819"/>
          </a:xfrm>
          <a:prstGeom prst="rect">
            <a:avLst/>
          </a:prstGeom>
        </p:spPr>
      </p:pic>
    </p:spTree>
    <p:extLst>
      <p:ext uri="{BB962C8B-B14F-4D97-AF65-F5344CB8AC3E}">
        <p14:creationId xmlns:p14="http://schemas.microsoft.com/office/powerpoint/2010/main" val="8930719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5119" y="883036"/>
            <a:ext cx="6524422" cy="984885"/>
          </a:xfrm>
          <a:prstGeom prst="rect">
            <a:avLst/>
          </a:prstGeom>
        </p:spPr>
        <p:txBody>
          <a:bodyPr wrap="square">
            <a:spAutoFit/>
          </a:bodyPr>
          <a:lstStyle/>
          <a:p>
            <a:r>
              <a:rPr lang="de-DE" b="1" dirty="0">
                <a:solidFill>
                  <a:srgbClr val="FF0000"/>
                </a:solidFill>
                <a:latin typeface="Arial" panose="020B0604020202020204" pitchFamily="34" charset="0"/>
              </a:rPr>
              <a:t>Nun müssen die 21 Jährigen 80 Mio. Menschen mit mindestens 10‘000 W€  kreditiert werden, um sich ein kleines 50 m2 Haus leisten zu können. = </a:t>
            </a:r>
            <a:r>
              <a:rPr lang="de-DE" sz="2200" b="1" u="sng" dirty="0">
                <a:solidFill>
                  <a:srgbClr val="FF0000"/>
                </a:solidFill>
                <a:latin typeface="Arial" panose="020B0604020202020204" pitchFamily="34" charset="0"/>
              </a:rPr>
              <a:t>W€  800 Mia.</a:t>
            </a:r>
            <a:endParaRPr lang="de-CH" sz="2200" u="sng"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8886825"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2023 - 2042</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136342" y="1976696"/>
            <a:ext cx="7074207" cy="707886"/>
          </a:xfrm>
          <a:prstGeom prst="rect">
            <a:avLst/>
          </a:prstGeom>
        </p:spPr>
        <p:txBody>
          <a:bodyPr wrap="square">
            <a:spAutoFit/>
          </a:bodyPr>
          <a:lstStyle/>
          <a:p>
            <a:r>
              <a:rPr lang="de-DE" altLang="de-DE" b="1" dirty="0">
                <a:solidFill>
                  <a:srgbClr val="0000FF"/>
                </a:solidFill>
                <a:latin typeface="Arial" panose="020B0604020202020204" pitchFamily="34" charset="0"/>
              </a:rPr>
              <a:t>Diese Häuser müssen mit einem Magnet-Schwebebahn-System im Dach verbunden werden.</a:t>
            </a:r>
            <a:r>
              <a:rPr lang="de-DE" altLang="de-DE" sz="2000" b="1" dirty="0">
                <a:solidFill>
                  <a:srgbClr val="0000FF"/>
                </a:solidFill>
                <a:latin typeface="Arial" panose="020B0604020202020204" pitchFamily="34" charset="0"/>
              </a:rPr>
              <a:t> =  </a:t>
            </a:r>
            <a:r>
              <a:rPr lang="de-DE" altLang="de-DE" sz="2200" b="1" u="sng" dirty="0">
                <a:solidFill>
                  <a:srgbClr val="0000FF"/>
                </a:solidFill>
                <a:latin typeface="Arial" panose="020B0604020202020204" pitchFamily="34" charset="0"/>
              </a:rPr>
              <a:t>W€  4‘000 Mia. </a:t>
            </a:r>
            <a:endParaRPr lang="de-CH" sz="2200" u="sng"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083077" y="2735616"/>
            <a:ext cx="7184624" cy="1200329"/>
          </a:xfrm>
          <a:prstGeom prst="rect">
            <a:avLst/>
          </a:prstGeom>
        </p:spPr>
        <p:txBody>
          <a:bodyPr wrap="square">
            <a:spAutoFit/>
          </a:bodyPr>
          <a:lstStyle/>
          <a:p>
            <a:r>
              <a:rPr lang="de-DE" altLang="de-DE" b="1" dirty="0">
                <a:solidFill>
                  <a:srgbClr val="0000FF"/>
                </a:solidFill>
                <a:latin typeface="Arial" panose="020B0604020202020204" pitchFamily="34" charset="0"/>
              </a:rPr>
              <a:t>Diese Häuser stehen auf Säulen, damit darunter Nahrung angepflanzt werden kann. Es sind jeweils bis 4 Geschosse und 8 Familien möglich in Dörfern (keine Städte). </a:t>
            </a:r>
            <a:br>
              <a:rPr lang="de-DE" altLang="de-DE" b="1" dirty="0">
                <a:solidFill>
                  <a:srgbClr val="0000FF"/>
                </a:solidFill>
                <a:latin typeface="Arial" panose="020B0604020202020204" pitchFamily="34" charset="0"/>
              </a:rPr>
            </a:br>
            <a:r>
              <a:rPr lang="de-DE" altLang="de-DE" b="1" dirty="0">
                <a:solidFill>
                  <a:srgbClr val="0000FF"/>
                </a:solidFill>
                <a:latin typeface="Arial" panose="020B0604020202020204" pitchFamily="34" charset="0"/>
              </a:rPr>
              <a:t>Die Arbeitsplätze sind darin integrierender Bestandteil.  </a:t>
            </a:r>
            <a:endParaRPr lang="de-CH" dirty="0"/>
          </a:p>
        </p:txBody>
      </p:sp>
      <p:sp>
        <p:nvSpPr>
          <p:cNvPr id="7" name="Rechteck 6">
            <a:extLst>
              <a:ext uri="{FF2B5EF4-FFF2-40B4-BE49-F238E27FC236}">
                <a16:creationId xmlns:a16="http://schemas.microsoft.com/office/drawing/2014/main" id="{DC4823C6-FA5D-46CB-97A3-6D06BAD81C07}"/>
              </a:ext>
            </a:extLst>
          </p:cNvPr>
          <p:cNvSpPr/>
          <p:nvPr/>
        </p:nvSpPr>
        <p:spPr>
          <a:xfrm>
            <a:off x="1091953" y="3976903"/>
            <a:ext cx="7499597" cy="1323439"/>
          </a:xfrm>
          <a:prstGeom prst="rect">
            <a:avLst/>
          </a:prstGeom>
        </p:spPr>
        <p:txBody>
          <a:bodyPr wrap="square">
            <a:spAutoFit/>
          </a:bodyPr>
          <a:lstStyle/>
          <a:p>
            <a:r>
              <a:rPr lang="de-DE" altLang="de-DE" sz="2000" b="1" dirty="0">
                <a:solidFill>
                  <a:srgbClr val="FF0000"/>
                </a:solidFill>
                <a:latin typeface="Arial" panose="020B0604020202020204" pitchFamily="34" charset="0"/>
              </a:rPr>
              <a:t>Parallel zu diesen Zahlen für 1. bis zum 20. Jahr muss die WELT-Zentral-Bank den 5 Mia. Menschen auch Zusatz-Waren-Kredit von mindestens nochmals jährlich diese W€   </a:t>
            </a:r>
            <a:r>
              <a:rPr lang="de-DE" altLang="de-DE" sz="2000" b="1" u="sng" dirty="0">
                <a:solidFill>
                  <a:srgbClr val="FF0000"/>
                </a:solidFill>
                <a:latin typeface="Arial" panose="020B0604020202020204" pitchFamily="34" charset="0"/>
              </a:rPr>
              <a:t>5</a:t>
            </a:r>
            <a:r>
              <a:rPr lang="de-DE" sz="2000" b="1" u="sng" dirty="0">
                <a:solidFill>
                  <a:srgbClr val="FF0000"/>
                </a:solidFill>
                <a:latin typeface="Arial" panose="020B0604020202020204" pitchFamily="34" charset="0"/>
              </a:rPr>
              <a:t>‘256 Mia</a:t>
            </a:r>
            <a:r>
              <a:rPr lang="de-DE" sz="2000" b="1" dirty="0">
                <a:solidFill>
                  <a:srgbClr val="FF0000"/>
                </a:solidFill>
                <a:latin typeface="Arial" panose="020B0604020202020204" pitchFamily="34" charset="0"/>
              </a:rPr>
              <a:t>.  zur Verfügung stellen. = 12% des </a:t>
            </a:r>
            <a:r>
              <a:rPr lang="de-DE" sz="2000" b="1" dirty="0" err="1">
                <a:solidFill>
                  <a:srgbClr val="FF0000"/>
                </a:solidFill>
                <a:latin typeface="Arial" panose="020B0604020202020204" pitchFamily="34" charset="0"/>
              </a:rPr>
              <a:t>Weltsozialprod</a:t>
            </a:r>
            <a:r>
              <a:rPr lang="de-DE" sz="2000" b="1" dirty="0">
                <a:solidFill>
                  <a:srgbClr val="FF0000"/>
                </a:solidFill>
                <a:latin typeface="Arial" panose="020B0604020202020204" pitchFamily="34" charset="0"/>
              </a:rPr>
              <a:t>. </a:t>
            </a:r>
            <a:endParaRPr lang="de-CH" sz="2000" dirty="0">
              <a:solidFill>
                <a:srgbClr val="FF0000"/>
              </a:solidFill>
            </a:endParaRPr>
          </a:p>
        </p:txBody>
      </p:sp>
      <p:pic>
        <p:nvPicPr>
          <p:cNvPr id="6" name="Grafik 5">
            <a:extLst>
              <a:ext uri="{FF2B5EF4-FFF2-40B4-BE49-F238E27FC236}">
                <a16:creationId xmlns:a16="http://schemas.microsoft.com/office/drawing/2014/main" id="{64DFDA21-1B33-4C0F-90CE-A893D0D5ECE6}"/>
              </a:ext>
            </a:extLst>
          </p:cNvPr>
          <p:cNvPicPr>
            <a:picLocks noChangeAspect="1"/>
          </p:cNvPicPr>
          <p:nvPr/>
        </p:nvPicPr>
        <p:blipFill>
          <a:blip r:embed="rId4"/>
          <a:stretch>
            <a:fillRect/>
          </a:stretch>
        </p:blipFill>
        <p:spPr>
          <a:xfrm>
            <a:off x="8949730" y="824297"/>
            <a:ext cx="2267274" cy="5525907"/>
          </a:xfrm>
          <a:prstGeom prst="rect">
            <a:avLst/>
          </a:prstGeom>
        </p:spPr>
      </p:pic>
      <p:sp>
        <p:nvSpPr>
          <p:cNvPr id="8" name="Rechteck 7">
            <a:extLst>
              <a:ext uri="{FF2B5EF4-FFF2-40B4-BE49-F238E27FC236}">
                <a16:creationId xmlns:a16="http://schemas.microsoft.com/office/drawing/2014/main" id="{7E5A8753-4993-41DD-8801-C29C9012B605}"/>
              </a:ext>
            </a:extLst>
          </p:cNvPr>
          <p:cNvSpPr/>
          <p:nvPr/>
        </p:nvSpPr>
        <p:spPr>
          <a:xfrm>
            <a:off x="901360" y="5345383"/>
            <a:ext cx="8067676" cy="938719"/>
          </a:xfrm>
          <a:prstGeom prst="rect">
            <a:avLst/>
          </a:prstGeom>
        </p:spPr>
        <p:txBody>
          <a:bodyPr wrap="square">
            <a:spAutoFit/>
          </a:bodyPr>
          <a:lstStyle/>
          <a:p>
            <a:pPr>
              <a:spcAft>
                <a:spcPts val="600"/>
              </a:spcAft>
            </a:pPr>
            <a:r>
              <a:rPr lang="de-DE" b="1" dirty="0">
                <a:solidFill>
                  <a:srgbClr val="FF0000"/>
                </a:solidFill>
                <a:latin typeface="Arial" panose="020B0604020202020204" pitchFamily="34" charset="0"/>
              </a:rPr>
              <a:t>Das ist </a:t>
            </a:r>
            <a:r>
              <a:rPr lang="de-DE" sz="2200" b="1" u="sng" dirty="0">
                <a:solidFill>
                  <a:srgbClr val="FF0000"/>
                </a:solidFill>
                <a:latin typeface="Arial" panose="020B0604020202020204" pitchFamily="34" charset="0"/>
              </a:rPr>
              <a:t>machbar</a:t>
            </a:r>
            <a:r>
              <a:rPr lang="de-DE" b="1" dirty="0">
                <a:solidFill>
                  <a:srgbClr val="FF0000"/>
                </a:solidFill>
                <a:latin typeface="Arial" panose="020B0604020202020204" pitchFamily="34" charset="0"/>
              </a:rPr>
              <a:t> nur mit</a:t>
            </a:r>
            <a:r>
              <a:rPr lang="de-DE" sz="2200" b="1" dirty="0">
                <a:solidFill>
                  <a:srgbClr val="FF0000"/>
                </a:solidFill>
                <a:latin typeface="Arial" panose="020B0604020202020204" pitchFamily="34" charset="0"/>
              </a:rPr>
              <a:t> </a:t>
            </a:r>
            <a:r>
              <a:rPr lang="de-DE" sz="2200" b="1" dirty="0">
                <a:solidFill>
                  <a:srgbClr val="0070C0"/>
                </a:solidFill>
                <a:latin typeface="Arial" panose="020B0604020202020204" pitchFamily="34" charset="0"/>
              </a:rPr>
              <a:t>EUROWEG</a:t>
            </a:r>
            <a:r>
              <a:rPr lang="de-DE" sz="2200" b="1" dirty="0">
                <a:solidFill>
                  <a:srgbClr val="FF0000"/>
                </a:solidFill>
                <a:latin typeface="Arial" panose="020B0604020202020204" pitchFamily="34" charset="0"/>
              </a:rPr>
              <a:t> </a:t>
            </a:r>
            <a:r>
              <a:rPr lang="de-DE" b="1" dirty="0">
                <a:solidFill>
                  <a:srgbClr val="FF0000"/>
                </a:solidFill>
                <a:latin typeface="Arial" panose="020B0604020202020204" pitchFamily="34" charset="0"/>
              </a:rPr>
              <a:t>und</a:t>
            </a:r>
            <a:r>
              <a:rPr lang="de-DE" sz="2200" b="1" dirty="0">
                <a:solidFill>
                  <a:srgbClr val="FF0000"/>
                </a:solidFill>
                <a:latin typeface="Arial" panose="020B0604020202020204" pitchFamily="34" charset="0"/>
              </a:rPr>
              <a:t> </a:t>
            </a:r>
            <a:r>
              <a:rPr lang="de-DE" sz="2200" b="1" dirty="0">
                <a:solidFill>
                  <a:srgbClr val="CC0099"/>
                </a:solidFill>
                <a:latin typeface="Arial" panose="020B0604020202020204" pitchFamily="34" charset="0"/>
              </a:rPr>
              <a:t>HuMan-Wirtschaft</a:t>
            </a:r>
            <a:r>
              <a:rPr lang="de-DE" b="1" dirty="0">
                <a:solidFill>
                  <a:srgbClr val="FF0000"/>
                </a:solidFill>
                <a:latin typeface="Arial" panose="020B0604020202020204" pitchFamily="34" charset="0"/>
              </a:rPr>
              <a:t>!</a:t>
            </a:r>
          </a:p>
          <a:p>
            <a:r>
              <a:rPr lang="de-DE" sz="1400" b="1" dirty="0">
                <a:solidFill>
                  <a:srgbClr val="FF0000"/>
                </a:solidFill>
                <a:latin typeface="Arial" panose="020B0604020202020204" pitchFamily="34" charset="0"/>
              </a:rPr>
              <a:t>Das Welt-Sozialprodukt erreichte 2019 den Wert von  </a:t>
            </a:r>
            <a:r>
              <a:rPr lang="de-DE" sz="1400" b="1" dirty="0">
                <a:solidFill>
                  <a:schemeClr val="accent2"/>
                </a:solidFill>
                <a:latin typeface="Arial" panose="020B0604020202020204" pitchFamily="34" charset="0"/>
              </a:rPr>
              <a:t>85‘000 Mia. $ </a:t>
            </a:r>
            <a:r>
              <a:rPr lang="de-DE" sz="1400" b="1" dirty="0">
                <a:solidFill>
                  <a:srgbClr val="FF0000"/>
                </a:solidFill>
                <a:latin typeface="Arial" panose="020B0604020202020204" pitchFamily="34" charset="0"/>
              </a:rPr>
              <a:t>! Das durch professionelle Anleger fremdverwaltete Vermögen belief sich 2015 weltweit auf </a:t>
            </a:r>
            <a:r>
              <a:rPr lang="de-DE" sz="1400" b="1" dirty="0">
                <a:solidFill>
                  <a:schemeClr val="accent2"/>
                </a:solidFill>
                <a:latin typeface="Arial" panose="020B0604020202020204" pitchFamily="34" charset="0"/>
              </a:rPr>
              <a:t>168.000 Milliarden $.</a:t>
            </a:r>
            <a:endParaRPr lang="de-CH" sz="1400" b="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4122844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2010159" y="968761"/>
            <a:ext cx="8010141" cy="1107996"/>
          </a:xfrm>
          <a:prstGeom prst="rect">
            <a:avLst/>
          </a:prstGeom>
        </p:spPr>
        <p:txBody>
          <a:bodyPr wrap="square">
            <a:spAutoFit/>
          </a:bodyPr>
          <a:lstStyle/>
          <a:p>
            <a:r>
              <a:rPr lang="de-DE" sz="2400" b="1" dirty="0">
                <a:solidFill>
                  <a:schemeClr val="accent3">
                    <a:lumMod val="50000"/>
                  </a:schemeClr>
                </a:solidFill>
                <a:latin typeface="Arial" panose="020B0604020202020204" pitchFamily="34" charset="0"/>
              </a:rPr>
              <a:t>Nun stellt sich die stets selbe Frage:</a:t>
            </a:r>
          </a:p>
          <a:p>
            <a:endParaRPr lang="de-DE" sz="1200" b="1" dirty="0">
              <a:solidFill>
                <a:srgbClr val="FF0000"/>
              </a:solidFill>
              <a:latin typeface="Arial" panose="020B0604020202020204" pitchFamily="34" charset="0"/>
            </a:endParaRPr>
          </a:p>
          <a:p>
            <a:r>
              <a:rPr lang="de-DE" sz="3000" b="1" u="sng" dirty="0">
                <a:solidFill>
                  <a:srgbClr val="FF0000"/>
                </a:solidFill>
                <a:latin typeface="Arial" panose="020B0604020202020204" pitchFamily="34" charset="0"/>
              </a:rPr>
              <a:t>Wer soll das alles finanzieren ????</a:t>
            </a: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8886825"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2023 - 2042</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5" name="Rechteck 4">
            <a:extLst>
              <a:ext uri="{FF2B5EF4-FFF2-40B4-BE49-F238E27FC236}">
                <a16:creationId xmlns:a16="http://schemas.microsoft.com/office/drawing/2014/main" id="{774593DF-8253-490D-99D0-C302FED34934}"/>
              </a:ext>
            </a:extLst>
          </p:cNvPr>
          <p:cNvSpPr/>
          <p:nvPr/>
        </p:nvSpPr>
        <p:spPr>
          <a:xfrm>
            <a:off x="1261109" y="2230791"/>
            <a:ext cx="10368916" cy="646331"/>
          </a:xfrm>
          <a:prstGeom prst="rect">
            <a:avLst/>
          </a:prstGeom>
        </p:spPr>
        <p:txBody>
          <a:bodyPr wrap="square">
            <a:spAutoFit/>
          </a:bodyPr>
          <a:lstStyle/>
          <a:p>
            <a:r>
              <a:rPr lang="de-DE" altLang="de-DE" b="1" dirty="0">
                <a:solidFill>
                  <a:srgbClr val="0000FF"/>
                </a:solidFill>
                <a:latin typeface="Arial" panose="020B0604020202020204" pitchFamily="34" charset="0"/>
              </a:rPr>
              <a:t>Bei Materiellem Tausch-Geld ist diese Frage berechtig und logisch. Sie wird auch immer sofort bei jedem positiven Vorschlag, der von Menschen umgesetzt werden soll, so gestellt? </a:t>
            </a:r>
            <a:endParaRPr lang="de-CH" dirty="0"/>
          </a:p>
        </p:txBody>
      </p:sp>
      <p:sp>
        <p:nvSpPr>
          <p:cNvPr id="7" name="Rechteck 6">
            <a:extLst>
              <a:ext uri="{FF2B5EF4-FFF2-40B4-BE49-F238E27FC236}">
                <a16:creationId xmlns:a16="http://schemas.microsoft.com/office/drawing/2014/main" id="{DC4823C6-FA5D-46CB-97A3-6D06BAD81C07}"/>
              </a:ext>
            </a:extLst>
          </p:cNvPr>
          <p:cNvSpPr/>
          <p:nvPr/>
        </p:nvSpPr>
        <p:spPr>
          <a:xfrm>
            <a:off x="1220736" y="2965959"/>
            <a:ext cx="10190214" cy="1046440"/>
          </a:xfrm>
          <a:prstGeom prst="rect">
            <a:avLst/>
          </a:prstGeom>
        </p:spPr>
        <p:txBody>
          <a:bodyPr wrap="square">
            <a:spAutoFit/>
          </a:bodyPr>
          <a:lstStyle/>
          <a:p>
            <a:r>
              <a:rPr lang="de-DE" altLang="de-DE" b="1" dirty="0">
                <a:solidFill>
                  <a:srgbClr val="FF0000"/>
                </a:solidFill>
                <a:latin typeface="Arial" panose="020B0604020202020204" pitchFamily="34" charset="0"/>
              </a:rPr>
              <a:t>Alle schauen sich dann ratlos an und suchen den </a:t>
            </a:r>
            <a:r>
              <a:rPr lang="de-DE" altLang="de-DE" sz="2200" b="1" u="sng" dirty="0">
                <a:solidFill>
                  <a:srgbClr val="FF0000"/>
                </a:solidFill>
                <a:latin typeface="Arial" panose="020B0604020202020204" pitchFamily="34" charset="0"/>
              </a:rPr>
              <a:t>Investor</a:t>
            </a:r>
            <a:r>
              <a:rPr lang="de-DE" altLang="de-DE" b="1" dirty="0">
                <a:solidFill>
                  <a:srgbClr val="FF0000"/>
                </a:solidFill>
                <a:latin typeface="Arial" panose="020B0604020202020204" pitchFamily="34" charset="0"/>
              </a:rPr>
              <a:t>. Sie überlegen, mit welchem Mehr-Erlös Köder sie den Investor dazu bewegen können, seinen Geldsack auf den Tisch zu stellen. So werde ich auch danach gefragt</a:t>
            </a:r>
            <a:r>
              <a:rPr lang="de-DE" altLang="de-DE" sz="2200" b="1" dirty="0">
                <a:solidFill>
                  <a:srgbClr val="FF0000"/>
                </a:solidFill>
                <a:latin typeface="Arial" panose="020B0604020202020204" pitchFamily="34" charset="0"/>
              </a:rPr>
              <a:t>, wenn ich von </a:t>
            </a:r>
            <a:r>
              <a:rPr lang="de-DE" altLang="de-DE" sz="2200" b="1" dirty="0">
                <a:solidFill>
                  <a:schemeClr val="accent2"/>
                </a:solidFill>
                <a:latin typeface="Arial" panose="020B0604020202020204" pitchFamily="34" charset="0"/>
              </a:rPr>
              <a:t>EUROWEG</a:t>
            </a:r>
            <a:r>
              <a:rPr lang="de-DE" altLang="de-DE" sz="2200" b="1" dirty="0">
                <a:solidFill>
                  <a:srgbClr val="FF0000"/>
                </a:solidFill>
                <a:latin typeface="Arial" panose="020B0604020202020204" pitchFamily="34" charset="0"/>
              </a:rPr>
              <a:t> rede.</a:t>
            </a:r>
            <a:r>
              <a:rPr lang="de-DE" sz="2200" b="1" dirty="0">
                <a:solidFill>
                  <a:srgbClr val="FF0000"/>
                </a:solidFill>
                <a:latin typeface="Arial" panose="020B0604020202020204" pitchFamily="34" charset="0"/>
              </a:rPr>
              <a:t> </a:t>
            </a:r>
            <a:endParaRPr lang="de-CH" sz="2200" dirty="0">
              <a:solidFill>
                <a:srgbClr val="FF0000"/>
              </a:solidFill>
            </a:endParaRPr>
          </a:p>
        </p:txBody>
      </p:sp>
      <p:sp>
        <p:nvSpPr>
          <p:cNvPr id="8" name="Rechteck 7">
            <a:extLst>
              <a:ext uri="{FF2B5EF4-FFF2-40B4-BE49-F238E27FC236}">
                <a16:creationId xmlns:a16="http://schemas.microsoft.com/office/drawing/2014/main" id="{7E5A8753-4993-41DD-8801-C29C9012B605}"/>
              </a:ext>
            </a:extLst>
          </p:cNvPr>
          <p:cNvSpPr/>
          <p:nvPr/>
        </p:nvSpPr>
        <p:spPr>
          <a:xfrm>
            <a:off x="1213864" y="4058912"/>
            <a:ext cx="10658096" cy="2339102"/>
          </a:xfrm>
          <a:prstGeom prst="rect">
            <a:avLst/>
          </a:prstGeom>
        </p:spPr>
        <p:txBody>
          <a:bodyPr wrap="square">
            <a:spAutoFit/>
          </a:bodyPr>
          <a:lstStyle/>
          <a:p>
            <a:r>
              <a:rPr lang="de-DE" b="1" dirty="0">
                <a:solidFill>
                  <a:srgbClr val="FF0000"/>
                </a:solidFill>
                <a:latin typeface="Arial" panose="020B0604020202020204" pitchFamily="34" charset="0"/>
              </a:rPr>
              <a:t>Die warenvernetzte </a:t>
            </a:r>
            <a:r>
              <a:rPr lang="de-DE" sz="2200" b="1" dirty="0">
                <a:solidFill>
                  <a:srgbClr val="0070C0"/>
                </a:solidFill>
                <a:latin typeface="Arial" panose="020B0604020202020204" pitchFamily="34" charset="0"/>
              </a:rPr>
              <a:t>EUROWEG</a:t>
            </a:r>
            <a:r>
              <a:rPr lang="de-DE" sz="2200" b="1" dirty="0">
                <a:solidFill>
                  <a:srgbClr val="FF0000"/>
                </a:solidFill>
                <a:latin typeface="Arial" panose="020B0604020202020204" pitchFamily="34" charset="0"/>
              </a:rPr>
              <a:t>-Software der </a:t>
            </a:r>
            <a:r>
              <a:rPr lang="de-DE" sz="2200" b="1" dirty="0">
                <a:solidFill>
                  <a:srgbClr val="CC0099"/>
                </a:solidFill>
                <a:latin typeface="Arial" panose="020B0604020202020204" pitchFamily="34" charset="0"/>
              </a:rPr>
              <a:t>HuMan-Wirtschaft</a:t>
            </a:r>
            <a:r>
              <a:rPr lang="de-DE" b="1" dirty="0">
                <a:solidFill>
                  <a:srgbClr val="FF0000"/>
                </a:solidFill>
                <a:latin typeface="Arial" panose="020B0604020202020204" pitchFamily="34" charset="0"/>
              </a:rPr>
              <a:t> bedeutet, dass </a:t>
            </a:r>
            <a:r>
              <a:rPr lang="de-DE" sz="2200" b="1" u="sng" dirty="0">
                <a:solidFill>
                  <a:srgbClr val="FF0000"/>
                </a:solidFill>
                <a:latin typeface="Arial" panose="020B0604020202020204" pitchFamily="34" charset="0"/>
              </a:rPr>
              <a:t>jeder</a:t>
            </a:r>
            <a:r>
              <a:rPr lang="de-DE" sz="2200" b="1" dirty="0">
                <a:solidFill>
                  <a:srgbClr val="FF0000"/>
                </a:solidFill>
                <a:latin typeface="Arial" panose="020B0604020202020204" pitchFamily="34" charset="0"/>
              </a:rPr>
              <a:t> </a:t>
            </a:r>
            <a:r>
              <a:rPr lang="de-DE" sz="2200" b="1" u="sng" dirty="0">
                <a:solidFill>
                  <a:srgbClr val="FF0000"/>
                </a:solidFill>
                <a:latin typeface="Arial" panose="020B0604020202020204" pitchFamily="34" charset="0"/>
              </a:rPr>
              <a:t>Leistungs-Anbieter </a:t>
            </a:r>
            <a:r>
              <a:rPr lang="de-DE" b="1" dirty="0">
                <a:solidFill>
                  <a:srgbClr val="FF0000"/>
                </a:solidFill>
                <a:latin typeface="Arial" panose="020B0604020202020204" pitchFamily="34" charset="0"/>
              </a:rPr>
              <a:t>einer Gesellschaft </a:t>
            </a:r>
            <a:r>
              <a:rPr lang="de-DE" sz="2200" b="1" u="sng" dirty="0">
                <a:solidFill>
                  <a:srgbClr val="C00000"/>
                </a:solidFill>
                <a:latin typeface="Arial" panose="020B0604020202020204" pitchFamily="34" charset="0"/>
              </a:rPr>
              <a:t>Waren-Investor</a:t>
            </a:r>
            <a:r>
              <a:rPr lang="de-DE" b="1" dirty="0">
                <a:solidFill>
                  <a:srgbClr val="FF0000"/>
                </a:solidFill>
                <a:latin typeface="Arial" panose="020B0604020202020204" pitchFamily="34" charset="0"/>
              </a:rPr>
              <a:t> wird. Er liefert auf </a:t>
            </a:r>
            <a:r>
              <a:rPr lang="de-DE" sz="2200" b="1" dirty="0">
                <a:solidFill>
                  <a:schemeClr val="accent2"/>
                </a:solidFill>
                <a:latin typeface="Arial" panose="020B0604020202020204" pitchFamily="34" charset="0"/>
              </a:rPr>
              <a:t>Waren-Kredit </a:t>
            </a:r>
            <a:r>
              <a:rPr lang="de-DE" b="1" dirty="0">
                <a:solidFill>
                  <a:srgbClr val="FF0000"/>
                </a:solidFill>
                <a:latin typeface="Arial" panose="020B0604020202020204" pitchFamily="34" charset="0"/>
              </a:rPr>
              <a:t>alles, was zur </a:t>
            </a:r>
            <a:r>
              <a:rPr lang="de-DE" b="1" u="sng" dirty="0">
                <a:solidFill>
                  <a:srgbClr val="FF0000"/>
                </a:solidFill>
                <a:latin typeface="Arial" panose="020B0604020202020204" pitchFamily="34" charset="0"/>
              </a:rPr>
              <a:t>Umsetzung des Ziels </a:t>
            </a:r>
            <a:r>
              <a:rPr lang="de-DE" b="1" dirty="0">
                <a:solidFill>
                  <a:srgbClr val="FF0000"/>
                </a:solidFill>
                <a:latin typeface="Arial" panose="020B0604020202020204" pitchFamily="34" charset="0"/>
              </a:rPr>
              <a:t>gebraucht wird.</a:t>
            </a:r>
          </a:p>
          <a:p>
            <a:r>
              <a:rPr lang="de-DE" b="1" dirty="0">
                <a:solidFill>
                  <a:srgbClr val="FF0000"/>
                </a:solidFill>
                <a:latin typeface="Arial" panose="020B0604020202020204" pitchFamily="34" charset="0"/>
              </a:rPr>
              <a:t> Für das jetzt startende Goldene Zeitalter wurde mit den Spielregeln der </a:t>
            </a:r>
            <a:r>
              <a:rPr lang="de-DE" sz="2200" b="1" dirty="0">
                <a:solidFill>
                  <a:srgbClr val="D60093"/>
                </a:solidFill>
                <a:latin typeface="Arial" panose="020B0604020202020204" pitchFamily="34" charset="0"/>
              </a:rPr>
              <a:t>HuMan-Wirtschaft </a:t>
            </a:r>
            <a:r>
              <a:rPr lang="de-DE" b="1" dirty="0">
                <a:solidFill>
                  <a:srgbClr val="FF0000"/>
                </a:solidFill>
                <a:latin typeface="Arial" panose="020B0604020202020204" pitchFamily="34" charset="0"/>
              </a:rPr>
              <a:t>bereits alles vorbereitet. </a:t>
            </a:r>
          </a:p>
          <a:p>
            <a:r>
              <a:rPr lang="de-DE" b="1" dirty="0">
                <a:solidFill>
                  <a:srgbClr val="0000FF"/>
                </a:solidFill>
                <a:latin typeface="Arial" panose="020B0604020202020204" pitchFamily="34" charset="0"/>
              </a:rPr>
              <a:t>Es gibt genug Menschen und Firmen, die ÜBERSCHUSS an Waren und Leistungen haben, die sie nun an die Bedürftigen gegen deren EUROWEG Verfügungsrahmen liefern können.  </a:t>
            </a:r>
            <a:endParaRPr lang="de-CH"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105666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79</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234196" y="112512"/>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Regionale Wirtschafts-Kreisläufe durch HuMan-WEG </a:t>
            </a:r>
            <a:endParaRPr lang="de-CH" altLang="de-DE" sz="3200" dirty="0"/>
          </a:p>
        </p:txBody>
      </p:sp>
      <p:pic>
        <p:nvPicPr>
          <p:cNvPr id="2" name="Grafik 1">
            <a:extLst>
              <a:ext uri="{FF2B5EF4-FFF2-40B4-BE49-F238E27FC236}">
                <a16:creationId xmlns:a16="http://schemas.microsoft.com/office/drawing/2014/main" id="{2315B721-167E-4A79-B6CB-86C82DB4C754}"/>
              </a:ext>
            </a:extLst>
          </p:cNvPr>
          <p:cNvPicPr>
            <a:picLocks noChangeAspect="1"/>
          </p:cNvPicPr>
          <p:nvPr/>
        </p:nvPicPr>
        <p:blipFill>
          <a:blip r:embed="rId4"/>
          <a:stretch>
            <a:fillRect/>
          </a:stretch>
        </p:blipFill>
        <p:spPr>
          <a:xfrm>
            <a:off x="1050588" y="1159651"/>
            <a:ext cx="4717914" cy="3087459"/>
          </a:xfrm>
          <a:prstGeom prst="rect">
            <a:avLst/>
          </a:prstGeom>
        </p:spPr>
      </p:pic>
      <p:pic>
        <p:nvPicPr>
          <p:cNvPr id="4" name="Grafik 3">
            <a:extLst>
              <a:ext uri="{FF2B5EF4-FFF2-40B4-BE49-F238E27FC236}">
                <a16:creationId xmlns:a16="http://schemas.microsoft.com/office/drawing/2014/main" id="{14E0CA0F-FE48-4097-B137-F985E03C672C}"/>
              </a:ext>
            </a:extLst>
          </p:cNvPr>
          <p:cNvPicPr>
            <a:picLocks noChangeAspect="1"/>
          </p:cNvPicPr>
          <p:nvPr/>
        </p:nvPicPr>
        <p:blipFill>
          <a:blip r:embed="rId5"/>
          <a:stretch>
            <a:fillRect/>
          </a:stretch>
        </p:blipFill>
        <p:spPr>
          <a:xfrm>
            <a:off x="6646322" y="1198631"/>
            <a:ext cx="4703353" cy="2984263"/>
          </a:xfrm>
          <a:prstGeom prst="rect">
            <a:avLst/>
          </a:prstGeom>
        </p:spPr>
      </p:pic>
      <p:sp>
        <p:nvSpPr>
          <p:cNvPr id="5" name="Textfeld 4">
            <a:extLst>
              <a:ext uri="{FF2B5EF4-FFF2-40B4-BE49-F238E27FC236}">
                <a16:creationId xmlns:a16="http://schemas.microsoft.com/office/drawing/2014/main" id="{E6A7657D-D457-4710-8DDB-A9A3C4F06337}"/>
              </a:ext>
            </a:extLst>
          </p:cNvPr>
          <p:cNvSpPr txBox="1"/>
          <p:nvPr/>
        </p:nvSpPr>
        <p:spPr>
          <a:xfrm>
            <a:off x="6196520" y="2441643"/>
            <a:ext cx="768485" cy="707886"/>
          </a:xfrm>
          <a:prstGeom prst="rect">
            <a:avLst/>
          </a:prstGeom>
          <a:noFill/>
        </p:spPr>
        <p:txBody>
          <a:bodyPr wrap="square" rtlCol="0">
            <a:spAutoFit/>
          </a:bodyPr>
          <a:lstStyle/>
          <a:p>
            <a:r>
              <a:rPr lang="de-CH" sz="4000" b="1" dirty="0"/>
              <a:t>+</a:t>
            </a:r>
          </a:p>
        </p:txBody>
      </p:sp>
      <p:sp>
        <p:nvSpPr>
          <p:cNvPr id="6" name="Textfeld 5">
            <a:extLst>
              <a:ext uri="{FF2B5EF4-FFF2-40B4-BE49-F238E27FC236}">
                <a16:creationId xmlns:a16="http://schemas.microsoft.com/office/drawing/2014/main" id="{39274446-4495-435D-8D8D-7027D572CA1B}"/>
              </a:ext>
            </a:extLst>
          </p:cNvPr>
          <p:cNvSpPr txBox="1"/>
          <p:nvPr/>
        </p:nvSpPr>
        <p:spPr>
          <a:xfrm>
            <a:off x="787940" y="4396902"/>
            <a:ext cx="4980562" cy="2031325"/>
          </a:xfrm>
          <a:prstGeom prst="rect">
            <a:avLst/>
          </a:prstGeom>
          <a:noFill/>
        </p:spPr>
        <p:txBody>
          <a:bodyPr wrap="square" rtlCol="0">
            <a:spAutoFit/>
          </a:bodyPr>
          <a:lstStyle/>
          <a:p>
            <a:r>
              <a:rPr lang="de-CH" b="1" dirty="0">
                <a:solidFill>
                  <a:schemeClr val="accent2"/>
                </a:solidFill>
              </a:rPr>
              <a:t>Alle Kontinente werden einen ihnen passenden Binnen-Markt ohne Export-Zwänge bearbeiten. Daraus ist ihr Wohlstand problemlos für alle in Ausgewogenheit bei grösster Chancen-Gleichheit möglich. </a:t>
            </a:r>
            <a:br>
              <a:rPr lang="de-CH" b="1" dirty="0">
                <a:solidFill>
                  <a:schemeClr val="accent2"/>
                </a:solidFill>
              </a:rPr>
            </a:br>
            <a:r>
              <a:rPr lang="de-CH" b="1" dirty="0">
                <a:solidFill>
                  <a:schemeClr val="accent2"/>
                </a:solidFill>
              </a:rPr>
              <a:t>(CH- und EUROWEG-VERFASSUNG Art. 2) </a:t>
            </a:r>
          </a:p>
        </p:txBody>
      </p:sp>
      <p:sp>
        <p:nvSpPr>
          <p:cNvPr id="7" name="Rechteck 6">
            <a:extLst>
              <a:ext uri="{FF2B5EF4-FFF2-40B4-BE49-F238E27FC236}">
                <a16:creationId xmlns:a16="http://schemas.microsoft.com/office/drawing/2014/main" id="{AEF31BA0-8A01-49FF-8A46-F7311AF5E344}"/>
              </a:ext>
            </a:extLst>
          </p:cNvPr>
          <p:cNvSpPr/>
          <p:nvPr/>
        </p:nvSpPr>
        <p:spPr>
          <a:xfrm>
            <a:off x="6128426" y="4416756"/>
            <a:ext cx="5875506" cy="2031325"/>
          </a:xfrm>
          <a:prstGeom prst="rect">
            <a:avLst/>
          </a:prstGeom>
        </p:spPr>
        <p:txBody>
          <a:bodyPr wrap="square">
            <a:spAutoFit/>
          </a:bodyPr>
          <a:lstStyle/>
          <a:p>
            <a:r>
              <a:rPr lang="de-CH" b="1" dirty="0">
                <a:solidFill>
                  <a:srgbClr val="FF0000"/>
                </a:solidFill>
              </a:rPr>
              <a:t>Der Export-Zwang und das Streben dabei, Export-Weltmeister werden zu wollen, stammt aus der Zeit des Merkantilismus (16. bis18 </a:t>
            </a:r>
            <a:r>
              <a:rPr lang="de-CH" b="1" dirty="0" err="1">
                <a:solidFill>
                  <a:srgbClr val="FF0000"/>
                </a:solidFill>
              </a:rPr>
              <a:t>Jh</a:t>
            </a:r>
            <a:r>
              <a:rPr lang="de-CH" b="1" dirty="0">
                <a:solidFill>
                  <a:srgbClr val="FF0000"/>
                </a:solidFill>
              </a:rPr>
              <a:t>), als man nur so an Gold-Dukaten des Auslandes herankam, um die Geldmenge im Inland zu erhöhen. Der heute praktizierte Neo-Merkantilismus ist mit EUROWEG endgültig vorbei.  </a:t>
            </a:r>
            <a:endParaRPr lang="de-CH" dirty="0">
              <a:solidFill>
                <a:srgbClr val="FF0000"/>
              </a:solidFill>
            </a:endParaRPr>
          </a:p>
        </p:txBody>
      </p:sp>
    </p:spTree>
    <p:extLst>
      <p:ext uri="{BB962C8B-B14F-4D97-AF65-F5344CB8AC3E}">
        <p14:creationId xmlns:p14="http://schemas.microsoft.com/office/powerpoint/2010/main" val="405112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495CC6C-8976-482E-B790-2300129548F9}" type="slidenum">
              <a:rPr lang="en-US" altLang="de-DE"/>
              <a:pPr>
                <a:defRPr/>
              </a:pPr>
              <a:t>8</a:t>
            </a:fld>
            <a:r>
              <a:rPr lang="en-US" altLang="de-DE" dirty="0"/>
              <a:t>/ 87</a:t>
            </a:r>
          </a:p>
        </p:txBody>
      </p:sp>
      <p:sp>
        <p:nvSpPr>
          <p:cNvPr id="181250" name="Rectangle 2"/>
          <p:cNvSpPr>
            <a:spLocks noGrp="1" noChangeArrowheads="1"/>
          </p:cNvSpPr>
          <p:nvPr>
            <p:ph type="title"/>
          </p:nvPr>
        </p:nvSpPr>
        <p:spPr/>
        <p:txBody>
          <a:bodyPr/>
          <a:lstStyle/>
          <a:p>
            <a:pPr>
              <a:defRPr/>
            </a:pPr>
            <a:r>
              <a:rPr lang="de-DE" dirty="0"/>
              <a:t>Waren-Kredit braucht kein </a:t>
            </a:r>
            <a:r>
              <a:rPr lang="de-DE"/>
              <a:t>materielles Monopol-Tausch-Geld</a:t>
            </a:r>
            <a:endParaRPr lang="de-DE" dirty="0"/>
          </a:p>
        </p:txBody>
      </p:sp>
      <p:graphicFrame>
        <p:nvGraphicFramePr>
          <p:cNvPr id="181251" name="Object 3"/>
          <p:cNvGraphicFramePr>
            <a:graphicFrameLocks noChangeAspect="1"/>
          </p:cNvGraphicFramePr>
          <p:nvPr>
            <p:extLst>
              <p:ext uri="{D42A27DB-BD31-4B8C-83A1-F6EECF244321}">
                <p14:modId xmlns:p14="http://schemas.microsoft.com/office/powerpoint/2010/main" val="2657255691"/>
              </p:ext>
            </p:extLst>
          </p:nvPr>
        </p:nvGraphicFramePr>
        <p:xfrm>
          <a:off x="2678114" y="868364"/>
          <a:ext cx="7388225" cy="5311775"/>
        </p:xfrm>
        <a:graphic>
          <a:graphicData uri="http://schemas.openxmlformats.org/presentationml/2006/ole">
            <mc:AlternateContent xmlns:mc="http://schemas.openxmlformats.org/markup-compatibility/2006">
              <mc:Choice xmlns:v="urn:schemas-microsoft-com:vml" Requires="v">
                <p:oleObj name="Grafik" r:id="rId2" imgW="9788635" imgH="7040489" progId="Word.Picture.8">
                  <p:embed/>
                </p:oleObj>
              </mc:Choice>
              <mc:Fallback>
                <p:oleObj name="Grafik" r:id="rId2" imgW="9788635" imgH="7040489" progId="Word.Picture.8">
                  <p:embed/>
                  <p:pic>
                    <p:nvPicPr>
                      <p:cNvPr id="181251" name="Object 3"/>
                      <p:cNvPicPr>
                        <a:picLocks noChangeAspect="1" noChangeArrowheads="1"/>
                      </p:cNvPicPr>
                      <p:nvPr/>
                    </p:nvPicPr>
                    <p:blipFill>
                      <a:blip r:embed="rId3">
                        <a:extLst>
                          <a:ext uri="{28A0092B-C50C-407E-A947-70E740481C1C}">
                            <a14:useLocalDpi xmlns:a14="http://schemas.microsoft.com/office/drawing/2010/main" val="0"/>
                          </a:ext>
                        </a:extLst>
                      </a:blip>
                      <a:srcRect t="2600" b="1486"/>
                      <a:stretch>
                        <a:fillRect/>
                      </a:stretch>
                    </p:blipFill>
                    <p:spPr bwMode="auto">
                      <a:xfrm>
                        <a:off x="2678114" y="868364"/>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924" y="361949"/>
            <a:ext cx="949325" cy="78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9313864" y="1423989"/>
            <a:ext cx="251618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1800" dirty="0">
                <a:solidFill>
                  <a:schemeClr val="accent2"/>
                </a:solidFill>
                <a:latin typeface="Times New Roman" pitchFamily="18" charset="0"/>
              </a:rPr>
              <a:t>Der Schattenkreislauf des Geldes</a:t>
            </a:r>
            <a:r>
              <a:rPr lang="de-CH" altLang="de-DE" sz="1800" b="0" dirty="0">
                <a:latin typeface="Times New Roman" pitchFamily="18" charset="0"/>
              </a:rPr>
              <a:t> </a:t>
            </a:r>
          </a:p>
          <a:p>
            <a:pPr algn="ctr">
              <a:spcBef>
                <a:spcPct val="50000"/>
              </a:spcBef>
              <a:buClrTx/>
              <a:buFontTx/>
              <a:buNone/>
            </a:pPr>
            <a:r>
              <a:rPr lang="de-CH" altLang="de-DE" sz="1800" b="0" dirty="0">
                <a:latin typeface="Times New Roman" pitchFamily="18" charset="0"/>
              </a:rPr>
              <a:t>MONOPOLIY</a:t>
            </a:r>
          </a:p>
        </p:txBody>
      </p:sp>
      <p:sp>
        <p:nvSpPr>
          <p:cNvPr id="61454" name="Text Box 14"/>
          <p:cNvSpPr txBox="1">
            <a:spLocks noChangeArrowheads="1"/>
          </p:cNvSpPr>
          <p:nvPr/>
        </p:nvSpPr>
        <p:spPr bwMode="auto">
          <a:xfrm>
            <a:off x="21637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2000" dirty="0">
                <a:solidFill>
                  <a:srgbClr val="339933"/>
                </a:solidFill>
                <a:latin typeface="Times New Roman" pitchFamily="18" charset="0"/>
              </a:rPr>
              <a:t>Die reale Güter-Wirtschaft</a:t>
            </a:r>
          </a:p>
        </p:txBody>
      </p:sp>
      <p:sp>
        <p:nvSpPr>
          <p:cNvPr id="2" name="Rechteck 1">
            <a:extLst>
              <a:ext uri="{FF2B5EF4-FFF2-40B4-BE49-F238E27FC236}">
                <a16:creationId xmlns:a16="http://schemas.microsoft.com/office/drawing/2014/main" id="{955106E8-6B40-4BE0-8B1F-77463C2233FC}"/>
              </a:ext>
            </a:extLst>
          </p:cNvPr>
          <p:cNvSpPr/>
          <p:nvPr/>
        </p:nvSpPr>
        <p:spPr>
          <a:xfrm>
            <a:off x="755937" y="1967984"/>
            <a:ext cx="2228495" cy="2800767"/>
          </a:xfrm>
          <a:prstGeom prst="rect">
            <a:avLst/>
          </a:prstGeom>
        </p:spPr>
        <p:txBody>
          <a:bodyPr wrap="none">
            <a:spAutoFit/>
          </a:bodyPr>
          <a:lstStyle/>
          <a:p>
            <a:r>
              <a:rPr lang="de-DE" sz="1600" b="1" dirty="0">
                <a:solidFill>
                  <a:schemeClr val="accent2"/>
                </a:solidFill>
              </a:rPr>
              <a:t>Güter-Kreis in der </a:t>
            </a:r>
            <a:br>
              <a:rPr lang="de-DE" sz="1600" b="1" dirty="0">
                <a:solidFill>
                  <a:schemeClr val="accent2"/>
                </a:solidFill>
              </a:rPr>
            </a:br>
            <a:r>
              <a:rPr lang="de-DE" sz="1600" b="1" dirty="0">
                <a:solidFill>
                  <a:schemeClr val="accent2"/>
                </a:solidFill>
              </a:rPr>
              <a:t>Buchhaltung</a:t>
            </a:r>
          </a:p>
          <a:p>
            <a:r>
              <a:rPr lang="de-DE" sz="1600" b="1" dirty="0">
                <a:solidFill>
                  <a:schemeClr val="accent2"/>
                </a:solidFill>
              </a:rPr>
              <a:t>Besteht aus den :</a:t>
            </a:r>
            <a:br>
              <a:rPr lang="de-DE" sz="1600" b="1" dirty="0">
                <a:solidFill>
                  <a:schemeClr val="accent2"/>
                </a:solidFill>
              </a:rPr>
            </a:br>
            <a:endParaRPr lang="de-DE" sz="1600" b="1" dirty="0">
              <a:solidFill>
                <a:schemeClr val="accent2"/>
              </a:solidFill>
            </a:endParaRPr>
          </a:p>
          <a:p>
            <a:pPr marL="342900" indent="-342900">
              <a:buAutoNum type="alphaLcParenR"/>
            </a:pPr>
            <a:r>
              <a:rPr lang="de-DE" sz="1600" b="1" dirty="0">
                <a:solidFill>
                  <a:srgbClr val="FF0000"/>
                </a:solidFill>
              </a:rPr>
              <a:t>Aufwand-Konten </a:t>
            </a:r>
            <a:br>
              <a:rPr lang="de-DE" sz="1600" b="1" dirty="0">
                <a:solidFill>
                  <a:srgbClr val="FF0000"/>
                </a:solidFill>
              </a:rPr>
            </a:br>
            <a:r>
              <a:rPr lang="de-DE" sz="1600" b="1" dirty="0">
                <a:solidFill>
                  <a:srgbClr val="FF0000"/>
                </a:solidFill>
              </a:rPr>
              <a:t> „Einkauf“</a:t>
            </a:r>
            <a:br>
              <a:rPr lang="de-DE" sz="1600" b="1" dirty="0">
                <a:solidFill>
                  <a:srgbClr val="FF0000"/>
                </a:solidFill>
              </a:rPr>
            </a:br>
            <a:endParaRPr lang="de-DE" sz="1600" b="1" dirty="0">
              <a:solidFill>
                <a:srgbClr val="FF0000"/>
              </a:solidFill>
            </a:endParaRPr>
          </a:p>
          <a:p>
            <a:pPr marL="342900" indent="-342900">
              <a:buAutoNum type="alphaLcParenR"/>
            </a:pPr>
            <a:r>
              <a:rPr lang="de-DE" sz="1600" b="1" dirty="0"/>
              <a:t>Ertrags-Konten  </a:t>
            </a:r>
            <a:br>
              <a:rPr lang="de-DE" sz="1600" b="1" dirty="0"/>
            </a:br>
            <a:r>
              <a:rPr lang="de-DE" sz="1600" b="1" dirty="0"/>
              <a:t>„Verkauf“</a:t>
            </a:r>
          </a:p>
          <a:p>
            <a:pPr marL="342900" indent="-342900">
              <a:buAutoNum type="alphaLcParenR"/>
            </a:pPr>
            <a:endParaRPr lang="de-DE" sz="1600" b="1" dirty="0"/>
          </a:p>
          <a:p>
            <a:r>
              <a:rPr lang="de-DE" sz="1600" b="1" dirty="0"/>
              <a:t>Ertrags-Rechnung</a:t>
            </a:r>
            <a:endParaRPr lang="de-CH" sz="1600" b="1" dirty="0"/>
          </a:p>
        </p:txBody>
      </p:sp>
      <p:sp>
        <p:nvSpPr>
          <p:cNvPr id="3" name="Rechteck 2">
            <a:extLst>
              <a:ext uri="{FF2B5EF4-FFF2-40B4-BE49-F238E27FC236}">
                <a16:creationId xmlns:a16="http://schemas.microsoft.com/office/drawing/2014/main" id="{A9A960A7-49AB-438A-B7C7-35379A1A4A0A}"/>
              </a:ext>
            </a:extLst>
          </p:cNvPr>
          <p:cNvSpPr/>
          <p:nvPr/>
        </p:nvSpPr>
        <p:spPr>
          <a:xfrm>
            <a:off x="9763124" y="3034784"/>
            <a:ext cx="2286001" cy="2800767"/>
          </a:xfrm>
          <a:prstGeom prst="rect">
            <a:avLst/>
          </a:prstGeom>
        </p:spPr>
        <p:txBody>
          <a:bodyPr wrap="square">
            <a:spAutoFit/>
          </a:bodyPr>
          <a:lstStyle/>
          <a:p>
            <a:r>
              <a:rPr lang="de-DE" sz="1600" b="1" dirty="0">
                <a:solidFill>
                  <a:schemeClr val="accent2"/>
                </a:solidFill>
              </a:rPr>
              <a:t>Geldkreislauf in der Buchhaltung besteht aus den:</a:t>
            </a:r>
          </a:p>
          <a:p>
            <a:endParaRPr lang="de-DE" sz="1600" b="1" dirty="0">
              <a:solidFill>
                <a:schemeClr val="accent2"/>
              </a:solidFill>
            </a:endParaRPr>
          </a:p>
          <a:p>
            <a:r>
              <a:rPr lang="de-DE" sz="1600" b="1" dirty="0">
                <a:solidFill>
                  <a:schemeClr val="tx2"/>
                </a:solidFill>
              </a:rPr>
              <a:t>c) Geld-Werte</a:t>
            </a:r>
            <a:br>
              <a:rPr lang="de-DE" sz="1600" b="1" dirty="0">
                <a:solidFill>
                  <a:schemeClr val="tx2"/>
                </a:solidFill>
              </a:rPr>
            </a:br>
            <a:r>
              <a:rPr lang="de-DE" sz="1600" b="1" dirty="0">
                <a:solidFill>
                  <a:schemeClr val="tx2"/>
                </a:solidFill>
              </a:rPr>
              <a:t>     Aktiven-Konten</a:t>
            </a:r>
          </a:p>
          <a:p>
            <a:endParaRPr lang="de-DE" sz="1600" b="1" dirty="0">
              <a:solidFill>
                <a:schemeClr val="accent2"/>
              </a:solidFill>
            </a:endParaRPr>
          </a:p>
          <a:p>
            <a:r>
              <a:rPr lang="de-DE" sz="1600" b="1" dirty="0">
                <a:solidFill>
                  <a:srgbClr val="FF0000"/>
                </a:solidFill>
              </a:rPr>
              <a:t>d) Geld-Werte</a:t>
            </a:r>
            <a:br>
              <a:rPr lang="de-DE" sz="1600" b="1" dirty="0">
                <a:solidFill>
                  <a:srgbClr val="FF0000"/>
                </a:solidFill>
              </a:rPr>
            </a:br>
            <a:r>
              <a:rPr lang="de-DE" sz="1600" b="1" dirty="0">
                <a:solidFill>
                  <a:srgbClr val="FF0000"/>
                </a:solidFill>
              </a:rPr>
              <a:t>     Passiven-Konten</a:t>
            </a:r>
          </a:p>
          <a:p>
            <a:endParaRPr lang="de-DE" sz="1600" b="1" dirty="0">
              <a:solidFill>
                <a:srgbClr val="FF0000"/>
              </a:solidFill>
            </a:endParaRPr>
          </a:p>
          <a:p>
            <a:r>
              <a:rPr lang="de-DE" sz="1600" b="1" dirty="0">
                <a:solidFill>
                  <a:schemeClr val="tx2"/>
                </a:solidFill>
              </a:rPr>
              <a:t>Vermögensrechnung</a:t>
            </a:r>
            <a:endParaRPr lang="de-CH" sz="1600" b="1" dirty="0">
              <a:solidFill>
                <a:schemeClr val="tx2"/>
              </a:solidFill>
            </a:endParaRPr>
          </a:p>
        </p:txBody>
      </p:sp>
      <p:cxnSp>
        <p:nvCxnSpPr>
          <p:cNvPr id="21" name="Gerader Verbinder 20">
            <a:extLst>
              <a:ext uri="{FF2B5EF4-FFF2-40B4-BE49-F238E27FC236}">
                <a16:creationId xmlns:a16="http://schemas.microsoft.com/office/drawing/2014/main" id="{FE2986FD-1CFE-4413-80C1-D53DC8C9A215}"/>
              </a:ext>
            </a:extLst>
          </p:cNvPr>
          <p:cNvCxnSpPr>
            <a:cxnSpLocks/>
          </p:cNvCxnSpPr>
          <p:nvPr/>
        </p:nvCxnSpPr>
        <p:spPr bwMode="auto">
          <a:xfrm>
            <a:off x="7000875" y="1076325"/>
            <a:ext cx="5057775" cy="4733925"/>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Gerader Verbinder 23">
            <a:extLst>
              <a:ext uri="{FF2B5EF4-FFF2-40B4-BE49-F238E27FC236}">
                <a16:creationId xmlns:a16="http://schemas.microsoft.com/office/drawing/2014/main" id="{C3AFC4B1-CC5B-45FF-AB68-89914A2FA1BD}"/>
              </a:ext>
            </a:extLst>
          </p:cNvPr>
          <p:cNvCxnSpPr>
            <a:cxnSpLocks/>
          </p:cNvCxnSpPr>
          <p:nvPr/>
        </p:nvCxnSpPr>
        <p:spPr bwMode="auto">
          <a:xfrm flipV="1">
            <a:off x="6457950" y="1146607"/>
            <a:ext cx="5353975" cy="4358843"/>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66562" name="Rectangle 2"/>
          <p:cNvSpPr>
            <a:spLocks noGrp="1" noChangeArrowheads="1"/>
          </p:cNvSpPr>
          <p:nvPr>
            <p:ph type="title"/>
          </p:nvPr>
        </p:nvSpPr>
        <p:spPr/>
        <p:txBody>
          <a:bodyPr/>
          <a:lstStyle/>
          <a:p>
            <a:pPr>
              <a:defRPr/>
            </a:pPr>
            <a:r>
              <a:rPr lang="de-DE" dirty="0"/>
              <a:t>DIE LEBENSLEISTUNGS-BILANZ</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Grafik 12" descr="Lebensleistungskurv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459" y="1018925"/>
            <a:ext cx="9734578"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465032" y="828884"/>
            <a:ext cx="6294438" cy="461962"/>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Basis für den unlimitierten Blankokredit</a:t>
            </a:r>
            <a:endParaRPr kumimoji="0" lang="de-CH"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6" name="Rechteck 15"/>
          <p:cNvSpPr/>
          <p:nvPr/>
        </p:nvSpPr>
        <p:spPr>
          <a:xfrm>
            <a:off x="2133600" y="5879542"/>
            <a:ext cx="6820198" cy="523220"/>
          </a:xfrm>
          <a:prstGeom prst="rect">
            <a:avLst/>
          </a:prstGeom>
          <a:solidFill>
            <a:srgbClr val="FFFF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8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Reinkarnation</a:t>
            </a: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 kennt keine Zeitbeschränkung</a:t>
            </a:r>
            <a:endParaRPr kumimoji="0" lang="de-CH"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feld 1">
            <a:extLst>
              <a:ext uri="{FF2B5EF4-FFF2-40B4-BE49-F238E27FC236}">
                <a16:creationId xmlns:a16="http://schemas.microsoft.com/office/drawing/2014/main" id="{C59A7460-C1B5-4EFB-81A5-69AD7B6B52D3}"/>
              </a:ext>
            </a:extLst>
          </p:cNvPr>
          <p:cNvSpPr txBox="1"/>
          <p:nvPr/>
        </p:nvSpPr>
        <p:spPr>
          <a:xfrm>
            <a:off x="8799252" y="898974"/>
            <a:ext cx="304504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FF0000"/>
                </a:solidFill>
                <a:effectLst/>
                <a:uLnTx/>
                <a:uFillTx/>
                <a:latin typeface="Arial"/>
                <a:ea typeface="+mn-ea"/>
                <a:cs typeface="+mn-cs"/>
              </a:rPr>
              <a:t>Geld ist Kredit: </a:t>
            </a:r>
            <a:r>
              <a:rPr kumimoji="0" lang="de-CH" sz="1800" b="1" i="0" u="none" strike="noStrike" kern="1200" cap="none" spc="0" normalizeH="0" baseline="0" noProof="0" dirty="0" err="1">
                <a:ln>
                  <a:noFill/>
                </a:ln>
                <a:solidFill>
                  <a:srgbClr val="000000"/>
                </a:solidFill>
                <a:effectLst/>
                <a:uLnTx/>
                <a:uFillTx/>
                <a:latin typeface="Arial"/>
                <a:ea typeface="+mn-ea"/>
                <a:cs typeface="+mn-cs"/>
              </a:rPr>
              <a:t>credere</a:t>
            </a: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vertrauen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glauben</a:t>
            </a:r>
          </a:p>
        </p:txBody>
      </p:sp>
      <p:sp>
        <p:nvSpPr>
          <p:cNvPr id="3" name="Textfeld 2">
            <a:extLst>
              <a:ext uri="{FF2B5EF4-FFF2-40B4-BE49-F238E27FC236}">
                <a16:creationId xmlns:a16="http://schemas.microsoft.com/office/drawing/2014/main" id="{A6BB9E46-CC57-4951-B099-606AABD23A64}"/>
              </a:ext>
            </a:extLst>
          </p:cNvPr>
          <p:cNvSpPr txBox="1"/>
          <p:nvPr/>
        </p:nvSpPr>
        <p:spPr>
          <a:xfrm>
            <a:off x="9017161" y="2382941"/>
            <a:ext cx="2805344" cy="1569660"/>
          </a:xfrm>
          <a:prstGeom prst="rect">
            <a:avLst/>
          </a:prstGeom>
          <a:solidFill>
            <a:schemeClr val="accent3">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Die Familie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ist das Vorbild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für 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err="1">
                <a:ln>
                  <a:noFill/>
                </a:ln>
                <a:solidFill>
                  <a:srgbClr val="CC0099"/>
                </a:solidFill>
                <a:effectLst/>
                <a:uLnTx/>
                <a:uFillTx/>
                <a:latin typeface="Arial"/>
                <a:ea typeface="+mn-ea"/>
                <a:cs typeface="+mn-cs"/>
              </a:rPr>
              <a:t>HuMan</a:t>
            </a:r>
            <a:r>
              <a:rPr kumimoji="0" lang="de-CH" sz="2400" b="1" i="0" u="none" strike="noStrike" kern="1200" cap="none" spc="0" normalizeH="0" baseline="0" noProof="0" dirty="0">
                <a:ln>
                  <a:noFill/>
                </a:ln>
                <a:solidFill>
                  <a:srgbClr val="CC0099"/>
                </a:solidFill>
                <a:effectLst/>
                <a:uLnTx/>
                <a:uFillTx/>
                <a:latin typeface="Arial"/>
                <a:ea typeface="+mn-ea"/>
                <a:cs typeface="+mn-cs"/>
              </a:rPr>
              <a:t>-Wirtschaft</a:t>
            </a:r>
          </a:p>
        </p:txBody>
      </p:sp>
      <p:sp>
        <p:nvSpPr>
          <p:cNvPr id="4" name="Textfeld 3">
            <a:extLst>
              <a:ext uri="{FF2B5EF4-FFF2-40B4-BE49-F238E27FC236}">
                <a16:creationId xmlns:a16="http://schemas.microsoft.com/office/drawing/2014/main" id="{0F488084-112C-421A-81DD-FF61DE1EA5A2}"/>
              </a:ext>
            </a:extLst>
          </p:cNvPr>
          <p:cNvSpPr txBox="1"/>
          <p:nvPr/>
        </p:nvSpPr>
        <p:spPr>
          <a:xfrm>
            <a:off x="8888026" y="4163140"/>
            <a:ext cx="2894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339933"/>
                </a:solidFill>
                <a:effectLst/>
                <a:uLnTx/>
                <a:uFillTx/>
                <a:latin typeface="Arial"/>
                <a:ea typeface="+mn-ea"/>
                <a:cs typeface="+mn-cs"/>
              </a:rPr>
              <a:t>Welt = Dorf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000000"/>
                </a:solidFill>
                <a:effectLst/>
                <a:uLnTx/>
                <a:uFillTx/>
                <a:latin typeface="Arial"/>
                <a:ea typeface="+mn-ea"/>
                <a:cs typeface="+mn-cs"/>
              </a:rPr>
              <a:t>also</a:t>
            </a:r>
            <a:r>
              <a:rPr kumimoji="0" lang="de-CH" sz="2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339933"/>
                </a:solidFill>
                <a:effectLst/>
                <a:uLnTx/>
                <a:uFillTx/>
                <a:latin typeface="Arial"/>
                <a:ea typeface="+mn-ea"/>
                <a:cs typeface="+mn-cs"/>
              </a:rPr>
              <a:t>Welt-Familie</a:t>
            </a: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feld 5">
            <a:extLst>
              <a:ext uri="{FF2B5EF4-FFF2-40B4-BE49-F238E27FC236}">
                <a16:creationId xmlns:a16="http://schemas.microsoft.com/office/drawing/2014/main" id="{B7D0663C-B529-4B8B-AAE4-71AD3E73B9F1}"/>
              </a:ext>
            </a:extLst>
          </p:cNvPr>
          <p:cNvSpPr txBox="1"/>
          <p:nvPr/>
        </p:nvSpPr>
        <p:spPr>
          <a:xfrm>
            <a:off x="781234" y="2095134"/>
            <a:ext cx="1642369" cy="258532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5 Lebens-Leistungs-Kurven von 1’000 Jahren übereinander gelegt, kann auch nur eine Seele sein! Oder?</a:t>
            </a:r>
          </a:p>
        </p:txBody>
      </p:sp>
      <p:sp>
        <p:nvSpPr>
          <p:cNvPr id="7" name="Textfeld 6">
            <a:extLst>
              <a:ext uri="{FF2B5EF4-FFF2-40B4-BE49-F238E27FC236}">
                <a16:creationId xmlns:a16="http://schemas.microsoft.com/office/drawing/2014/main" id="{FA1F9E4D-0DEB-4E4E-9C50-1DC9196B685F}"/>
              </a:ext>
            </a:extLst>
          </p:cNvPr>
          <p:cNvSpPr txBox="1"/>
          <p:nvPr/>
        </p:nvSpPr>
        <p:spPr>
          <a:xfrm>
            <a:off x="3060441" y="4917233"/>
            <a:ext cx="2416628" cy="923330"/>
          </a:xfrm>
          <a:prstGeom prst="rect">
            <a:avLst/>
          </a:prstGeom>
          <a:solidFill>
            <a:srgbClr val="99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Jedes Leben beginnt mit Kredit der Familie</a:t>
            </a:r>
          </a:p>
        </p:txBody>
      </p:sp>
      <p:sp>
        <p:nvSpPr>
          <p:cNvPr id="8" name="Textfeld 7">
            <a:extLst>
              <a:ext uri="{FF2B5EF4-FFF2-40B4-BE49-F238E27FC236}">
                <a16:creationId xmlns:a16="http://schemas.microsoft.com/office/drawing/2014/main" id="{FCE35E5B-5EBD-4E4E-B28C-95917DE1A9E6}"/>
              </a:ext>
            </a:extLst>
          </p:cNvPr>
          <p:cNvSpPr txBox="1"/>
          <p:nvPr/>
        </p:nvSpPr>
        <p:spPr>
          <a:xfrm>
            <a:off x="9050866" y="5469467"/>
            <a:ext cx="2963334" cy="707886"/>
          </a:xfrm>
          <a:prstGeom prst="rect">
            <a:avLst/>
          </a:prstGeom>
          <a:noFill/>
        </p:spPr>
        <p:txBody>
          <a:bodyPr wrap="square" rtlCol="0">
            <a:spAutoFit/>
          </a:bodyPr>
          <a:lstStyle/>
          <a:p>
            <a:r>
              <a:rPr lang="de-CH" sz="2000" b="1" dirty="0">
                <a:solidFill>
                  <a:schemeClr val="accent2"/>
                </a:solidFill>
              </a:rPr>
              <a:t>= Vererbung an die Konkursversicherung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66562" name="Rectangle 2"/>
          <p:cNvSpPr>
            <a:spLocks noGrp="1" noChangeArrowheads="1"/>
          </p:cNvSpPr>
          <p:nvPr>
            <p:ph type="title"/>
          </p:nvPr>
        </p:nvSpPr>
        <p:spPr/>
        <p:txBody>
          <a:bodyPr/>
          <a:lstStyle/>
          <a:p>
            <a:pPr>
              <a:defRPr/>
            </a:pPr>
            <a:r>
              <a:rPr lang="de-DE" dirty="0"/>
              <a:t>Die Weltmächte 1-3 bleiben Ihren Kontinenten treu. </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046743" y="819156"/>
            <a:ext cx="9023334"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D-A-CH mit Russland wird mit HuMan-WEG Weltmacht Nr. 1</a:t>
            </a:r>
            <a:endParaRPr kumimoji="0" lang="de-CH"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6" name="Rechteck 15"/>
          <p:cNvSpPr/>
          <p:nvPr/>
        </p:nvSpPr>
        <p:spPr>
          <a:xfrm>
            <a:off x="1332689" y="5605907"/>
            <a:ext cx="10068128" cy="769441"/>
          </a:xfrm>
          <a:prstGeom prst="rect">
            <a:avLst/>
          </a:prstGeom>
          <a:solidFill>
            <a:srgbClr val="FFFF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Die D-A-CH-Länder  </a:t>
            </a: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liefern das Knowhow,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die Ost-Länder die Rohstoffe und die militärische Sicherheit.</a:t>
            </a:r>
            <a:endParaRPr kumimoji="0" lang="de-CH"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9" name="Grafik 8">
            <a:extLst>
              <a:ext uri="{FF2B5EF4-FFF2-40B4-BE49-F238E27FC236}">
                <a16:creationId xmlns:a16="http://schemas.microsoft.com/office/drawing/2014/main" id="{CCC951D3-51D5-4F47-A4A4-B099A3554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356" y="1292184"/>
            <a:ext cx="3663916" cy="4219767"/>
          </a:xfrm>
          <a:prstGeom prst="rect">
            <a:avLst/>
          </a:prstGeom>
        </p:spPr>
      </p:pic>
      <p:pic>
        <p:nvPicPr>
          <p:cNvPr id="11" name="Grafik 10">
            <a:extLst>
              <a:ext uri="{FF2B5EF4-FFF2-40B4-BE49-F238E27FC236}">
                <a16:creationId xmlns:a16="http://schemas.microsoft.com/office/drawing/2014/main" id="{3B403619-5B18-4587-A5DF-C2754B4E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237" y="1318294"/>
            <a:ext cx="4739550" cy="4207016"/>
          </a:xfrm>
          <a:prstGeom prst="rect">
            <a:avLst/>
          </a:prstGeom>
        </p:spPr>
      </p:pic>
    </p:spTree>
    <p:extLst>
      <p:ext uri="{BB962C8B-B14F-4D97-AF65-F5344CB8AC3E}">
        <p14:creationId xmlns:p14="http://schemas.microsoft.com/office/powerpoint/2010/main" val="328872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899822" y="86598"/>
            <a:ext cx="9250532"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eine Bank?  ….. was denken Sie?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941034" y="4612536"/>
            <a:ext cx="5228946" cy="1815882"/>
          </a:xfrm>
          <a:prstGeom prst="rect">
            <a:avLst/>
          </a:prstGeom>
        </p:spPr>
        <p:txBody>
          <a:bodyPr wrap="square">
            <a:spAutoFit/>
          </a:bodyPr>
          <a:lstStyle/>
          <a:p>
            <a:r>
              <a:rPr lang="de-CH" sz="1600" b="1" dirty="0">
                <a:solidFill>
                  <a:srgbClr val="C00000"/>
                </a:solidFill>
              </a:rPr>
              <a:t>Eine Bank ist nur ein Computer, der Buchhaltungs-Kunden-Konten verwaltet. </a:t>
            </a:r>
          </a:p>
          <a:p>
            <a:r>
              <a:rPr lang="de-CH" sz="1600" b="1" dirty="0"/>
              <a:t>Dabei können Sie aus jeder Einzahlung einen Kredit nehmen und weiterverkaufen gegen Zinsen. Nur 5% Banknoten müssen für Bar-Auszahlungen bereit gehalten werden. Der Rest steht zur freien Verfügung der Bank. Ein gigantisches B-Geschäft!</a:t>
            </a:r>
          </a:p>
        </p:txBody>
      </p:sp>
      <p:sp>
        <p:nvSpPr>
          <p:cNvPr id="14" name="Rechteck 13">
            <a:extLst>
              <a:ext uri="{FF2B5EF4-FFF2-40B4-BE49-F238E27FC236}">
                <a16:creationId xmlns:a16="http://schemas.microsoft.com/office/drawing/2014/main" id="{CA7123A3-30D9-4FFA-A191-2F4AF7F7C6D5}"/>
              </a:ext>
            </a:extLst>
          </p:cNvPr>
          <p:cNvSpPr/>
          <p:nvPr/>
        </p:nvSpPr>
        <p:spPr>
          <a:xfrm>
            <a:off x="6845942" y="4309326"/>
            <a:ext cx="4743855" cy="2031325"/>
          </a:xfrm>
          <a:prstGeom prst="rect">
            <a:avLst/>
          </a:prstGeom>
        </p:spPr>
        <p:txBody>
          <a:bodyPr wrap="square">
            <a:spAutoFit/>
          </a:bodyPr>
          <a:lstStyle/>
          <a:p>
            <a:r>
              <a:rPr lang="de-CH" b="1" dirty="0"/>
              <a:t>Die Menschen glauben, dass Ihr Geld auf der Bank in einem Schliessfach steckt und dass bei einer Transaktion oder Zahlung ein Banker oder die Post das Geld aus dem einen Schliessfach heraus nimmt und in das andere Schliessfach bei der anderen Bank wieder hineinlegt. </a:t>
            </a:r>
            <a:endParaRPr lang="de-CH" dirty="0"/>
          </a:p>
        </p:txBody>
      </p:sp>
      <p:sp>
        <p:nvSpPr>
          <p:cNvPr id="15" name="Rechteck 14">
            <a:extLst>
              <a:ext uri="{FF2B5EF4-FFF2-40B4-BE49-F238E27FC236}">
                <a16:creationId xmlns:a16="http://schemas.microsoft.com/office/drawing/2014/main" id="{EA140D70-AF23-4299-9466-7E4783FC21FB}"/>
              </a:ext>
            </a:extLst>
          </p:cNvPr>
          <p:cNvSpPr/>
          <p:nvPr/>
        </p:nvSpPr>
        <p:spPr>
          <a:xfrm>
            <a:off x="6871154" y="845002"/>
            <a:ext cx="3871573" cy="461665"/>
          </a:xfrm>
          <a:prstGeom prst="rect">
            <a:avLst/>
          </a:prstGeom>
        </p:spPr>
        <p:txBody>
          <a:bodyPr wrap="none">
            <a:spAutoFit/>
          </a:bodyPr>
          <a:lstStyle/>
          <a:p>
            <a:r>
              <a:rPr lang="de-CH" sz="2400" b="1" dirty="0"/>
              <a:t>Bank a)         zu    Bank b)</a:t>
            </a:r>
            <a:endParaRPr lang="de-CH" sz="2400" dirty="0"/>
          </a:p>
        </p:txBody>
      </p:sp>
      <p:pic>
        <p:nvPicPr>
          <p:cNvPr id="14338" name="Picture 2" descr="Zentrale des NMC in Bamberg">
            <a:extLst>
              <a:ext uri="{FF2B5EF4-FFF2-40B4-BE49-F238E27FC236}">
                <a16:creationId xmlns:a16="http://schemas.microsoft.com/office/drawing/2014/main" id="{0F00F683-00A1-4A59-B100-BCAD96C7D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997" y="905522"/>
            <a:ext cx="4953739" cy="37153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D471CC8D-E000-4424-A243-2F5D4C3B6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454" y="1331650"/>
            <a:ext cx="2390868" cy="179315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Wartelisten für Bankschließfächer: Nullzinsen kurbeln Nachfrage an |  Nachrichten.at">
            <a:extLst>
              <a:ext uri="{FF2B5EF4-FFF2-40B4-BE49-F238E27FC236}">
                <a16:creationId xmlns:a16="http://schemas.microsoft.com/office/drawing/2014/main" id="{8E3458FB-0D3D-4AFE-9D67-FAE14CC62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9983" y="1317223"/>
            <a:ext cx="2629765" cy="18077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a:extLst>
              <a:ext uri="{FF2B5EF4-FFF2-40B4-BE49-F238E27FC236}">
                <a16:creationId xmlns:a16="http://schemas.microsoft.com/office/drawing/2014/main" id="{7279009B-F219-4082-A2AE-CA658B6CD5AB}"/>
              </a:ext>
            </a:extLst>
          </p:cNvPr>
          <p:cNvCxnSpPr/>
          <p:nvPr/>
        </p:nvCxnSpPr>
        <p:spPr bwMode="auto">
          <a:xfrm>
            <a:off x="7501631" y="3417903"/>
            <a:ext cx="0" cy="461639"/>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7" name="Gerade Verbindung mit Pfeil 16">
            <a:extLst>
              <a:ext uri="{FF2B5EF4-FFF2-40B4-BE49-F238E27FC236}">
                <a16:creationId xmlns:a16="http://schemas.microsoft.com/office/drawing/2014/main" id="{8ACD6FF8-F8DB-41AE-944A-646DD1F620D6}"/>
              </a:ext>
            </a:extLst>
          </p:cNvPr>
          <p:cNvCxnSpPr>
            <a:cxnSpLocks/>
          </p:cNvCxnSpPr>
          <p:nvPr/>
        </p:nvCxnSpPr>
        <p:spPr bwMode="auto">
          <a:xfrm>
            <a:off x="7830105" y="3845511"/>
            <a:ext cx="2716567"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8" name="Gerade Verbindung mit Pfeil 17">
            <a:extLst>
              <a:ext uri="{FF2B5EF4-FFF2-40B4-BE49-F238E27FC236}">
                <a16:creationId xmlns:a16="http://schemas.microsoft.com/office/drawing/2014/main" id="{2CE382BD-6723-41CA-8B5E-FAAE21E51003}"/>
              </a:ext>
            </a:extLst>
          </p:cNvPr>
          <p:cNvCxnSpPr>
            <a:cxnSpLocks/>
          </p:cNvCxnSpPr>
          <p:nvPr/>
        </p:nvCxnSpPr>
        <p:spPr bwMode="auto">
          <a:xfrm flipV="1">
            <a:off x="10777491" y="3419383"/>
            <a:ext cx="0" cy="469036"/>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9" name="Textfeld 18">
            <a:extLst>
              <a:ext uri="{FF2B5EF4-FFF2-40B4-BE49-F238E27FC236}">
                <a16:creationId xmlns:a16="http://schemas.microsoft.com/office/drawing/2014/main" id="{074F90A7-917B-41B3-9376-84CEB3FC0E49}"/>
              </a:ext>
            </a:extLst>
          </p:cNvPr>
          <p:cNvSpPr txBox="1"/>
          <p:nvPr/>
        </p:nvSpPr>
        <p:spPr>
          <a:xfrm>
            <a:off x="7767961" y="3364637"/>
            <a:ext cx="2787589" cy="369332"/>
          </a:xfrm>
          <a:prstGeom prst="rect">
            <a:avLst/>
          </a:prstGeom>
          <a:noFill/>
        </p:spPr>
        <p:txBody>
          <a:bodyPr wrap="square" rtlCol="0">
            <a:spAutoFit/>
          </a:bodyPr>
          <a:lstStyle/>
          <a:p>
            <a:r>
              <a:rPr lang="de-CH" dirty="0"/>
              <a:t>Physischer Geld-Transfer</a:t>
            </a:r>
          </a:p>
        </p:txBody>
      </p:sp>
    </p:spTree>
    <p:extLst>
      <p:ext uri="{BB962C8B-B14F-4D97-AF65-F5344CB8AC3E}">
        <p14:creationId xmlns:p14="http://schemas.microsoft.com/office/powerpoint/2010/main" val="12520201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EUROWEG:  Bar-Gelt in Form von Papier-Wechsel</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99" y="419101"/>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9" name="Rectangle 14"/>
          <p:cNvSpPr>
            <a:spLocks noChangeArrowheads="1"/>
          </p:cNvSpPr>
          <p:nvPr/>
        </p:nvSpPr>
        <p:spPr bwMode="auto">
          <a:xfrm>
            <a:off x="2366963" y="133985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3" name="Textfeld 2">
            <a:extLst>
              <a:ext uri="{FF2B5EF4-FFF2-40B4-BE49-F238E27FC236}">
                <a16:creationId xmlns:a16="http://schemas.microsoft.com/office/drawing/2014/main" id="{96693AF4-1FD8-4B82-A1D8-933FFC2AB1BB}"/>
              </a:ext>
            </a:extLst>
          </p:cNvPr>
          <p:cNvSpPr txBox="1"/>
          <p:nvPr/>
        </p:nvSpPr>
        <p:spPr>
          <a:xfrm>
            <a:off x="807395" y="1386597"/>
            <a:ext cx="2859933" cy="4247317"/>
          </a:xfrm>
          <a:prstGeom prst="rect">
            <a:avLst/>
          </a:prstGeom>
          <a:noFill/>
        </p:spPr>
        <p:txBody>
          <a:bodyPr wrap="square" rtlCol="0">
            <a:spAutoFit/>
          </a:bodyPr>
          <a:lstStyle/>
          <a:p>
            <a:r>
              <a:rPr lang="de-CH" b="1" dirty="0">
                <a:solidFill>
                  <a:srgbClr val="0070C0"/>
                </a:solidFill>
              </a:rPr>
              <a:t>Wir betrachten Bargeld als Menschenrecht. </a:t>
            </a:r>
          </a:p>
          <a:p>
            <a:r>
              <a:rPr lang="de-CH" b="1" dirty="0">
                <a:solidFill>
                  <a:srgbClr val="0070C0"/>
                </a:solidFill>
              </a:rPr>
              <a:t>Die </a:t>
            </a:r>
            <a:r>
              <a:rPr lang="de-CH" b="1" dirty="0">
                <a:solidFill>
                  <a:schemeClr val="accent2"/>
                </a:solidFill>
              </a:rPr>
              <a:t>EUROWEG</a:t>
            </a:r>
            <a:r>
              <a:rPr lang="de-CH" b="1" dirty="0">
                <a:solidFill>
                  <a:srgbClr val="0070C0"/>
                </a:solidFill>
              </a:rPr>
              <a:t> kann auf Guthaben-Konten davon jeweils 30% - 50% in Papier-Wechsel ausgeben, die versehen sind mit:</a:t>
            </a:r>
          </a:p>
          <a:p>
            <a:pPr marL="285750" indent="-285750">
              <a:buFontTx/>
              <a:buChar char="-"/>
            </a:pPr>
            <a:r>
              <a:rPr lang="de-CH" b="1" dirty="0">
                <a:solidFill>
                  <a:srgbClr val="0070C0"/>
                </a:solidFill>
              </a:rPr>
              <a:t>Namen des Ausstellers</a:t>
            </a:r>
          </a:p>
          <a:p>
            <a:pPr marL="285750" indent="-285750">
              <a:buFontTx/>
              <a:buChar char="-"/>
            </a:pPr>
            <a:r>
              <a:rPr lang="de-CH" b="1" dirty="0">
                <a:solidFill>
                  <a:srgbClr val="0070C0"/>
                </a:solidFill>
              </a:rPr>
              <a:t>Ablaufdatum 2 Jahre</a:t>
            </a:r>
          </a:p>
          <a:p>
            <a:pPr marL="285750" indent="-285750">
              <a:buFontTx/>
              <a:buChar char="-"/>
            </a:pPr>
            <a:r>
              <a:rPr lang="de-CH" b="1" dirty="0">
                <a:solidFill>
                  <a:srgbClr val="0070C0"/>
                </a:solidFill>
              </a:rPr>
              <a:t>Cash-gedeckt oder</a:t>
            </a:r>
            <a:br>
              <a:rPr lang="de-CH" b="1" dirty="0">
                <a:solidFill>
                  <a:srgbClr val="0070C0"/>
                </a:solidFill>
              </a:rPr>
            </a:br>
            <a:r>
              <a:rPr lang="de-CH" b="1" dirty="0">
                <a:solidFill>
                  <a:srgbClr val="0070C0"/>
                </a:solidFill>
              </a:rPr>
              <a:t>Immobilien-Wechsel</a:t>
            </a:r>
          </a:p>
          <a:p>
            <a:pPr marL="285750" indent="-285750">
              <a:buFontTx/>
              <a:buChar char="-"/>
            </a:pPr>
            <a:r>
              <a:rPr lang="de-CH" b="1" dirty="0">
                <a:solidFill>
                  <a:srgbClr val="0070C0"/>
                </a:solidFill>
              </a:rPr>
              <a:t>Einlösbar bei Banken</a:t>
            </a:r>
            <a:br>
              <a:rPr lang="de-CH" b="1" dirty="0">
                <a:solidFill>
                  <a:srgbClr val="0070C0"/>
                </a:solidFill>
              </a:rPr>
            </a:br>
            <a:r>
              <a:rPr lang="de-CH" b="1" dirty="0">
                <a:solidFill>
                  <a:srgbClr val="0070C0"/>
                </a:solidFill>
              </a:rPr>
              <a:t>oder bei EUROWEG</a:t>
            </a:r>
          </a:p>
        </p:txBody>
      </p:sp>
      <p:sp>
        <p:nvSpPr>
          <p:cNvPr id="4" name="Textfeld 3">
            <a:extLst>
              <a:ext uri="{FF2B5EF4-FFF2-40B4-BE49-F238E27FC236}">
                <a16:creationId xmlns:a16="http://schemas.microsoft.com/office/drawing/2014/main" id="{78FBD681-5B67-486F-A9CA-C67E41640D43}"/>
              </a:ext>
            </a:extLst>
          </p:cNvPr>
          <p:cNvSpPr txBox="1"/>
          <p:nvPr/>
        </p:nvSpPr>
        <p:spPr>
          <a:xfrm>
            <a:off x="11191876" y="1257300"/>
            <a:ext cx="514350" cy="4848225"/>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pic>
        <p:nvPicPr>
          <p:cNvPr id="7" name="Grafik 6">
            <a:extLst>
              <a:ext uri="{FF2B5EF4-FFF2-40B4-BE49-F238E27FC236}">
                <a16:creationId xmlns:a16="http://schemas.microsoft.com/office/drawing/2014/main" id="{7089E0FE-A944-4CF8-9952-634A4BDB1C59}"/>
              </a:ext>
            </a:extLst>
          </p:cNvPr>
          <p:cNvPicPr>
            <a:picLocks noChangeAspect="1"/>
          </p:cNvPicPr>
          <p:nvPr/>
        </p:nvPicPr>
        <p:blipFill>
          <a:blip r:embed="rId3"/>
          <a:stretch>
            <a:fillRect/>
          </a:stretch>
        </p:blipFill>
        <p:spPr>
          <a:xfrm>
            <a:off x="3643412" y="1209281"/>
            <a:ext cx="8451312" cy="4419983"/>
          </a:xfrm>
          <a:prstGeom prst="rect">
            <a:avLst/>
          </a:prstGeom>
        </p:spPr>
      </p:pic>
      <p:sp>
        <p:nvSpPr>
          <p:cNvPr id="9" name="Textfeld 8">
            <a:extLst>
              <a:ext uri="{FF2B5EF4-FFF2-40B4-BE49-F238E27FC236}">
                <a16:creationId xmlns:a16="http://schemas.microsoft.com/office/drawing/2014/main" id="{1934F624-62AD-41AC-A120-D660B3B1B8A8}"/>
              </a:ext>
            </a:extLst>
          </p:cNvPr>
          <p:cNvSpPr txBox="1"/>
          <p:nvPr/>
        </p:nvSpPr>
        <p:spPr>
          <a:xfrm>
            <a:off x="933859" y="5826868"/>
            <a:ext cx="11186808" cy="369332"/>
          </a:xfrm>
          <a:prstGeom prst="rect">
            <a:avLst/>
          </a:prstGeom>
          <a:noFill/>
        </p:spPr>
        <p:txBody>
          <a:bodyPr wrap="square" rtlCol="0">
            <a:spAutoFit/>
          </a:bodyPr>
          <a:lstStyle/>
          <a:p>
            <a:r>
              <a:rPr lang="de-CH" b="1" dirty="0">
                <a:solidFill>
                  <a:srgbClr val="CC3300"/>
                </a:solidFill>
              </a:rPr>
              <a:t>Papier-Gelt im anonymen Umlauf ist ein Menschenrecht und Ausdruck freiheitlicher Gesellschaften</a:t>
            </a:r>
            <a:r>
              <a:rPr lang="de-CH" b="1"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3"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EUROWEG mit Kredit-Karten-Anbindung</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230" y="400877"/>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9" name="Rectangle 14"/>
          <p:cNvSpPr>
            <a:spLocks noChangeArrowheads="1"/>
          </p:cNvSpPr>
          <p:nvPr/>
        </p:nvSpPr>
        <p:spPr bwMode="auto">
          <a:xfrm>
            <a:off x="2435056" y="146631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0" name="Rectangle 15"/>
          <p:cNvSpPr>
            <a:spLocks noChangeArrowheads="1"/>
          </p:cNvSpPr>
          <p:nvPr/>
        </p:nvSpPr>
        <p:spPr bwMode="auto">
          <a:xfrm>
            <a:off x="2947989" y="598487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sp>
        <p:nvSpPr>
          <p:cNvPr id="8" name="Rechteck 7">
            <a:extLst>
              <a:ext uri="{FF2B5EF4-FFF2-40B4-BE49-F238E27FC236}">
                <a16:creationId xmlns:a16="http://schemas.microsoft.com/office/drawing/2014/main" id="{8439C8CA-439C-4C7B-8671-EE4B403D0DF9}"/>
              </a:ext>
            </a:extLst>
          </p:cNvPr>
          <p:cNvSpPr/>
          <p:nvPr/>
        </p:nvSpPr>
        <p:spPr>
          <a:xfrm>
            <a:off x="6774503" y="4448574"/>
            <a:ext cx="4960297" cy="677108"/>
          </a:xfrm>
          <a:prstGeom prst="rect">
            <a:avLst/>
          </a:prstGeom>
        </p:spPr>
        <p:txBody>
          <a:bodyPr wrap="square">
            <a:spAutoFit/>
          </a:bodyPr>
          <a:lstStyle/>
          <a:p>
            <a:r>
              <a:rPr lang="de-CH" b="1" dirty="0">
                <a:solidFill>
                  <a:srgbClr val="CC0099"/>
                </a:solidFill>
              </a:rPr>
              <a:t>- 2. </a:t>
            </a:r>
            <a:r>
              <a:rPr lang="de-CH" b="1" dirty="0">
                <a:solidFill>
                  <a:srgbClr val="CC3300"/>
                </a:solidFill>
              </a:rPr>
              <a:t>Gold</a:t>
            </a:r>
            <a:r>
              <a:rPr lang="de-CH" b="1" dirty="0">
                <a:solidFill>
                  <a:srgbClr val="CC0099"/>
                </a:solidFill>
              </a:rPr>
              <a:t> für Abbuchungen nur auf dem</a:t>
            </a:r>
            <a:br>
              <a:rPr lang="de-CH" b="1" dirty="0">
                <a:solidFill>
                  <a:srgbClr val="CC0099"/>
                </a:solidFill>
              </a:rPr>
            </a:br>
            <a:r>
              <a:rPr lang="de-CH" b="1" dirty="0">
                <a:solidFill>
                  <a:srgbClr val="CC0099"/>
                </a:solidFill>
              </a:rPr>
              <a:t>  </a:t>
            </a:r>
            <a:r>
              <a:rPr lang="de-CH" sz="2000" b="1" dirty="0">
                <a:solidFill>
                  <a:srgbClr val="CC0099"/>
                </a:solidFill>
              </a:rPr>
              <a:t>WEG-EURO Waren-Kredit-Konto </a:t>
            </a:r>
            <a:r>
              <a:rPr lang="de-CH" sz="2000" b="1" dirty="0">
                <a:solidFill>
                  <a:srgbClr val="CC3300"/>
                </a:solidFill>
              </a:rPr>
              <a:t>= W€</a:t>
            </a:r>
          </a:p>
        </p:txBody>
      </p:sp>
      <p:pic>
        <p:nvPicPr>
          <p:cNvPr id="7" name="Grafik 6">
            <a:extLst>
              <a:ext uri="{FF2B5EF4-FFF2-40B4-BE49-F238E27FC236}">
                <a16:creationId xmlns:a16="http://schemas.microsoft.com/office/drawing/2014/main" id="{9E0D7561-F703-4C43-B6C4-E59891067F6A}"/>
              </a:ext>
            </a:extLst>
          </p:cNvPr>
          <p:cNvPicPr>
            <a:picLocks noChangeAspect="1"/>
          </p:cNvPicPr>
          <p:nvPr/>
        </p:nvPicPr>
        <p:blipFill>
          <a:blip r:embed="rId3"/>
          <a:stretch>
            <a:fillRect/>
          </a:stretch>
        </p:blipFill>
        <p:spPr>
          <a:xfrm>
            <a:off x="6854824" y="1424150"/>
            <a:ext cx="4406631" cy="3002017"/>
          </a:xfrm>
          <a:prstGeom prst="rect">
            <a:avLst/>
          </a:prstGeom>
        </p:spPr>
      </p:pic>
      <p:sp>
        <p:nvSpPr>
          <p:cNvPr id="12" name="Rechteck 11">
            <a:extLst>
              <a:ext uri="{FF2B5EF4-FFF2-40B4-BE49-F238E27FC236}">
                <a16:creationId xmlns:a16="http://schemas.microsoft.com/office/drawing/2014/main" id="{442268C0-8EC8-4A4C-BBF5-F0DFACDDDF86}"/>
              </a:ext>
            </a:extLst>
          </p:cNvPr>
          <p:cNvSpPr/>
          <p:nvPr/>
        </p:nvSpPr>
        <p:spPr>
          <a:xfrm>
            <a:off x="8565742" y="1960283"/>
            <a:ext cx="2475152" cy="584775"/>
          </a:xfrm>
          <a:prstGeom prst="rect">
            <a:avLst/>
          </a:prstGeom>
        </p:spPr>
        <p:txBody>
          <a:bodyPr wrap="square">
            <a:spAutoFit/>
          </a:bodyPr>
          <a:lstStyle/>
          <a:p>
            <a:r>
              <a:rPr lang="de-CH" sz="3200" b="1" dirty="0">
                <a:solidFill>
                  <a:srgbClr val="FFC000"/>
                </a:solidFill>
              </a:rPr>
              <a:t>EUROWEG</a:t>
            </a:r>
          </a:p>
        </p:txBody>
      </p:sp>
      <p:sp>
        <p:nvSpPr>
          <p:cNvPr id="13" name="Rechteck 12">
            <a:extLst>
              <a:ext uri="{FF2B5EF4-FFF2-40B4-BE49-F238E27FC236}">
                <a16:creationId xmlns:a16="http://schemas.microsoft.com/office/drawing/2014/main" id="{0FED36C8-CFF4-45B6-9732-0CD3AA3CBECB}"/>
              </a:ext>
            </a:extLst>
          </p:cNvPr>
          <p:cNvSpPr/>
          <p:nvPr/>
        </p:nvSpPr>
        <p:spPr>
          <a:xfrm>
            <a:off x="1256192" y="4397668"/>
            <a:ext cx="4735014" cy="677108"/>
          </a:xfrm>
          <a:prstGeom prst="rect">
            <a:avLst/>
          </a:prstGeom>
        </p:spPr>
        <p:txBody>
          <a:bodyPr wrap="none">
            <a:spAutoFit/>
          </a:bodyPr>
          <a:lstStyle/>
          <a:p>
            <a:pPr marL="285750" indent="-285750">
              <a:buFontTx/>
              <a:buChar char="-"/>
            </a:pPr>
            <a:r>
              <a:rPr lang="de-CH" b="1" dirty="0">
                <a:solidFill>
                  <a:srgbClr val="DEA900"/>
                </a:solidFill>
              </a:rPr>
              <a:t>1. Silber</a:t>
            </a:r>
            <a:r>
              <a:rPr lang="de-CH" b="1" dirty="0">
                <a:solidFill>
                  <a:srgbClr val="0070C0"/>
                </a:solidFill>
              </a:rPr>
              <a:t> für Abbuchungen nur auf dem</a:t>
            </a:r>
            <a:br>
              <a:rPr lang="de-CH" b="1" dirty="0">
                <a:solidFill>
                  <a:srgbClr val="0070C0"/>
                </a:solidFill>
              </a:rPr>
            </a:br>
            <a:r>
              <a:rPr lang="de-CH" b="1" dirty="0">
                <a:solidFill>
                  <a:srgbClr val="0070C0"/>
                </a:solidFill>
              </a:rPr>
              <a:t> </a:t>
            </a:r>
            <a:r>
              <a:rPr lang="de-CH" sz="2000" b="1" dirty="0">
                <a:solidFill>
                  <a:srgbClr val="0070C0"/>
                </a:solidFill>
              </a:rPr>
              <a:t>Kassa-Cash-Konto </a:t>
            </a:r>
            <a:r>
              <a:rPr lang="de-CH" sz="2000" b="1" dirty="0">
                <a:solidFill>
                  <a:srgbClr val="DEA900"/>
                </a:solidFill>
              </a:rPr>
              <a:t>= €</a:t>
            </a:r>
          </a:p>
        </p:txBody>
      </p:sp>
      <p:sp>
        <p:nvSpPr>
          <p:cNvPr id="14" name="Rechteck 13">
            <a:extLst>
              <a:ext uri="{FF2B5EF4-FFF2-40B4-BE49-F238E27FC236}">
                <a16:creationId xmlns:a16="http://schemas.microsoft.com/office/drawing/2014/main" id="{7743F16A-7A13-4FBD-A5EE-921DC7C3208B}"/>
              </a:ext>
            </a:extLst>
          </p:cNvPr>
          <p:cNvSpPr/>
          <p:nvPr/>
        </p:nvSpPr>
        <p:spPr>
          <a:xfrm>
            <a:off x="1468027" y="5336083"/>
            <a:ext cx="10019489" cy="769441"/>
          </a:xfrm>
          <a:prstGeom prst="rect">
            <a:avLst/>
          </a:prstGeom>
        </p:spPr>
        <p:txBody>
          <a:bodyPr wrap="square">
            <a:spAutoFit/>
          </a:bodyPr>
          <a:lstStyle/>
          <a:p>
            <a:pPr marL="285750" indent="-285750">
              <a:buFontTx/>
              <a:buChar char="-"/>
            </a:pPr>
            <a:r>
              <a:rPr lang="de-CH" sz="2200" b="1" dirty="0">
                <a:solidFill>
                  <a:srgbClr val="0070C0"/>
                </a:solidFill>
              </a:rPr>
              <a:t>3. Kombi-Karte:  </a:t>
            </a:r>
            <a:r>
              <a:rPr lang="de-CH" sz="2200" b="1" dirty="0">
                <a:solidFill>
                  <a:srgbClr val="DEA900"/>
                </a:solidFill>
              </a:rPr>
              <a:t>Silber</a:t>
            </a:r>
            <a:r>
              <a:rPr lang="de-CH" sz="2200" b="1" dirty="0">
                <a:solidFill>
                  <a:srgbClr val="0070C0"/>
                </a:solidFill>
              </a:rPr>
              <a:t> / </a:t>
            </a:r>
            <a:r>
              <a:rPr lang="de-CH" sz="2200" b="1" dirty="0">
                <a:solidFill>
                  <a:srgbClr val="CC3300"/>
                </a:solidFill>
              </a:rPr>
              <a:t>Gold</a:t>
            </a:r>
            <a:r>
              <a:rPr lang="de-CH" sz="2200" b="1" dirty="0">
                <a:solidFill>
                  <a:srgbClr val="0070C0"/>
                </a:solidFill>
              </a:rPr>
              <a:t> für jeweils aufgeteilte z.B. 50% zu 50% </a:t>
            </a:r>
            <a:br>
              <a:rPr lang="de-CH" sz="2200" b="1" dirty="0">
                <a:solidFill>
                  <a:srgbClr val="0070C0"/>
                </a:solidFill>
              </a:rPr>
            </a:br>
            <a:r>
              <a:rPr lang="de-CH" sz="2200" b="1" dirty="0">
                <a:solidFill>
                  <a:srgbClr val="0070C0"/>
                </a:solidFill>
              </a:rPr>
              <a:t>Abbuchungen in </a:t>
            </a:r>
            <a:r>
              <a:rPr lang="de-CH" sz="2200" b="1" dirty="0">
                <a:solidFill>
                  <a:srgbClr val="DEA900"/>
                </a:solidFill>
              </a:rPr>
              <a:t>Kassa-Cash-Konto € </a:t>
            </a:r>
            <a:r>
              <a:rPr lang="de-CH" sz="2200" b="1" dirty="0">
                <a:solidFill>
                  <a:srgbClr val="0070C0"/>
                </a:solidFill>
              </a:rPr>
              <a:t>und</a:t>
            </a:r>
            <a:r>
              <a:rPr lang="de-CH" sz="2200" b="1" dirty="0">
                <a:solidFill>
                  <a:srgbClr val="CC0000"/>
                </a:solidFill>
              </a:rPr>
              <a:t> - Waren-Kredit Konto «W€»</a:t>
            </a:r>
            <a:endParaRPr lang="de-CH" sz="2200" dirty="0">
              <a:solidFill>
                <a:srgbClr val="CC0000"/>
              </a:solidFill>
            </a:endParaRPr>
          </a:p>
        </p:txBody>
      </p:sp>
      <p:sp>
        <p:nvSpPr>
          <p:cNvPr id="15" name="Rechteck 14">
            <a:extLst>
              <a:ext uri="{FF2B5EF4-FFF2-40B4-BE49-F238E27FC236}">
                <a16:creationId xmlns:a16="http://schemas.microsoft.com/office/drawing/2014/main" id="{CF22AAD8-FD3A-4B13-BB23-7B60720458BE}"/>
              </a:ext>
            </a:extLst>
          </p:cNvPr>
          <p:cNvSpPr/>
          <p:nvPr/>
        </p:nvSpPr>
        <p:spPr>
          <a:xfrm>
            <a:off x="1225685" y="909696"/>
            <a:ext cx="10719881" cy="430887"/>
          </a:xfrm>
          <a:prstGeom prst="rect">
            <a:avLst/>
          </a:prstGeom>
        </p:spPr>
        <p:txBody>
          <a:bodyPr wrap="square">
            <a:spAutoFit/>
          </a:bodyPr>
          <a:lstStyle/>
          <a:p>
            <a:r>
              <a:rPr lang="de-CH" b="1" dirty="0">
                <a:solidFill>
                  <a:srgbClr val="0070C0"/>
                </a:solidFill>
              </a:rPr>
              <a:t>Wir schaffen den Zugang für alle </a:t>
            </a:r>
            <a:r>
              <a:rPr lang="de-CH" sz="2200" b="1" dirty="0">
                <a:solidFill>
                  <a:srgbClr val="CC0000"/>
                </a:solidFill>
              </a:rPr>
              <a:t>bestehenden E-Shops </a:t>
            </a:r>
            <a:r>
              <a:rPr lang="de-CH" b="1" dirty="0">
                <a:solidFill>
                  <a:srgbClr val="0070C0"/>
                </a:solidFill>
              </a:rPr>
              <a:t>dank unteren drei Kredit-Karten! </a:t>
            </a:r>
            <a:endParaRPr lang="de-CH" dirty="0"/>
          </a:p>
        </p:txBody>
      </p:sp>
      <p:pic>
        <p:nvPicPr>
          <p:cNvPr id="17" name="Grafik 16">
            <a:extLst>
              <a:ext uri="{FF2B5EF4-FFF2-40B4-BE49-F238E27FC236}">
                <a16:creationId xmlns:a16="http://schemas.microsoft.com/office/drawing/2014/main" id="{79ED0AC7-7E75-4C70-83EE-F83128168E1A}"/>
              </a:ext>
            </a:extLst>
          </p:cNvPr>
          <p:cNvPicPr>
            <a:picLocks noChangeAspect="1"/>
          </p:cNvPicPr>
          <p:nvPr/>
        </p:nvPicPr>
        <p:blipFill>
          <a:blip r:embed="rId4"/>
          <a:stretch>
            <a:fillRect/>
          </a:stretch>
        </p:blipFill>
        <p:spPr>
          <a:xfrm>
            <a:off x="1294779" y="1412074"/>
            <a:ext cx="4657840" cy="2965372"/>
          </a:xfrm>
          <a:prstGeom prst="rect">
            <a:avLst/>
          </a:prstGeom>
        </p:spPr>
      </p:pic>
      <p:sp>
        <p:nvSpPr>
          <p:cNvPr id="11" name="Textfeld 10">
            <a:extLst>
              <a:ext uri="{FF2B5EF4-FFF2-40B4-BE49-F238E27FC236}">
                <a16:creationId xmlns:a16="http://schemas.microsoft.com/office/drawing/2014/main" id="{639D98FC-3DD5-46D3-9CAE-C90C5F718F7B}"/>
              </a:ext>
            </a:extLst>
          </p:cNvPr>
          <p:cNvSpPr txBox="1"/>
          <p:nvPr/>
        </p:nvSpPr>
        <p:spPr>
          <a:xfrm>
            <a:off x="3307404" y="2266546"/>
            <a:ext cx="2412460" cy="553998"/>
          </a:xfrm>
          <a:prstGeom prst="rect">
            <a:avLst/>
          </a:prstGeom>
          <a:noFill/>
        </p:spPr>
        <p:txBody>
          <a:bodyPr wrap="square" rtlCol="0">
            <a:spAutoFit/>
          </a:bodyPr>
          <a:lstStyle/>
          <a:p>
            <a:r>
              <a:rPr lang="de-CH" sz="3000" b="1" dirty="0">
                <a:solidFill>
                  <a:srgbClr val="CC3300"/>
                </a:solidFill>
              </a:rPr>
              <a:t>EUROWEG</a:t>
            </a:r>
          </a:p>
        </p:txBody>
      </p:sp>
      <p:pic>
        <p:nvPicPr>
          <p:cNvPr id="18" name="Grafik 17">
            <a:extLst>
              <a:ext uri="{FF2B5EF4-FFF2-40B4-BE49-F238E27FC236}">
                <a16:creationId xmlns:a16="http://schemas.microsoft.com/office/drawing/2014/main" id="{0A04BFC5-546E-473F-AC06-C19B7A297899}"/>
              </a:ext>
            </a:extLst>
          </p:cNvPr>
          <p:cNvPicPr>
            <a:picLocks noChangeAspect="1"/>
          </p:cNvPicPr>
          <p:nvPr/>
        </p:nvPicPr>
        <p:blipFill>
          <a:blip r:embed="rId5"/>
          <a:stretch>
            <a:fillRect/>
          </a:stretch>
        </p:blipFill>
        <p:spPr>
          <a:xfrm>
            <a:off x="4538953" y="3367768"/>
            <a:ext cx="1297643" cy="863763"/>
          </a:xfrm>
          <a:prstGeom prst="rect">
            <a:avLst/>
          </a:prstGeom>
        </p:spPr>
      </p:pic>
      <p:pic>
        <p:nvPicPr>
          <p:cNvPr id="11266" name="Picture 2">
            <a:extLst>
              <a:ext uri="{FF2B5EF4-FFF2-40B4-BE49-F238E27FC236}">
                <a16:creationId xmlns:a16="http://schemas.microsoft.com/office/drawing/2014/main" id="{5D3537DB-BF71-4F8B-9560-ACCA1A7A6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099" y="3463515"/>
            <a:ext cx="473480" cy="72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05F8E180-E2DA-4D21-BDC8-91377CCAF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9643" y="3442458"/>
            <a:ext cx="480844" cy="73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9574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126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8" grpId="0"/>
      <p:bldP spid="12" grpId="0"/>
      <p:bldP spid="13" grpId="0"/>
      <p:bldP spid="14" grpId="0"/>
      <p:bldP spid="15"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DIE  </a:t>
            </a:r>
            <a:r>
              <a:rPr lang="de-DE" dirty="0" err="1"/>
              <a:t>HuMan</a:t>
            </a:r>
            <a:r>
              <a:rPr lang="de-DE" dirty="0"/>
              <a:t>-WEG  ORGANISATION in D-A-CH </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99" y="419101"/>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042" y="974725"/>
            <a:ext cx="7688261"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7" name="Rectangle 12"/>
          <p:cNvSpPr>
            <a:spLocks noChangeArrowheads="1"/>
          </p:cNvSpPr>
          <p:nvPr/>
        </p:nvSpPr>
        <p:spPr bwMode="auto">
          <a:xfrm>
            <a:off x="3889577" y="903288"/>
            <a:ext cx="7707313" cy="43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800" dirty="0"/>
              <a:t>Nur für 10 % Marktvolumen und deren Firmenberatung</a:t>
            </a:r>
          </a:p>
        </p:txBody>
      </p:sp>
      <p:sp>
        <p:nvSpPr>
          <p:cNvPr id="139279" name="Rectangle 14"/>
          <p:cNvSpPr>
            <a:spLocks noChangeArrowheads="1"/>
          </p:cNvSpPr>
          <p:nvPr/>
        </p:nvSpPr>
        <p:spPr bwMode="auto">
          <a:xfrm>
            <a:off x="2366963" y="133985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0" name="Rectangle 15"/>
          <p:cNvSpPr>
            <a:spLocks noChangeArrowheads="1"/>
          </p:cNvSpPr>
          <p:nvPr/>
        </p:nvSpPr>
        <p:spPr bwMode="auto">
          <a:xfrm>
            <a:off x="2947989" y="598487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1" name="Rechteck 16"/>
          <p:cNvSpPr>
            <a:spLocks noChangeArrowheads="1"/>
          </p:cNvSpPr>
          <p:nvPr/>
        </p:nvSpPr>
        <p:spPr bwMode="auto">
          <a:xfrm>
            <a:off x="5940426" y="4908551"/>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4000</a:t>
            </a:r>
            <a:r>
              <a:rPr lang="de-CH" altLang="de-DE" sz="2800" b="0" dirty="0">
                <a:latin typeface="Times New Roman" pitchFamily="18" charset="0"/>
              </a:rPr>
              <a:t> </a:t>
            </a:r>
          </a:p>
        </p:txBody>
      </p:sp>
      <p:sp>
        <p:nvSpPr>
          <p:cNvPr id="139282" name="Rechteck 18"/>
          <p:cNvSpPr>
            <a:spLocks noChangeArrowheads="1"/>
          </p:cNvSpPr>
          <p:nvPr/>
        </p:nvSpPr>
        <p:spPr bwMode="auto">
          <a:xfrm>
            <a:off x="10579100" y="4897439"/>
            <a:ext cx="666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24000</a:t>
            </a:r>
            <a:r>
              <a:rPr lang="de-CH" altLang="de-DE" sz="2800" b="0" dirty="0">
                <a:latin typeface="Times New Roman" pitchFamily="18" charset="0"/>
              </a:rPr>
              <a:t> </a:t>
            </a:r>
          </a:p>
        </p:txBody>
      </p:sp>
      <p:sp>
        <p:nvSpPr>
          <p:cNvPr id="139283" name="Rechteck 19"/>
          <p:cNvSpPr>
            <a:spLocks noChangeArrowheads="1"/>
          </p:cNvSpPr>
          <p:nvPr/>
        </p:nvSpPr>
        <p:spPr bwMode="auto">
          <a:xfrm>
            <a:off x="8169276" y="4916489"/>
            <a:ext cx="58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5000</a:t>
            </a:r>
            <a:r>
              <a:rPr lang="de-CH" altLang="de-DE" sz="2800" b="0" dirty="0">
                <a:latin typeface="Times New Roman" pitchFamily="18" charset="0"/>
              </a:rPr>
              <a:t> </a:t>
            </a:r>
          </a:p>
        </p:txBody>
      </p:sp>
      <p:sp>
        <p:nvSpPr>
          <p:cNvPr id="3" name="Textfeld 2">
            <a:extLst>
              <a:ext uri="{FF2B5EF4-FFF2-40B4-BE49-F238E27FC236}">
                <a16:creationId xmlns:a16="http://schemas.microsoft.com/office/drawing/2014/main" id="{96693AF4-1FD8-4B82-A1D8-933FFC2AB1BB}"/>
              </a:ext>
            </a:extLst>
          </p:cNvPr>
          <p:cNvSpPr txBox="1"/>
          <p:nvPr/>
        </p:nvSpPr>
        <p:spPr>
          <a:xfrm>
            <a:off x="1190625" y="1123950"/>
            <a:ext cx="2743200" cy="2585323"/>
          </a:xfrm>
          <a:prstGeom prst="rect">
            <a:avLst/>
          </a:prstGeom>
          <a:noFill/>
        </p:spPr>
        <p:txBody>
          <a:bodyPr wrap="square" rtlCol="0">
            <a:spAutoFit/>
          </a:bodyPr>
          <a:lstStyle/>
          <a:p>
            <a:r>
              <a:rPr lang="de-CH" b="1" dirty="0">
                <a:solidFill>
                  <a:srgbClr val="FF0000"/>
                </a:solidFill>
              </a:rPr>
              <a:t>Wir sparen uns die </a:t>
            </a:r>
          </a:p>
          <a:p>
            <a:r>
              <a:rPr lang="de-CH" b="1" dirty="0">
                <a:solidFill>
                  <a:srgbClr val="FF0000"/>
                </a:solidFill>
              </a:rPr>
              <a:t>-   Banker</a:t>
            </a:r>
          </a:p>
          <a:p>
            <a:r>
              <a:rPr lang="de-CH" b="1" dirty="0">
                <a:solidFill>
                  <a:srgbClr val="FF0000"/>
                </a:solidFill>
              </a:rPr>
              <a:t>-   Versicherer</a:t>
            </a:r>
          </a:p>
          <a:p>
            <a:r>
              <a:rPr lang="de-CH" b="1" dirty="0">
                <a:solidFill>
                  <a:srgbClr val="FF0000"/>
                </a:solidFill>
              </a:rPr>
              <a:t>-   Inkassounternehmer</a:t>
            </a:r>
          </a:p>
          <a:p>
            <a:pPr marL="285750" indent="-285750">
              <a:buFontTx/>
              <a:buChar char="-"/>
            </a:pPr>
            <a:r>
              <a:rPr lang="de-CH" b="1" dirty="0">
                <a:solidFill>
                  <a:srgbClr val="FF0000"/>
                </a:solidFill>
              </a:rPr>
              <a:t>Betreibungs-Ämter</a:t>
            </a:r>
          </a:p>
          <a:p>
            <a:pPr marL="285750" indent="-285750">
              <a:buFontTx/>
              <a:buChar char="-"/>
            </a:pPr>
            <a:r>
              <a:rPr lang="de-CH" b="1" dirty="0">
                <a:solidFill>
                  <a:srgbClr val="FF0000"/>
                </a:solidFill>
              </a:rPr>
              <a:t>Steuerberater</a:t>
            </a:r>
          </a:p>
          <a:p>
            <a:pPr marL="285750" indent="-285750">
              <a:buFontTx/>
              <a:buChar char="-"/>
            </a:pPr>
            <a:r>
              <a:rPr lang="de-CH" b="1" dirty="0">
                <a:solidFill>
                  <a:srgbClr val="FF0000"/>
                </a:solidFill>
              </a:rPr>
              <a:t>Steuerämter</a:t>
            </a:r>
          </a:p>
          <a:p>
            <a:pPr marL="285750" indent="-285750">
              <a:buFontTx/>
              <a:buChar char="-"/>
            </a:pPr>
            <a:r>
              <a:rPr lang="de-CH" b="1" dirty="0">
                <a:solidFill>
                  <a:srgbClr val="FF0000"/>
                </a:solidFill>
              </a:rPr>
              <a:t>Steuer-Kontrolleure</a:t>
            </a:r>
          </a:p>
          <a:p>
            <a:endParaRPr lang="de-CH" dirty="0"/>
          </a:p>
        </p:txBody>
      </p:sp>
      <p:sp>
        <p:nvSpPr>
          <p:cNvPr id="4" name="Textfeld 3">
            <a:extLst>
              <a:ext uri="{FF2B5EF4-FFF2-40B4-BE49-F238E27FC236}">
                <a16:creationId xmlns:a16="http://schemas.microsoft.com/office/drawing/2014/main" id="{78FBD681-5B67-486F-A9CA-C67E41640D43}"/>
              </a:ext>
            </a:extLst>
          </p:cNvPr>
          <p:cNvSpPr txBox="1"/>
          <p:nvPr/>
        </p:nvSpPr>
        <p:spPr>
          <a:xfrm>
            <a:off x="11211128" y="1242875"/>
            <a:ext cx="495297" cy="5018226"/>
          </a:xfrm>
          <a:prstGeom prst="rect">
            <a:avLst/>
          </a:prstGeom>
          <a:solidFill>
            <a:schemeClr val="bg1"/>
          </a:solidFill>
        </p:spPr>
        <p:txBody>
          <a:bodyPr wrap="square" rtlCol="0">
            <a:spAutoFit/>
          </a:bodyPr>
          <a:lstStyle/>
          <a:p>
            <a:endParaRPr lang="de-CH" dirty="0"/>
          </a:p>
        </p:txBody>
      </p:sp>
      <p:sp>
        <p:nvSpPr>
          <p:cNvPr id="5" name="Textfeld 4">
            <a:extLst>
              <a:ext uri="{FF2B5EF4-FFF2-40B4-BE49-F238E27FC236}">
                <a16:creationId xmlns:a16="http://schemas.microsoft.com/office/drawing/2014/main" id="{5788221F-AF83-405A-B187-8E46C5DE001D}"/>
              </a:ext>
            </a:extLst>
          </p:cNvPr>
          <p:cNvSpPr txBox="1"/>
          <p:nvPr/>
        </p:nvSpPr>
        <p:spPr>
          <a:xfrm>
            <a:off x="3695700" y="895351"/>
            <a:ext cx="695325" cy="5314950"/>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sp>
        <p:nvSpPr>
          <p:cNvPr id="8" name="Rechteck 7">
            <a:extLst>
              <a:ext uri="{FF2B5EF4-FFF2-40B4-BE49-F238E27FC236}">
                <a16:creationId xmlns:a16="http://schemas.microsoft.com/office/drawing/2014/main" id="{8439C8CA-439C-4C7B-8671-EE4B403D0DF9}"/>
              </a:ext>
            </a:extLst>
          </p:cNvPr>
          <p:cNvSpPr/>
          <p:nvPr/>
        </p:nvSpPr>
        <p:spPr>
          <a:xfrm>
            <a:off x="1181100" y="3757910"/>
            <a:ext cx="2724150" cy="2585323"/>
          </a:xfrm>
          <a:prstGeom prst="rect">
            <a:avLst/>
          </a:prstGeom>
        </p:spPr>
        <p:txBody>
          <a:bodyPr wrap="square">
            <a:spAutoFit/>
          </a:bodyPr>
          <a:lstStyle/>
          <a:p>
            <a:r>
              <a:rPr lang="de-CH" b="1" dirty="0">
                <a:solidFill>
                  <a:srgbClr val="CC0099"/>
                </a:solidFill>
              </a:rPr>
              <a:t>Wir benötigen neu: </a:t>
            </a:r>
          </a:p>
          <a:p>
            <a:r>
              <a:rPr lang="de-CH" b="1" dirty="0">
                <a:solidFill>
                  <a:srgbClr val="CC0099"/>
                </a:solidFill>
              </a:rPr>
              <a:t>-   WEG-Begleiter  </a:t>
            </a:r>
          </a:p>
          <a:p>
            <a:pPr marL="285750" indent="-285750">
              <a:buFontTx/>
              <a:buChar char="-"/>
            </a:pPr>
            <a:r>
              <a:rPr lang="de-CH" b="1" dirty="0">
                <a:solidFill>
                  <a:srgbClr val="CC0099"/>
                </a:solidFill>
              </a:rPr>
              <a:t>Lehrer  3 x</a:t>
            </a:r>
          </a:p>
          <a:p>
            <a:pPr marL="285750" indent="-285750">
              <a:buFontTx/>
              <a:buChar char="-"/>
            </a:pPr>
            <a:r>
              <a:rPr lang="de-CH" b="1" dirty="0">
                <a:solidFill>
                  <a:srgbClr val="CC0099"/>
                </a:solidFill>
              </a:rPr>
              <a:t>Schulungsleiter</a:t>
            </a:r>
          </a:p>
          <a:p>
            <a:pPr marL="285750" indent="-285750">
              <a:buFontTx/>
              <a:buChar char="-"/>
            </a:pPr>
            <a:endParaRPr lang="de-CH" b="1" dirty="0">
              <a:solidFill>
                <a:srgbClr val="CC0099"/>
              </a:solidFill>
            </a:endParaRPr>
          </a:p>
          <a:p>
            <a:pPr marL="285750" indent="-285750">
              <a:buFontTx/>
              <a:buChar char="-"/>
            </a:pPr>
            <a:r>
              <a:rPr lang="de-CH" b="1" dirty="0">
                <a:solidFill>
                  <a:srgbClr val="0070C0"/>
                </a:solidFill>
              </a:rPr>
              <a:t>Weltweit mindestens 50 Mio. neue Arbeitsplätze</a:t>
            </a:r>
          </a:p>
          <a:p>
            <a:pPr marL="285750" indent="-285750">
              <a:buFontTx/>
              <a:buChar char="-"/>
            </a:pPr>
            <a:endParaRPr lang="de-CH" b="1" dirty="0"/>
          </a:p>
        </p:txBody>
      </p:sp>
    </p:spTree>
    <p:extLst>
      <p:ext uri="{BB962C8B-B14F-4D97-AF65-F5344CB8AC3E}">
        <p14:creationId xmlns:p14="http://schemas.microsoft.com/office/powerpoint/2010/main" val="40889869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3"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en-US" dirty="0"/>
              <a:t>KREDITIE   2012 Vortrag</a:t>
            </a:r>
          </a:p>
          <a:p>
            <a:pPr>
              <a:defRPr/>
            </a:pPr>
            <a:r>
              <a:rPr lang="en-US" dirty="0" err="1"/>
              <a:t>Gmünd</a:t>
            </a:r>
            <a:r>
              <a:rPr lang="en-US" dirty="0"/>
              <a:t>,   , </a:t>
            </a:r>
            <a:r>
              <a:rPr lang="en-US" dirty="0" err="1"/>
              <a:t>Folie</a:t>
            </a:r>
            <a:r>
              <a:rPr lang="en-US" dirty="0"/>
              <a:t>  </a:t>
            </a:r>
            <a:fld id="{D40486FE-741E-4FF2-99F6-9DF9D12B8034}" type="slidenum">
              <a:rPr lang="en-US"/>
              <a:pPr>
                <a:defRPr/>
              </a:pPr>
              <a:t>86</a:t>
            </a:fld>
            <a:r>
              <a:rPr lang="en-US" dirty="0"/>
              <a:t>/ 17</a:t>
            </a:r>
          </a:p>
        </p:txBody>
      </p:sp>
      <p:sp>
        <p:nvSpPr>
          <p:cNvPr id="64514" name="Rectangle 2"/>
          <p:cNvSpPr>
            <a:spLocks noGrp="1" noChangeArrowheads="1"/>
          </p:cNvSpPr>
          <p:nvPr>
            <p:ph type="title"/>
          </p:nvPr>
        </p:nvSpPr>
        <p:spPr/>
        <p:txBody>
          <a:bodyPr/>
          <a:lstStyle/>
          <a:p>
            <a:pPr>
              <a:defRPr/>
            </a:pPr>
            <a:r>
              <a:rPr lang="de-DE" sz="2400" dirty="0"/>
              <a:t>ZWEI VERSCHIEDENE WELTEN : vor und nach 2020  </a:t>
            </a:r>
            <a:br>
              <a:rPr lang="de-DE" sz="2400" dirty="0"/>
            </a:br>
            <a:r>
              <a:rPr lang="de-DE" sz="2400" dirty="0"/>
              <a:t>zwei VERSCHIEDENE Geld zu Gelt- Zahlungssysteme!</a:t>
            </a:r>
          </a:p>
        </p:txBody>
      </p:sp>
      <p:pic>
        <p:nvPicPr>
          <p:cNvPr id="6451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91" y="388905"/>
            <a:ext cx="895959" cy="7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 Box 12"/>
          <p:cNvSpPr txBox="1">
            <a:spLocks noChangeArrowheads="1"/>
          </p:cNvSpPr>
          <p:nvPr/>
        </p:nvSpPr>
        <p:spPr bwMode="auto">
          <a:xfrm>
            <a:off x="5488901" y="3442478"/>
            <a:ext cx="6617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b="0" dirty="0">
                <a:latin typeface="Arial Black" pitchFamily="34" charset="0"/>
              </a:rPr>
              <a:t>Differenz 300 Jahre oder gleich jetzt ! </a:t>
            </a:r>
          </a:p>
        </p:txBody>
      </p:sp>
      <p:sp>
        <p:nvSpPr>
          <p:cNvPr id="91149" name="Rectangle 13"/>
          <p:cNvSpPr>
            <a:spLocks noChangeArrowheads="1"/>
          </p:cNvSpPr>
          <p:nvPr/>
        </p:nvSpPr>
        <p:spPr bwMode="auto">
          <a:xfrm>
            <a:off x="2287589" y="5092700"/>
            <a:ext cx="818673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800"/>
              <a:t>		</a:t>
            </a:r>
          </a:p>
          <a:p>
            <a:pPr algn="ctr">
              <a:buSzPct val="70000"/>
            </a:pPr>
            <a:endParaRPr lang="de-DE" altLang="de-DE"/>
          </a:p>
        </p:txBody>
      </p:sp>
      <p:pic>
        <p:nvPicPr>
          <p:cNvPr id="24" name="Grafik 23" descr="thumbnailCA2A4LU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4057" y="3690533"/>
            <a:ext cx="3795712"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24" descr="kir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7998" y="3882417"/>
            <a:ext cx="208756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6" descr="lens2081240_1229310747john_wayne_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3294" y="797298"/>
            <a:ext cx="2092306" cy="263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7" descr="Western_country_saloon_4_by_Nestam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4330" y="793548"/>
            <a:ext cx="38068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5690681" y="1482118"/>
            <a:ext cx="2538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de-DE" altLang="de-DE" b="0" dirty="0">
                <a:solidFill>
                  <a:srgbClr val="FF0000"/>
                </a:solidFill>
                <a:latin typeface="Arial Black" pitchFamily="34" charset="0"/>
              </a:rPr>
              <a:t>Materielles </a:t>
            </a:r>
          </a:p>
          <a:p>
            <a:pPr algn="ctr" eaLnBrk="1" hangingPunct="1">
              <a:spcBef>
                <a:spcPct val="0"/>
              </a:spcBef>
              <a:buClrTx/>
              <a:buFontTx/>
              <a:buNone/>
            </a:pPr>
            <a:r>
              <a:rPr lang="de-DE" altLang="de-DE" b="0" dirty="0">
                <a:solidFill>
                  <a:srgbClr val="FF0000"/>
                </a:solidFill>
                <a:latin typeface="Arial Black" pitchFamily="34" charset="0"/>
              </a:rPr>
              <a:t>Tausch-Geld</a:t>
            </a:r>
          </a:p>
          <a:p>
            <a:pPr algn="ctr" eaLnBrk="1" hangingPunct="1">
              <a:spcBef>
                <a:spcPct val="0"/>
              </a:spcBef>
              <a:buClrTx/>
              <a:buFontTx/>
              <a:buNone/>
            </a:pPr>
            <a:r>
              <a:rPr lang="de-DE" altLang="de-DE" b="0" dirty="0">
                <a:solidFill>
                  <a:srgbClr val="FF0000"/>
                </a:solidFill>
                <a:latin typeface="Arial Black" pitchFamily="34" charset="0"/>
              </a:rPr>
              <a:t>$  €  £</a:t>
            </a:r>
            <a:endParaRPr lang="de-CH" altLang="de-DE" b="0" dirty="0">
              <a:solidFill>
                <a:srgbClr val="FF0000"/>
              </a:solidFill>
              <a:latin typeface="Times New Roman" pitchFamily="18" charset="0"/>
            </a:endParaRPr>
          </a:p>
        </p:txBody>
      </p:sp>
      <p:sp>
        <p:nvSpPr>
          <p:cNvPr id="20" name="Rechteck 19"/>
          <p:cNvSpPr/>
          <p:nvPr/>
        </p:nvSpPr>
        <p:spPr>
          <a:xfrm>
            <a:off x="5632315" y="4049984"/>
            <a:ext cx="2723744" cy="2123658"/>
          </a:xfrm>
          <a:prstGeom prst="rect">
            <a:avLst/>
          </a:prstGeom>
        </p:spPr>
        <p:txBody>
          <a:bodyPr wrap="square">
            <a:spAutoFit/>
          </a:bodyPr>
          <a:lstStyle/>
          <a:p>
            <a:pPr algn="ctr">
              <a:defRPr/>
            </a:pPr>
            <a:r>
              <a:rPr lang="de-DE" altLang="de-DE" dirty="0">
                <a:solidFill>
                  <a:schemeClr val="accent2">
                    <a:lumMod val="60000"/>
                    <a:lumOff val="40000"/>
                  </a:schemeClr>
                </a:solidFill>
                <a:latin typeface="Arial Black" pitchFamily="34" charset="0"/>
              </a:rPr>
              <a:t>Entmaterialisiertes Computer- </a:t>
            </a:r>
          </a:p>
          <a:p>
            <a:pPr algn="ctr">
              <a:defRPr/>
            </a:pPr>
            <a:r>
              <a:rPr lang="de-DE" altLang="de-DE" sz="2400" dirty="0" err="1">
                <a:solidFill>
                  <a:schemeClr val="accent2">
                    <a:lumMod val="60000"/>
                    <a:lumOff val="40000"/>
                  </a:schemeClr>
                </a:solidFill>
                <a:latin typeface="Arial Black" pitchFamily="34" charset="0"/>
              </a:rPr>
              <a:t>HuMan</a:t>
            </a:r>
            <a:r>
              <a:rPr lang="de-DE" altLang="de-DE" sz="2400" dirty="0">
                <a:solidFill>
                  <a:schemeClr val="accent2">
                    <a:lumMod val="60000"/>
                    <a:lumOff val="40000"/>
                  </a:schemeClr>
                </a:solidFill>
                <a:latin typeface="Arial Black" pitchFamily="34" charset="0"/>
              </a:rPr>
              <a:t>-</a:t>
            </a:r>
          </a:p>
          <a:p>
            <a:pPr algn="ctr">
              <a:defRPr/>
            </a:pPr>
            <a:r>
              <a:rPr lang="de-DE" altLang="de-DE" sz="2400" dirty="0">
                <a:solidFill>
                  <a:schemeClr val="accent2">
                    <a:lumMod val="60000"/>
                    <a:lumOff val="40000"/>
                  </a:schemeClr>
                </a:solidFill>
                <a:latin typeface="Arial Black" pitchFamily="34" charset="0"/>
              </a:rPr>
              <a:t>Gelt  </a:t>
            </a:r>
          </a:p>
          <a:p>
            <a:pPr algn="ctr">
              <a:defRPr/>
            </a:pPr>
            <a:r>
              <a:rPr lang="de-DE" altLang="de-DE" sz="2400" dirty="0">
                <a:solidFill>
                  <a:schemeClr val="accent2">
                    <a:lumMod val="60000"/>
                    <a:lumOff val="40000"/>
                  </a:schemeClr>
                </a:solidFill>
                <a:latin typeface="Arial Black" pitchFamily="34" charset="0"/>
              </a:rPr>
              <a:t>W€ =</a:t>
            </a:r>
          </a:p>
          <a:p>
            <a:pPr algn="ctr">
              <a:defRPr/>
            </a:pPr>
            <a:r>
              <a:rPr lang="de-DE" sz="2400" dirty="0">
                <a:solidFill>
                  <a:schemeClr val="accent2">
                    <a:lumMod val="60000"/>
                    <a:lumOff val="40000"/>
                  </a:schemeClr>
                </a:solidFill>
                <a:latin typeface="Arial Black" pitchFamily="34" charset="0"/>
              </a:rPr>
              <a:t>EUROWEG</a:t>
            </a:r>
            <a:endParaRPr lang="de-CH" sz="2400" dirty="0">
              <a:solidFill>
                <a:schemeClr val="accent2">
                  <a:lumMod val="60000"/>
                  <a:lumOff val="40000"/>
                </a:schemeClr>
              </a:solidFill>
            </a:endParaRPr>
          </a:p>
        </p:txBody>
      </p:sp>
    </p:spTree>
    <p:extLst>
      <p:ext uri="{BB962C8B-B14F-4D97-AF65-F5344CB8AC3E}">
        <p14:creationId xmlns:p14="http://schemas.microsoft.com/office/powerpoint/2010/main" val="34114926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1000" fill="hold"/>
                                        <p:tgtEl>
                                          <p:spTgt spid="64516"/>
                                        </p:tgtEl>
                                        <p:attrNameLst>
                                          <p:attrName>ppt_w</p:attrName>
                                        </p:attrNameLst>
                                      </p:cBhvr>
                                      <p:tavLst>
                                        <p:tav tm="0">
                                          <p:val>
                                            <p:fltVal val="0"/>
                                          </p:val>
                                        </p:tav>
                                        <p:tav tm="100000">
                                          <p:val>
                                            <p:strVal val="#ppt_w"/>
                                          </p:val>
                                        </p:tav>
                                      </p:tavLst>
                                    </p:anim>
                                    <p:anim calcmode="lin" valueType="num">
                                      <p:cBhvr>
                                        <p:cTn id="8" dur="1000" fill="hold"/>
                                        <p:tgtEl>
                                          <p:spTgt spid="64516"/>
                                        </p:tgtEl>
                                        <p:attrNameLst>
                                          <p:attrName>ppt_h</p:attrName>
                                        </p:attrNameLst>
                                      </p:cBhvr>
                                      <p:tavLst>
                                        <p:tav tm="0">
                                          <p:val>
                                            <p:fltVal val="0"/>
                                          </p:val>
                                        </p:tav>
                                        <p:tav tm="100000">
                                          <p:val>
                                            <p:strVal val="#ppt_h"/>
                                          </p:val>
                                        </p:tav>
                                      </p:tavLst>
                                    </p:anim>
                                    <p:anim calcmode="lin" valueType="num">
                                      <p:cBhvr>
                                        <p:cTn id="9" dur="1000" fill="hold"/>
                                        <p:tgtEl>
                                          <p:spTgt spid="645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4514"/>
                                        </p:tgtEl>
                                        <p:attrNameLst>
                                          <p:attrName>style.visibility</p:attrName>
                                        </p:attrNameLst>
                                      </p:cBhvr>
                                      <p:to>
                                        <p:strVal val="visible"/>
                                      </p:to>
                                    </p:set>
                                    <p:anim calcmode="lin" valueType="num">
                                      <p:cBhvr>
                                        <p:cTn id="14" dur="500" fill="hold"/>
                                        <p:tgtEl>
                                          <p:spTgt spid="64514"/>
                                        </p:tgtEl>
                                        <p:attrNameLst>
                                          <p:attrName>ppt_x</p:attrName>
                                        </p:attrNameLst>
                                      </p:cBhvr>
                                      <p:tavLst>
                                        <p:tav tm="0">
                                          <p:val>
                                            <p:strVal val="#ppt_x-#ppt_w/2"/>
                                          </p:val>
                                        </p:tav>
                                        <p:tav tm="100000">
                                          <p:val>
                                            <p:strVal val="#ppt_x"/>
                                          </p:val>
                                        </p:tav>
                                      </p:tavLst>
                                    </p:anim>
                                    <p:anim calcmode="lin" valueType="num">
                                      <p:cBhvr>
                                        <p:cTn id="15" dur="500" fill="hold"/>
                                        <p:tgtEl>
                                          <p:spTgt spid="64514"/>
                                        </p:tgtEl>
                                        <p:attrNameLst>
                                          <p:attrName>ppt_y</p:attrName>
                                        </p:attrNameLst>
                                      </p:cBhvr>
                                      <p:tavLst>
                                        <p:tav tm="0">
                                          <p:val>
                                            <p:strVal val="#ppt_y"/>
                                          </p:val>
                                        </p:tav>
                                        <p:tav tm="100000">
                                          <p:val>
                                            <p:strVal val="#ppt_y"/>
                                          </p:val>
                                        </p:tav>
                                      </p:tavLst>
                                    </p:anim>
                                    <p:anim calcmode="lin" valueType="num">
                                      <p:cBhvr>
                                        <p:cTn id="16" dur="500" fill="hold"/>
                                        <p:tgtEl>
                                          <p:spTgt spid="64514"/>
                                        </p:tgtEl>
                                        <p:attrNameLst>
                                          <p:attrName>ppt_w</p:attrName>
                                        </p:attrNameLst>
                                      </p:cBhvr>
                                      <p:tavLst>
                                        <p:tav tm="0">
                                          <p:val>
                                            <p:fltVal val="0"/>
                                          </p:val>
                                        </p:tav>
                                        <p:tav tm="100000">
                                          <p:val>
                                            <p:strVal val="#ppt_w"/>
                                          </p:val>
                                        </p:tav>
                                      </p:tavLst>
                                    </p:anim>
                                    <p:anim calcmode="lin" valueType="num">
                                      <p:cBhvr>
                                        <p:cTn id="17" dur="500" fill="hold"/>
                                        <p:tgtEl>
                                          <p:spTgt spid="64514"/>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5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heckerboard(across)">
                                      <p:cBhvr>
                                        <p:cTn id="36" dur="500"/>
                                        <p:tgtEl>
                                          <p:spTgt spid="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iterate type="wd">
                                    <p:tmPct val="100000"/>
                                  </p:iterate>
                                  <p:childTnLst>
                                    <p:set>
                                      <p:cBhvr>
                                        <p:cTn id="49" dur="1" fill="hold">
                                          <p:stCondLst>
                                            <p:cond delay="0"/>
                                          </p:stCondLst>
                                        </p:cTn>
                                        <p:tgtEl>
                                          <p:spTgt spid="64524">
                                            <p:txEl>
                                              <p:pRg st="0" end="0"/>
                                            </p:txEl>
                                          </p:spTgt>
                                        </p:tgtEl>
                                        <p:attrNameLst>
                                          <p:attrName>style.visibility</p:attrName>
                                        </p:attrNameLst>
                                      </p:cBhvr>
                                      <p:to>
                                        <p:strVal val="visible"/>
                                      </p:to>
                                    </p:set>
                                    <p:anim calcmode="lin" valueType="num">
                                      <p:cBhvr additive="base">
                                        <p:cTn id="50" dur="300" fill="hold"/>
                                        <p:tgtEl>
                                          <p:spTgt spid="64524">
                                            <p:txEl>
                                              <p:pRg st="0" end="0"/>
                                            </p:txEl>
                                          </p:spTgt>
                                        </p:tgtEl>
                                        <p:attrNameLst>
                                          <p:attrName>ppt_x</p:attrName>
                                        </p:attrNameLst>
                                      </p:cBhvr>
                                      <p:tavLst>
                                        <p:tav tm="0">
                                          <p:val>
                                            <p:strVal val="#ppt_x"/>
                                          </p:val>
                                        </p:tav>
                                        <p:tav tm="100000">
                                          <p:val>
                                            <p:strVal val="#ppt_x"/>
                                          </p:val>
                                        </p:tav>
                                      </p:tavLst>
                                    </p:anim>
                                    <p:anim calcmode="lin" valueType="num">
                                      <p:cBhvr additive="base">
                                        <p:cTn id="51" dur="300" fill="hold"/>
                                        <p:tgtEl>
                                          <p:spTgt spid="645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24" grpId="0" build="p" autoUpdateAnimBg="0" advAuto="1000"/>
      <p:bldP spid="3" grpId="0"/>
      <p:bldP spid="20"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28271A2D-18E7-4F0F-A59F-A66073648495}"/>
              </a:ext>
            </a:extLst>
          </p:cNvPr>
          <p:cNvSpPr/>
          <p:nvPr/>
        </p:nvSpPr>
        <p:spPr bwMode="auto">
          <a:xfrm>
            <a:off x="3258766" y="4105072"/>
            <a:ext cx="5379396" cy="2198451"/>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4" name="Rechteck 3">
            <a:extLst>
              <a:ext uri="{FF2B5EF4-FFF2-40B4-BE49-F238E27FC236}">
                <a16:creationId xmlns:a16="http://schemas.microsoft.com/office/drawing/2014/main" id="{66D471F7-372A-4157-8A8A-3304EE37D691}"/>
              </a:ext>
            </a:extLst>
          </p:cNvPr>
          <p:cNvSpPr/>
          <p:nvPr/>
        </p:nvSpPr>
        <p:spPr bwMode="auto">
          <a:xfrm>
            <a:off x="1085222" y="1557495"/>
            <a:ext cx="4793064" cy="237141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Datumsplatzhalter 3"/>
          <p:cNvSpPr>
            <a:spLocks noGrp="1"/>
          </p:cNvSpPr>
          <p:nvPr>
            <p:ph type="dt" sz="quarter" idx="10"/>
          </p:nvPr>
        </p:nvSpPr>
        <p:spPr/>
        <p:txBody>
          <a:bodyPr/>
          <a:lstStyle/>
          <a:p>
            <a:pPr>
              <a:defRPr/>
            </a:pPr>
            <a:r>
              <a:rPr lang="en-US" dirty="0"/>
              <a:t>KREDITIE   2012 Vortrag</a:t>
            </a:r>
          </a:p>
          <a:p>
            <a:pPr>
              <a:defRPr/>
            </a:pPr>
            <a:r>
              <a:rPr lang="en-US" dirty="0" err="1"/>
              <a:t>Gmünd</a:t>
            </a:r>
            <a:r>
              <a:rPr lang="en-US" dirty="0"/>
              <a:t>,   , </a:t>
            </a:r>
            <a:r>
              <a:rPr lang="en-US" dirty="0" err="1"/>
              <a:t>Folie</a:t>
            </a:r>
            <a:r>
              <a:rPr lang="en-US" dirty="0"/>
              <a:t>  </a:t>
            </a:r>
            <a:fld id="{D40486FE-741E-4FF2-99F6-9DF9D12B8034}" type="slidenum">
              <a:rPr lang="en-US"/>
              <a:pPr>
                <a:defRPr/>
              </a:pPr>
              <a:t>87</a:t>
            </a:fld>
            <a:r>
              <a:rPr lang="en-US" dirty="0"/>
              <a:t>/ 17</a:t>
            </a:r>
          </a:p>
        </p:txBody>
      </p:sp>
      <p:sp>
        <p:nvSpPr>
          <p:cNvPr id="64514" name="Rectangle 2"/>
          <p:cNvSpPr>
            <a:spLocks noGrp="1" noChangeArrowheads="1"/>
          </p:cNvSpPr>
          <p:nvPr>
            <p:ph type="title"/>
          </p:nvPr>
        </p:nvSpPr>
        <p:spPr/>
        <p:txBody>
          <a:bodyPr/>
          <a:lstStyle/>
          <a:p>
            <a:pPr>
              <a:defRPr/>
            </a:pPr>
            <a:r>
              <a:rPr lang="de-DE" sz="3200" dirty="0"/>
              <a:t>Die drei Wirtschafts-Formen der K…..-ismen</a:t>
            </a:r>
          </a:p>
        </p:txBody>
      </p:sp>
      <p:pic>
        <p:nvPicPr>
          <p:cNvPr id="6451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91" y="388905"/>
            <a:ext cx="895959" cy="7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 Box 12"/>
          <p:cNvSpPr txBox="1">
            <a:spLocks noChangeArrowheads="1"/>
          </p:cNvSpPr>
          <p:nvPr/>
        </p:nvSpPr>
        <p:spPr bwMode="auto">
          <a:xfrm>
            <a:off x="1273379" y="962780"/>
            <a:ext cx="10023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1800" b="0" dirty="0">
                <a:latin typeface="Arial Black" pitchFamily="34" charset="0"/>
              </a:rPr>
              <a:t>Die zwei gescheiterten  Experimente der letzten 300 Jahre Industriezeitalter  </a:t>
            </a:r>
          </a:p>
        </p:txBody>
      </p:sp>
      <p:sp>
        <p:nvSpPr>
          <p:cNvPr id="91149" name="Rectangle 13"/>
          <p:cNvSpPr>
            <a:spLocks noChangeArrowheads="1"/>
          </p:cNvSpPr>
          <p:nvPr/>
        </p:nvSpPr>
        <p:spPr bwMode="auto">
          <a:xfrm>
            <a:off x="2287589" y="5092700"/>
            <a:ext cx="818673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800"/>
              <a:t>		</a:t>
            </a:r>
          </a:p>
          <a:p>
            <a:pPr algn="ctr">
              <a:buSzPct val="70000"/>
            </a:pPr>
            <a:endParaRPr lang="de-DE" altLang="de-DE"/>
          </a:p>
        </p:txBody>
      </p:sp>
      <p:sp>
        <p:nvSpPr>
          <p:cNvPr id="3" name="Rechteck 2"/>
          <p:cNvSpPr>
            <a:spLocks noChangeArrowheads="1"/>
          </p:cNvSpPr>
          <p:nvPr/>
        </p:nvSpPr>
        <p:spPr bwMode="auto">
          <a:xfrm>
            <a:off x="904353" y="1607508"/>
            <a:ext cx="50442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de-DE" altLang="de-DE" b="0" u="sng" dirty="0">
                <a:solidFill>
                  <a:schemeClr val="tx2"/>
                </a:solidFill>
                <a:latin typeface="Arial Black" pitchFamily="34" charset="0"/>
              </a:rPr>
              <a:t>Kapitalismus</a:t>
            </a:r>
            <a:r>
              <a:rPr lang="de-DE" altLang="de-DE" b="0" dirty="0">
                <a:solidFill>
                  <a:schemeClr val="tx2"/>
                </a:solidFill>
                <a:latin typeface="Arial Black" pitchFamily="34" charset="0"/>
              </a:rPr>
              <a:t> </a:t>
            </a:r>
          </a:p>
          <a:p>
            <a:pPr algn="ctr" eaLnBrk="1" hangingPunct="1">
              <a:spcBef>
                <a:spcPct val="0"/>
              </a:spcBef>
              <a:buClrTx/>
              <a:buFontTx/>
              <a:buNone/>
            </a:pPr>
            <a:r>
              <a:rPr lang="de-DE" altLang="de-DE" b="0" dirty="0">
                <a:solidFill>
                  <a:schemeClr val="tx2"/>
                </a:solidFill>
                <a:latin typeface="Arial Black" pitchFamily="34" charset="0"/>
              </a:rPr>
              <a:t>der Zins-Banken</a:t>
            </a:r>
          </a:p>
          <a:p>
            <a:pPr algn="ctr" eaLnBrk="1" hangingPunct="1">
              <a:spcBef>
                <a:spcPct val="0"/>
              </a:spcBef>
              <a:buClrTx/>
              <a:buFontTx/>
              <a:buNone/>
            </a:pPr>
            <a:r>
              <a:rPr lang="de-DE" altLang="de-DE" b="0" dirty="0">
                <a:solidFill>
                  <a:schemeClr val="tx2"/>
                </a:solidFill>
                <a:latin typeface="Arial Black" pitchFamily="34" charset="0"/>
              </a:rPr>
              <a:t> erzeugt 5% Reiche </a:t>
            </a:r>
          </a:p>
          <a:p>
            <a:pPr algn="ctr" eaLnBrk="1" hangingPunct="1">
              <a:spcBef>
                <a:spcPct val="0"/>
              </a:spcBef>
              <a:buClrTx/>
              <a:buFontTx/>
              <a:buNone/>
            </a:pPr>
            <a:r>
              <a:rPr lang="de-DE" altLang="de-DE" b="0" dirty="0">
                <a:solidFill>
                  <a:schemeClr val="tx2"/>
                </a:solidFill>
                <a:latin typeface="Arial Black" pitchFamily="34" charset="0"/>
              </a:rPr>
              <a:t>und 95% Arme durch ungerechte Verteilung </a:t>
            </a:r>
          </a:p>
          <a:p>
            <a:pPr algn="ctr" eaLnBrk="1" hangingPunct="1">
              <a:spcBef>
                <a:spcPct val="0"/>
              </a:spcBef>
              <a:buClrTx/>
              <a:buFontTx/>
              <a:buNone/>
            </a:pPr>
            <a:r>
              <a:rPr lang="de-DE" altLang="de-DE" b="0" dirty="0">
                <a:solidFill>
                  <a:schemeClr val="tx2"/>
                </a:solidFill>
                <a:latin typeface="Arial Black" pitchFamily="34" charset="0"/>
              </a:rPr>
              <a:t>des globalen Wohlstandes</a:t>
            </a:r>
            <a:endParaRPr lang="de-CH" altLang="de-DE" b="0" dirty="0">
              <a:solidFill>
                <a:schemeClr val="tx2"/>
              </a:solidFill>
              <a:latin typeface="Times New Roman" pitchFamily="18" charset="0"/>
            </a:endParaRPr>
          </a:p>
        </p:txBody>
      </p:sp>
      <p:sp>
        <p:nvSpPr>
          <p:cNvPr id="20" name="Rechteck 19"/>
          <p:cNvSpPr/>
          <p:nvPr/>
        </p:nvSpPr>
        <p:spPr>
          <a:xfrm>
            <a:off x="3245617" y="4085367"/>
            <a:ext cx="5365820" cy="2308324"/>
          </a:xfrm>
          <a:prstGeom prst="rect">
            <a:avLst/>
          </a:prstGeom>
        </p:spPr>
        <p:txBody>
          <a:bodyPr wrap="square">
            <a:spAutoFit/>
          </a:bodyPr>
          <a:lstStyle/>
          <a:p>
            <a:pPr algn="ctr">
              <a:defRPr/>
            </a:pPr>
            <a:r>
              <a:rPr lang="de-DE" altLang="de-DE" sz="2400" u="sng" dirty="0" err="1">
                <a:solidFill>
                  <a:schemeClr val="accent2"/>
                </a:solidFill>
                <a:latin typeface="Arial Black" pitchFamily="34" charset="0"/>
              </a:rPr>
              <a:t>Kreditismus</a:t>
            </a:r>
            <a:r>
              <a:rPr lang="de-DE" altLang="de-DE" dirty="0">
                <a:solidFill>
                  <a:schemeClr val="accent2"/>
                </a:solidFill>
                <a:latin typeface="Arial Black" pitchFamily="34" charset="0"/>
              </a:rPr>
              <a:t> </a:t>
            </a:r>
          </a:p>
          <a:p>
            <a:pPr algn="ctr">
              <a:defRPr/>
            </a:pPr>
            <a:r>
              <a:rPr lang="de-DE" altLang="de-DE" dirty="0">
                <a:solidFill>
                  <a:schemeClr val="accent2"/>
                </a:solidFill>
                <a:latin typeface="Arial Black" pitchFamily="34" charset="0"/>
              </a:rPr>
              <a:t>durch </a:t>
            </a:r>
            <a:r>
              <a:rPr lang="de-DE" altLang="de-DE" sz="2400" dirty="0">
                <a:solidFill>
                  <a:schemeClr val="accent2"/>
                </a:solidFill>
                <a:latin typeface="Arial Black" pitchFamily="34" charset="0"/>
              </a:rPr>
              <a:t>HuMan-Gelt  </a:t>
            </a:r>
          </a:p>
          <a:p>
            <a:pPr algn="ctr">
              <a:defRPr/>
            </a:pPr>
            <a:r>
              <a:rPr lang="de-DE" altLang="de-DE" sz="2400" dirty="0">
                <a:solidFill>
                  <a:schemeClr val="accent2"/>
                </a:solidFill>
                <a:latin typeface="Arial Black" pitchFamily="34" charset="0"/>
              </a:rPr>
              <a:t>W€ = </a:t>
            </a:r>
            <a:r>
              <a:rPr lang="de-DE" sz="2400" dirty="0">
                <a:solidFill>
                  <a:schemeClr val="accent2"/>
                </a:solidFill>
                <a:latin typeface="Arial Black" pitchFamily="34" charset="0"/>
              </a:rPr>
              <a:t>EUROWEG</a:t>
            </a:r>
          </a:p>
          <a:p>
            <a:pPr algn="ctr">
              <a:defRPr/>
            </a:pPr>
            <a:r>
              <a:rPr lang="de-DE" sz="2400" dirty="0">
                <a:solidFill>
                  <a:schemeClr val="accent2"/>
                </a:solidFill>
                <a:latin typeface="Arial Black" pitchFamily="34" charset="0"/>
              </a:rPr>
              <a:t>Ist erstmals die gerechte Verteilung des weltweiten Überflusses </a:t>
            </a:r>
            <a:endParaRPr lang="de-CH" sz="2400" dirty="0">
              <a:solidFill>
                <a:schemeClr val="accent2"/>
              </a:solidFill>
            </a:endParaRPr>
          </a:p>
        </p:txBody>
      </p:sp>
      <p:sp>
        <p:nvSpPr>
          <p:cNvPr id="5" name="Rechteck 4">
            <a:extLst>
              <a:ext uri="{FF2B5EF4-FFF2-40B4-BE49-F238E27FC236}">
                <a16:creationId xmlns:a16="http://schemas.microsoft.com/office/drawing/2014/main" id="{1BDB577F-C32F-4271-8C0B-4E5B7601CF79}"/>
              </a:ext>
            </a:extLst>
          </p:cNvPr>
          <p:cNvSpPr/>
          <p:nvPr/>
        </p:nvSpPr>
        <p:spPr bwMode="auto">
          <a:xfrm>
            <a:off x="6641960" y="1537398"/>
            <a:ext cx="4632291" cy="238145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 name="Rechteck 1">
            <a:extLst>
              <a:ext uri="{FF2B5EF4-FFF2-40B4-BE49-F238E27FC236}">
                <a16:creationId xmlns:a16="http://schemas.microsoft.com/office/drawing/2014/main" id="{4C0BA41B-4CCB-482A-94B3-A6536FCDEAAE}"/>
              </a:ext>
            </a:extLst>
          </p:cNvPr>
          <p:cNvSpPr/>
          <p:nvPr/>
        </p:nvSpPr>
        <p:spPr>
          <a:xfrm>
            <a:off x="6687141" y="1585393"/>
            <a:ext cx="4556696" cy="2308324"/>
          </a:xfrm>
          <a:prstGeom prst="rect">
            <a:avLst/>
          </a:prstGeom>
          <a:solidFill>
            <a:schemeClr val="accent5"/>
          </a:solidFill>
        </p:spPr>
        <p:txBody>
          <a:bodyPr wrap="none">
            <a:spAutoFit/>
          </a:bodyPr>
          <a:lstStyle/>
          <a:p>
            <a:pPr algn="ctr"/>
            <a:r>
              <a:rPr lang="de-DE" altLang="de-DE" sz="2400" u="sng" dirty="0">
                <a:solidFill>
                  <a:srgbClr val="CC3300"/>
                </a:solidFill>
                <a:latin typeface="Arial Black" pitchFamily="34" charset="0"/>
              </a:rPr>
              <a:t>Kommunismus</a:t>
            </a:r>
            <a:r>
              <a:rPr lang="de-DE" altLang="de-DE" sz="2400" dirty="0">
                <a:solidFill>
                  <a:srgbClr val="CC3300"/>
                </a:solidFill>
                <a:latin typeface="Arial Black" pitchFamily="34" charset="0"/>
              </a:rPr>
              <a:t> </a:t>
            </a:r>
          </a:p>
          <a:p>
            <a:pPr algn="ctr"/>
            <a:r>
              <a:rPr lang="de-DE" altLang="de-DE" sz="2400" dirty="0">
                <a:solidFill>
                  <a:srgbClr val="CC3300"/>
                </a:solidFill>
                <a:latin typeface="Arial Black" pitchFamily="34" charset="0"/>
              </a:rPr>
              <a:t>ist die </a:t>
            </a:r>
          </a:p>
          <a:p>
            <a:pPr algn="ctr"/>
            <a:r>
              <a:rPr lang="de-DE" altLang="de-DE" sz="2400" dirty="0" err="1">
                <a:solidFill>
                  <a:srgbClr val="CC3300"/>
                </a:solidFill>
                <a:latin typeface="Arial Black" pitchFamily="34" charset="0"/>
              </a:rPr>
              <a:t>gleichmässige</a:t>
            </a:r>
            <a:r>
              <a:rPr lang="de-DE" altLang="de-DE" sz="2400" dirty="0">
                <a:solidFill>
                  <a:srgbClr val="CC3300"/>
                </a:solidFill>
                <a:latin typeface="Arial Black" pitchFamily="34" charset="0"/>
              </a:rPr>
              <a:t> Verteilung </a:t>
            </a:r>
          </a:p>
          <a:p>
            <a:pPr algn="ctr"/>
            <a:r>
              <a:rPr lang="de-DE" altLang="de-DE" sz="2400" dirty="0">
                <a:solidFill>
                  <a:srgbClr val="CC3300"/>
                </a:solidFill>
                <a:latin typeface="Arial Black" pitchFamily="34" charset="0"/>
              </a:rPr>
              <a:t>des Elends. </a:t>
            </a:r>
          </a:p>
          <a:p>
            <a:pPr algn="ctr"/>
            <a:r>
              <a:rPr lang="de-DE" sz="2400" dirty="0">
                <a:solidFill>
                  <a:srgbClr val="CC3300"/>
                </a:solidFill>
                <a:latin typeface="Arial Black" pitchFamily="34" charset="0"/>
              </a:rPr>
              <a:t>Dennoch 5% </a:t>
            </a:r>
          </a:p>
          <a:p>
            <a:pPr algn="ctr"/>
            <a:r>
              <a:rPr lang="de-DE" sz="2400" dirty="0">
                <a:solidFill>
                  <a:srgbClr val="CC3300"/>
                </a:solidFill>
                <a:latin typeface="Arial Black" pitchFamily="34" charset="0"/>
              </a:rPr>
              <a:t>reiche Funktionären</a:t>
            </a:r>
            <a:endParaRPr lang="de-CH" sz="2400" dirty="0">
              <a:solidFill>
                <a:srgbClr val="CC3300"/>
              </a:solidFill>
            </a:endParaRPr>
          </a:p>
        </p:txBody>
      </p:sp>
      <p:sp>
        <p:nvSpPr>
          <p:cNvPr id="8" name="Pfeil: nach rechts 7">
            <a:extLst>
              <a:ext uri="{FF2B5EF4-FFF2-40B4-BE49-F238E27FC236}">
                <a16:creationId xmlns:a16="http://schemas.microsoft.com/office/drawing/2014/main" id="{424C32B1-3867-4759-83D1-DE1C1A131883}"/>
              </a:ext>
            </a:extLst>
          </p:cNvPr>
          <p:cNvSpPr/>
          <p:nvPr/>
        </p:nvSpPr>
        <p:spPr bwMode="auto">
          <a:xfrm>
            <a:off x="875489" y="4212076"/>
            <a:ext cx="2402733" cy="1838527"/>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7" name="Rechteck 6">
            <a:extLst>
              <a:ext uri="{FF2B5EF4-FFF2-40B4-BE49-F238E27FC236}">
                <a16:creationId xmlns:a16="http://schemas.microsoft.com/office/drawing/2014/main" id="{D52D91FF-9F36-47E7-95F2-3CE1D0B8C38D}"/>
              </a:ext>
            </a:extLst>
          </p:cNvPr>
          <p:cNvSpPr/>
          <p:nvPr/>
        </p:nvSpPr>
        <p:spPr>
          <a:xfrm>
            <a:off x="879591" y="4645118"/>
            <a:ext cx="1659429" cy="923330"/>
          </a:xfrm>
          <a:prstGeom prst="rect">
            <a:avLst/>
          </a:prstGeom>
        </p:spPr>
        <p:txBody>
          <a:bodyPr wrap="none">
            <a:spAutoFit/>
          </a:bodyPr>
          <a:lstStyle/>
          <a:p>
            <a:r>
              <a:rPr lang="de-DE" altLang="de-DE" dirty="0">
                <a:latin typeface="Arial Black" pitchFamily="34" charset="0"/>
              </a:rPr>
              <a:t>Die Lösung </a:t>
            </a:r>
          </a:p>
          <a:p>
            <a:r>
              <a:rPr lang="de-DE" altLang="de-DE" dirty="0">
                <a:latin typeface="Arial Black" pitchFamily="34" charset="0"/>
              </a:rPr>
              <a:t>als Idealer </a:t>
            </a:r>
          </a:p>
          <a:p>
            <a:r>
              <a:rPr lang="de-DE" altLang="de-DE" dirty="0">
                <a:latin typeface="Arial Black" pitchFamily="34" charset="0"/>
              </a:rPr>
              <a:t>Mittelweg !</a:t>
            </a:r>
            <a:endParaRPr lang="de-CH" dirty="0"/>
          </a:p>
        </p:txBody>
      </p:sp>
    </p:spTree>
    <p:extLst>
      <p:ext uri="{BB962C8B-B14F-4D97-AF65-F5344CB8AC3E}">
        <p14:creationId xmlns:p14="http://schemas.microsoft.com/office/powerpoint/2010/main" val="26894047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1000" fill="hold"/>
                                        <p:tgtEl>
                                          <p:spTgt spid="64516"/>
                                        </p:tgtEl>
                                        <p:attrNameLst>
                                          <p:attrName>ppt_w</p:attrName>
                                        </p:attrNameLst>
                                      </p:cBhvr>
                                      <p:tavLst>
                                        <p:tav tm="0">
                                          <p:val>
                                            <p:fltVal val="0"/>
                                          </p:val>
                                        </p:tav>
                                        <p:tav tm="100000">
                                          <p:val>
                                            <p:strVal val="#ppt_w"/>
                                          </p:val>
                                        </p:tav>
                                      </p:tavLst>
                                    </p:anim>
                                    <p:anim calcmode="lin" valueType="num">
                                      <p:cBhvr>
                                        <p:cTn id="8" dur="1000" fill="hold"/>
                                        <p:tgtEl>
                                          <p:spTgt spid="64516"/>
                                        </p:tgtEl>
                                        <p:attrNameLst>
                                          <p:attrName>ppt_h</p:attrName>
                                        </p:attrNameLst>
                                      </p:cBhvr>
                                      <p:tavLst>
                                        <p:tav tm="0">
                                          <p:val>
                                            <p:fltVal val="0"/>
                                          </p:val>
                                        </p:tav>
                                        <p:tav tm="100000">
                                          <p:val>
                                            <p:strVal val="#ppt_h"/>
                                          </p:val>
                                        </p:tav>
                                      </p:tavLst>
                                    </p:anim>
                                    <p:anim calcmode="lin" valueType="num">
                                      <p:cBhvr>
                                        <p:cTn id="9" dur="1000" fill="hold"/>
                                        <p:tgtEl>
                                          <p:spTgt spid="645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4514"/>
                                        </p:tgtEl>
                                        <p:attrNameLst>
                                          <p:attrName>style.visibility</p:attrName>
                                        </p:attrNameLst>
                                      </p:cBhvr>
                                      <p:to>
                                        <p:strVal val="visible"/>
                                      </p:to>
                                    </p:set>
                                    <p:anim calcmode="lin" valueType="num">
                                      <p:cBhvr>
                                        <p:cTn id="14" dur="500" fill="hold"/>
                                        <p:tgtEl>
                                          <p:spTgt spid="64514"/>
                                        </p:tgtEl>
                                        <p:attrNameLst>
                                          <p:attrName>ppt_x</p:attrName>
                                        </p:attrNameLst>
                                      </p:cBhvr>
                                      <p:tavLst>
                                        <p:tav tm="0">
                                          <p:val>
                                            <p:strVal val="#ppt_x-#ppt_w/2"/>
                                          </p:val>
                                        </p:tav>
                                        <p:tav tm="100000">
                                          <p:val>
                                            <p:strVal val="#ppt_x"/>
                                          </p:val>
                                        </p:tav>
                                      </p:tavLst>
                                    </p:anim>
                                    <p:anim calcmode="lin" valueType="num">
                                      <p:cBhvr>
                                        <p:cTn id="15" dur="500" fill="hold"/>
                                        <p:tgtEl>
                                          <p:spTgt spid="64514"/>
                                        </p:tgtEl>
                                        <p:attrNameLst>
                                          <p:attrName>ppt_y</p:attrName>
                                        </p:attrNameLst>
                                      </p:cBhvr>
                                      <p:tavLst>
                                        <p:tav tm="0">
                                          <p:val>
                                            <p:strVal val="#ppt_y"/>
                                          </p:val>
                                        </p:tav>
                                        <p:tav tm="100000">
                                          <p:val>
                                            <p:strVal val="#ppt_y"/>
                                          </p:val>
                                        </p:tav>
                                      </p:tavLst>
                                    </p:anim>
                                    <p:anim calcmode="lin" valueType="num">
                                      <p:cBhvr>
                                        <p:cTn id="16" dur="500" fill="hold"/>
                                        <p:tgtEl>
                                          <p:spTgt spid="64514"/>
                                        </p:tgtEl>
                                        <p:attrNameLst>
                                          <p:attrName>ppt_w</p:attrName>
                                        </p:attrNameLst>
                                      </p:cBhvr>
                                      <p:tavLst>
                                        <p:tav tm="0">
                                          <p:val>
                                            <p:fltVal val="0"/>
                                          </p:val>
                                        </p:tav>
                                        <p:tav tm="100000">
                                          <p:val>
                                            <p:strVal val="#ppt_w"/>
                                          </p:val>
                                        </p:tav>
                                      </p:tavLst>
                                    </p:anim>
                                    <p:anim calcmode="lin" valueType="num">
                                      <p:cBhvr>
                                        <p:cTn id="17" dur="500" fill="hold"/>
                                        <p:tgtEl>
                                          <p:spTgt spid="645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4524"/>
                                        </p:tgtEl>
                                        <p:attrNameLst>
                                          <p:attrName>style.visibility</p:attrName>
                                        </p:attrNameLst>
                                      </p:cBhvr>
                                      <p:to>
                                        <p:strVal val="visible"/>
                                      </p:to>
                                    </p:set>
                                    <p:animEffect transition="in" filter="barn(inVertical)">
                                      <p:cBhvr>
                                        <p:cTn id="22" dur="500"/>
                                        <p:tgtEl>
                                          <p:spTgt spid="645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in)">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24" grpId="0"/>
      <p:bldP spid="3" grpId="0"/>
      <p:bldP spid="20" grpId="0"/>
      <p:bldP spid="2" grpId="0" animBg="1"/>
      <p:bldP spid="8" grpId="0" animBg="1"/>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Datumsplatzhalter 3">
            <a:extLst>
              <a:ext uri="{FF2B5EF4-FFF2-40B4-BE49-F238E27FC236}">
                <a16:creationId xmlns:a16="http://schemas.microsoft.com/office/drawing/2014/main" id="{8E1A1CB2-FFA5-4256-9A36-1A3D2D4C9C6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Folie  </a:t>
            </a:r>
            <a:fld id="{FA4C3103-5C98-487D-9DF8-23E1A955CD22}"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88</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71010" name="Rectangle 2">
            <a:extLst>
              <a:ext uri="{FF2B5EF4-FFF2-40B4-BE49-F238E27FC236}">
                <a16:creationId xmlns:a16="http://schemas.microsoft.com/office/drawing/2014/main" id="{44C7139F-34AB-4B75-8863-3A7978287E4B}"/>
              </a:ext>
            </a:extLst>
          </p:cNvPr>
          <p:cNvSpPr>
            <a:spLocks noGrp="1" noChangeArrowheads="1"/>
          </p:cNvSpPr>
          <p:nvPr>
            <p:ph type="title"/>
          </p:nvPr>
        </p:nvSpPr>
        <p:spPr/>
        <p:txBody>
          <a:bodyPr/>
          <a:lstStyle/>
          <a:p>
            <a:pPr>
              <a:defRPr/>
            </a:pPr>
            <a:r>
              <a:rPr lang="de-CH" sz="1800" b="0" dirty="0">
                <a:solidFill>
                  <a:srgbClr val="CC0000"/>
                </a:solidFill>
              </a:rPr>
              <a:t>  </a:t>
            </a:r>
          </a:p>
        </p:txBody>
      </p:sp>
      <p:sp>
        <p:nvSpPr>
          <p:cNvPr id="65540" name="Rectangle 3">
            <a:extLst>
              <a:ext uri="{FF2B5EF4-FFF2-40B4-BE49-F238E27FC236}">
                <a16:creationId xmlns:a16="http://schemas.microsoft.com/office/drawing/2014/main" id="{57EC2086-9253-4674-B9AB-24AC661109EB}"/>
              </a:ext>
            </a:extLst>
          </p:cNvPr>
          <p:cNvSpPr>
            <a:spLocks noChangeArrowheads="1"/>
          </p:cNvSpPr>
          <p:nvPr/>
        </p:nvSpPr>
        <p:spPr bwMode="auto">
          <a:xfrm>
            <a:off x="1363603" y="197791"/>
            <a:ext cx="7696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 typeface="Wingdings" panose="05000000000000000000" pitchFamily="2" charset="2"/>
              <a:buNone/>
              <a:tabLst/>
              <a:defRPr/>
            </a:pP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Buch von </a:t>
            </a:r>
            <a:r>
              <a:rPr kumimoji="0" lang="de-CH"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Georg Kausch</a:t>
            </a: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CH"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Die unbequeme Nation</a:t>
            </a: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2" name="Rechteck 1">
            <a:extLst>
              <a:ext uri="{FF2B5EF4-FFF2-40B4-BE49-F238E27FC236}">
                <a16:creationId xmlns:a16="http://schemas.microsoft.com/office/drawing/2014/main" id="{1C2A73B7-168A-4549-A232-15AF7836476C}"/>
              </a:ext>
            </a:extLst>
          </p:cNvPr>
          <p:cNvSpPr/>
          <p:nvPr/>
        </p:nvSpPr>
        <p:spPr>
          <a:xfrm>
            <a:off x="1385600" y="934199"/>
            <a:ext cx="98982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Arial"/>
                <a:ea typeface="+mn-ea"/>
                <a:cs typeface="+mn-cs"/>
              </a:rPr>
              <a:t>2000 Jahre Wirtschafts- und Religionskrieg gegen die Deutschen</a:t>
            </a:r>
            <a:endParaRPr kumimoji="0" lang="de-CH"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3" name="Rechteck 2">
            <a:extLst>
              <a:ext uri="{FF2B5EF4-FFF2-40B4-BE49-F238E27FC236}">
                <a16:creationId xmlns:a16="http://schemas.microsoft.com/office/drawing/2014/main" id="{75DA5381-7107-4F63-B30E-13157930AF6B}"/>
              </a:ext>
            </a:extLst>
          </p:cNvPr>
          <p:cNvSpPr/>
          <p:nvPr/>
        </p:nvSpPr>
        <p:spPr>
          <a:xfrm>
            <a:off x="3711925" y="1519517"/>
            <a:ext cx="7988843" cy="475514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Das Buch enthüllt unbekannte Zusammenhänge zwischen Religion/ Christentum, Landraub, Geld, Priestertum und Kapitalismus - Einflüsse, die entweder von allen Historikern verschwiegen, nicht beachtet oder nicht verstanden worden sind.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rial"/>
                <a:ea typeface="+mn-ea"/>
                <a:cs typeface="+mn-cs"/>
              </a:rPr>
              <a:t>Priesterbünde üben ihre Herrschaft nicht nur über die Seelen, sondern auch das materielle Dasein der Menschen und die Volkswirtschaft durch ihre Geldmacht aus</a:t>
            </a:r>
            <a:r>
              <a:rPr kumimoji="0" lang="de-DE" sz="18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Es stellt sich heraus, dass es Konjunktur und Rezession seit Jahr-tausenden gibt und dem Menschengeschlecht schwer geschadet hat. Aber damit dürfen wir uns nicht abfinden. Jedes Wirtschaftssystem und jede Religion ist Menschenwerk; </a:t>
            </a:r>
            <a:r>
              <a:rPr kumimoji="0" lang="de-DE" sz="1800" b="1" i="0" u="sng" strike="noStrike" kern="1200" cap="none" spc="0" normalizeH="0" baseline="0" noProof="0" dirty="0">
                <a:ln>
                  <a:noFill/>
                </a:ln>
                <a:solidFill>
                  <a:srgbClr val="000000"/>
                </a:solidFill>
                <a:effectLst/>
                <a:uLnTx/>
                <a:uFillTx/>
                <a:latin typeface="Arial"/>
                <a:ea typeface="+mn-ea"/>
                <a:cs typeface="+mn-cs"/>
              </a:rPr>
              <a:t>kann zerstört oder verändert werden, und Machthaber sind auch sterblich</a:t>
            </a:r>
            <a:r>
              <a:rPr kumimoji="0" lang="de-DE" sz="1800" b="1" i="0" u="none" strike="noStrike" kern="1200" cap="none" spc="0" normalizeH="0" baseline="0" noProof="0" dirty="0">
                <a:ln>
                  <a:noFill/>
                </a:ln>
                <a:solidFill>
                  <a:srgbClr val="000000"/>
                </a:solidFill>
                <a:effectLst/>
                <a:uLnTx/>
                <a:uFillTx/>
                <a:latin typeface="Arial"/>
                <a:ea typeface="+mn-ea"/>
                <a:cs typeface="+mn-cs"/>
              </a:rPr>
              <a:t>. (Systemwechsel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3333CC">
                    <a:lumMod val="75000"/>
                  </a:srgbClr>
                </a:solidFill>
                <a:effectLst/>
                <a:uLnTx/>
                <a:uFillTx/>
                <a:latin typeface="Arial"/>
                <a:ea typeface="+mn-ea"/>
                <a:cs typeface="+mn-cs"/>
              </a:rPr>
              <a:t>Die deutsche Nation </a:t>
            </a:r>
            <a:r>
              <a:rPr kumimoji="0" lang="de-DE" sz="1800" b="1" i="0" u="none" strike="noStrike" kern="1200" cap="none" spc="0" normalizeH="0" baseline="0" noProof="0" dirty="0" err="1">
                <a:ln>
                  <a:noFill/>
                </a:ln>
                <a:solidFill>
                  <a:srgbClr val="3333CC">
                    <a:lumMod val="75000"/>
                  </a:srgbClr>
                </a:solidFill>
                <a:effectLst/>
                <a:uLnTx/>
                <a:uFillTx/>
                <a:latin typeface="Arial"/>
                <a:ea typeface="+mn-ea"/>
                <a:cs typeface="+mn-cs"/>
              </a:rPr>
              <a:t>besass</a:t>
            </a:r>
            <a:r>
              <a:rPr kumimoji="0" lang="de-DE" sz="1800" b="1" i="0" u="none" strike="noStrike" kern="1200" cap="none" spc="0" normalizeH="0" baseline="0" noProof="0" dirty="0">
                <a:ln>
                  <a:noFill/>
                </a:ln>
                <a:solidFill>
                  <a:srgbClr val="3333CC">
                    <a:lumMod val="75000"/>
                  </a:srgbClr>
                </a:solidFill>
                <a:effectLst/>
                <a:uLnTx/>
                <a:uFillTx/>
                <a:latin typeface="Arial"/>
                <a:ea typeface="+mn-ea"/>
                <a:cs typeface="+mn-cs"/>
              </a:rPr>
              <a:t> vor dem Kampf mit dem Priestertum eine eigene, naturgemäße, ausbeutungsfreie Wirtschaftsordnung. Sie gilt es in moderner Form wieder herzustellen, damit der Mensch gedeihen und sich weiter entwickeln kann. = </a:t>
            </a:r>
            <a:r>
              <a:rPr kumimoji="0" lang="de-DE" sz="1800" b="1" i="0" u="sng" strike="noStrike" kern="1200" cap="none" spc="0" normalizeH="0" baseline="0" noProof="0" dirty="0" err="1">
                <a:ln>
                  <a:noFill/>
                </a:ln>
                <a:solidFill>
                  <a:srgbClr val="CC0099"/>
                </a:solidFill>
                <a:effectLst/>
                <a:uLnTx/>
                <a:uFillTx/>
                <a:latin typeface="Arial"/>
                <a:ea typeface="+mn-ea"/>
                <a:cs typeface="+mn-cs"/>
              </a:rPr>
              <a:t>HuMan</a:t>
            </a:r>
            <a:r>
              <a:rPr kumimoji="0" lang="de-DE" sz="1800" b="1" i="0" u="sng" strike="noStrike" kern="1200" cap="none" spc="0" normalizeH="0" baseline="0" noProof="0" dirty="0">
                <a:ln>
                  <a:noFill/>
                </a:ln>
                <a:solidFill>
                  <a:srgbClr val="CC0099"/>
                </a:solidFill>
                <a:effectLst/>
                <a:uLnTx/>
                <a:uFillTx/>
                <a:latin typeface="Arial"/>
                <a:ea typeface="+mn-ea"/>
                <a:cs typeface="+mn-cs"/>
              </a:rPr>
              <a:t>-Wirtschaft seit 1996 in der CH</a:t>
            </a:r>
            <a:endParaRPr kumimoji="0" lang="de-CH" sz="2200" b="1" i="0" u="sng" strike="noStrike" kern="1200" cap="none" spc="0" normalizeH="0" baseline="0" noProof="0" dirty="0">
              <a:ln>
                <a:noFill/>
              </a:ln>
              <a:solidFill>
                <a:srgbClr val="CC0099"/>
              </a:solidFill>
              <a:effectLst/>
              <a:uLnTx/>
              <a:uFillTx/>
              <a:latin typeface="Times New Roman" panose="02020603050405020304" pitchFamily="18" charset="0"/>
              <a:ea typeface="+mn-ea"/>
              <a:cs typeface="+mn-cs"/>
            </a:endParaRPr>
          </a:p>
        </p:txBody>
      </p:sp>
      <p:pic>
        <p:nvPicPr>
          <p:cNvPr id="8" name="Picture 3">
            <a:extLst>
              <a:ext uri="{FF2B5EF4-FFF2-40B4-BE49-F238E27FC236}">
                <a16:creationId xmlns:a16="http://schemas.microsoft.com/office/drawing/2014/main" id="{97364AF8-83E2-4F9D-9415-838A3AE346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890" y="465137"/>
            <a:ext cx="680036" cy="56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97AF2BDC-D47F-4415-BA48-D905F407FF68}"/>
              </a:ext>
            </a:extLst>
          </p:cNvPr>
          <p:cNvPicPr>
            <a:picLocks noChangeAspect="1"/>
          </p:cNvPicPr>
          <p:nvPr/>
        </p:nvPicPr>
        <p:blipFill>
          <a:blip r:embed="rId3"/>
          <a:stretch>
            <a:fillRect/>
          </a:stretch>
        </p:blipFill>
        <p:spPr>
          <a:xfrm>
            <a:off x="833937" y="1561074"/>
            <a:ext cx="2740895" cy="4564518"/>
          </a:xfrm>
          <a:prstGeom prst="rect">
            <a:avLst/>
          </a:prstGeom>
        </p:spPr>
      </p:pic>
    </p:spTree>
    <p:extLst>
      <p:ext uri="{BB962C8B-B14F-4D97-AF65-F5344CB8AC3E}">
        <p14:creationId xmlns:p14="http://schemas.microsoft.com/office/powerpoint/2010/main" val="342611377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2000" fill="hold"/>
                                        <p:tgtEl>
                                          <p:spTgt spid="171010"/>
                                        </p:tgtEl>
                                        <p:attrNameLst>
                                          <p:attrName>ppt_w</p:attrName>
                                        </p:attrNameLst>
                                      </p:cBhvr>
                                      <p:tavLst>
                                        <p:tav tm="0">
                                          <p:val>
                                            <p:strVal val="#ppt_w"/>
                                          </p:val>
                                        </p:tav>
                                        <p:tav tm="100000">
                                          <p:val>
                                            <p:strVal val="#ppt_w"/>
                                          </p:val>
                                        </p:tav>
                                      </p:tavLst>
                                    </p:anim>
                                    <p:anim calcmode="lin" valueType="num">
                                      <p:cBhvr>
                                        <p:cTn id="8" dur="2000" fill="hold"/>
                                        <p:tgtEl>
                                          <p:spTgt spid="171010"/>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71010"/>
                                        </p:tgtEl>
                                        <p:attrNameLst>
                                          <p:attrName>ppt_x</p:attrName>
                                        </p:attrNameLst>
                                      </p:cBhvr>
                                      <p:tavLst>
                                        <p:tav tm="0">
                                          <p:val>
                                            <p:strVal val="#ppt_x-.4"/>
                                          </p:val>
                                        </p:tav>
                                        <p:tav tm="100000">
                                          <p:val>
                                            <p:strVal val="#ppt_x"/>
                                          </p:val>
                                        </p:tav>
                                      </p:tavLst>
                                    </p:anim>
                                    <p:anim calcmode="lin" valueType="num">
                                      <p:cBhvr>
                                        <p:cTn id="10" dur="2000" fill="hold"/>
                                        <p:tgtEl>
                                          <p:spTgt spid="171010"/>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89</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428750" y="122239"/>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CORONA + SHAEF = Systemwechsel  13.03.2020 </a:t>
            </a:r>
            <a:endParaRPr lang="de-CH" altLang="de-DE" sz="3200" dirty="0"/>
          </a:p>
        </p:txBody>
      </p:sp>
      <p:pic>
        <p:nvPicPr>
          <p:cNvPr id="3" name="Grafik 2">
            <a:extLst>
              <a:ext uri="{FF2B5EF4-FFF2-40B4-BE49-F238E27FC236}">
                <a16:creationId xmlns:a16="http://schemas.microsoft.com/office/drawing/2014/main" id="{E1414DAF-DEF5-49C6-803A-838B7483D33E}"/>
              </a:ext>
            </a:extLst>
          </p:cNvPr>
          <p:cNvPicPr>
            <a:picLocks noChangeAspect="1"/>
          </p:cNvPicPr>
          <p:nvPr/>
        </p:nvPicPr>
        <p:blipFill>
          <a:blip r:embed="rId4"/>
          <a:stretch>
            <a:fillRect/>
          </a:stretch>
        </p:blipFill>
        <p:spPr>
          <a:xfrm>
            <a:off x="1524534" y="866775"/>
            <a:ext cx="9536332" cy="54482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pic>
        <p:nvPicPr>
          <p:cNvPr id="3" name="Grafik 2">
            <a:extLst>
              <a:ext uri="{FF2B5EF4-FFF2-40B4-BE49-F238E27FC236}">
                <a16:creationId xmlns:a16="http://schemas.microsoft.com/office/drawing/2014/main" id="{EE5FC531-AC2F-412F-BF7F-EB2C8BB3AB97}"/>
              </a:ext>
            </a:extLst>
          </p:cNvPr>
          <p:cNvPicPr>
            <a:picLocks noChangeAspect="1"/>
          </p:cNvPicPr>
          <p:nvPr/>
        </p:nvPicPr>
        <p:blipFill>
          <a:blip r:embed="rId5"/>
          <a:stretch>
            <a:fillRect/>
          </a:stretch>
        </p:blipFill>
        <p:spPr>
          <a:xfrm>
            <a:off x="1734644" y="955116"/>
            <a:ext cx="5412341" cy="5128131"/>
          </a:xfrm>
          <a:prstGeom prst="rect">
            <a:avLst/>
          </a:prstGeom>
        </p:spPr>
      </p:pic>
      <p:pic>
        <p:nvPicPr>
          <p:cNvPr id="8" name="Grafik 7">
            <a:extLst>
              <a:ext uri="{FF2B5EF4-FFF2-40B4-BE49-F238E27FC236}">
                <a16:creationId xmlns:a16="http://schemas.microsoft.com/office/drawing/2014/main" id="{C4E48133-084D-4F95-97A3-2645E18341B4}"/>
              </a:ext>
            </a:extLst>
          </p:cNvPr>
          <p:cNvPicPr>
            <a:picLocks noChangeAspect="1"/>
          </p:cNvPicPr>
          <p:nvPr/>
        </p:nvPicPr>
        <p:blipFill>
          <a:blip r:embed="rId6"/>
          <a:stretch>
            <a:fillRect/>
          </a:stretch>
        </p:blipFill>
        <p:spPr>
          <a:xfrm>
            <a:off x="7035776" y="2107797"/>
            <a:ext cx="4744891" cy="3975450"/>
          </a:xfrm>
          <a:prstGeom prst="rect">
            <a:avLst/>
          </a:prstGeom>
        </p:spPr>
      </p:pic>
    </p:spTree>
    <p:extLst>
      <p:ext uri="{BB962C8B-B14F-4D97-AF65-F5344CB8AC3E}">
        <p14:creationId xmlns:p14="http://schemas.microsoft.com/office/powerpoint/2010/main" val="318021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90</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328" y="379365"/>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428750" y="122239"/>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Letztes Geheimnis enthüllt durch HuMan-Wirtschaft </a:t>
            </a:r>
            <a:endParaRPr lang="de-CH" altLang="de-DE" sz="3200" dirty="0"/>
          </a:p>
        </p:txBody>
      </p:sp>
      <p:sp>
        <p:nvSpPr>
          <p:cNvPr id="2" name="Rechteck 1">
            <a:extLst>
              <a:ext uri="{FF2B5EF4-FFF2-40B4-BE49-F238E27FC236}">
                <a16:creationId xmlns:a16="http://schemas.microsoft.com/office/drawing/2014/main" id="{73A2EA7D-3531-4F26-A261-E6EDB2D3154E}"/>
              </a:ext>
            </a:extLst>
          </p:cNvPr>
          <p:cNvSpPr/>
          <p:nvPr/>
        </p:nvSpPr>
        <p:spPr>
          <a:xfrm>
            <a:off x="1089499" y="968540"/>
            <a:ext cx="10807430" cy="1200329"/>
          </a:xfrm>
          <a:prstGeom prst="rect">
            <a:avLst/>
          </a:prstGeom>
        </p:spPr>
        <p:txBody>
          <a:bodyPr wrap="square">
            <a:spAutoFit/>
          </a:bodyPr>
          <a:lstStyle/>
          <a:p>
            <a:r>
              <a:rPr lang="de-DE" sz="2400" dirty="0">
                <a:latin typeface="Times New Roman" panose="02020603050405020304" pitchFamily="18" charset="0"/>
                <a:ea typeface="Times New Roman" panose="02020603050405020304" pitchFamily="18" charset="0"/>
              </a:rPr>
              <a:t>Der mystische Phönix war im alten Ägypten nachweislich ein Zeichen der </a:t>
            </a:r>
            <a:r>
              <a:rPr lang="de-DE" sz="2400" dirty="0" err="1">
                <a:latin typeface="Times New Roman" panose="02020603050405020304" pitchFamily="18" charset="0"/>
                <a:ea typeface="Times New Roman" panose="02020603050405020304" pitchFamily="18" charset="0"/>
              </a:rPr>
              <a:t>verschwo-renen</a:t>
            </a:r>
            <a:r>
              <a:rPr lang="de-DE" sz="2400" dirty="0">
                <a:latin typeface="Times New Roman" panose="02020603050405020304" pitchFamily="18" charset="0"/>
                <a:ea typeface="Times New Roman" panose="02020603050405020304" pitchFamily="18" charset="0"/>
              </a:rPr>
              <a:t> Bruderschaft, er </a:t>
            </a:r>
            <a:r>
              <a:rPr lang="de-DE" sz="2400" b="1" dirty="0">
                <a:latin typeface="Times New Roman" panose="02020603050405020304" pitchFamily="18" charset="0"/>
                <a:ea typeface="Times New Roman" panose="02020603050405020304" pitchFamily="18" charset="0"/>
              </a:rPr>
              <a:t>repräsentierte</a:t>
            </a:r>
            <a:r>
              <a:rPr lang="de-DE" sz="2400" dirty="0">
                <a:latin typeface="Times New Roman" panose="02020603050405020304" pitchFamily="18" charset="0"/>
                <a:ea typeface="Times New Roman" panose="02020603050405020304" pitchFamily="18" charset="0"/>
              </a:rPr>
              <a:t> das </a:t>
            </a:r>
            <a:r>
              <a:rPr lang="de-DE" sz="2400" b="1" dirty="0">
                <a:latin typeface="Times New Roman" panose="02020603050405020304" pitchFamily="18" charset="0"/>
                <a:ea typeface="Times New Roman" panose="02020603050405020304" pitchFamily="18" charset="0"/>
              </a:rPr>
              <a:t>Wissen</a:t>
            </a:r>
            <a:r>
              <a:rPr lang="de-DE" sz="2400" dirty="0">
                <a:latin typeface="Times New Roman" panose="02020603050405020304" pitchFamily="18" charset="0"/>
                <a:ea typeface="Times New Roman" panose="02020603050405020304" pitchFamily="18" charset="0"/>
              </a:rPr>
              <a:t> um die </a:t>
            </a:r>
            <a:r>
              <a:rPr lang="de-DE" sz="2400" b="1" dirty="0">
                <a:latin typeface="Times New Roman" panose="02020603050405020304" pitchFamily="18" charset="0"/>
                <a:ea typeface="Times New Roman" panose="02020603050405020304" pitchFamily="18" charset="0"/>
              </a:rPr>
              <a:t>ständige</a:t>
            </a:r>
            <a:r>
              <a:rPr lang="de-DE" sz="2400" dirty="0">
                <a:latin typeface="Times New Roman" panose="02020603050405020304" pitchFamily="18" charset="0"/>
                <a:ea typeface="Times New Roman" panose="02020603050405020304" pitchFamily="18" charset="0"/>
              </a:rPr>
              <a:t> </a:t>
            </a:r>
            <a:r>
              <a:rPr lang="de-DE" sz="2400" b="1" dirty="0">
                <a:latin typeface="Times New Roman" panose="02020603050405020304" pitchFamily="18" charset="0"/>
                <a:ea typeface="Times New Roman" panose="02020603050405020304" pitchFamily="18" charset="0"/>
              </a:rPr>
              <a:t>Wiedergeburt</a:t>
            </a:r>
            <a:r>
              <a:rPr lang="de-DE" sz="2400" dirty="0">
                <a:latin typeface="Times New Roman" panose="02020603050405020304" pitchFamily="18" charset="0"/>
                <a:ea typeface="Times New Roman" panose="02020603050405020304" pitchFamily="18" charset="0"/>
              </a:rPr>
              <a:t> und war somit auch das Sinnbild der Unsterblichkeit (Phönix aus der Asche!)</a:t>
            </a:r>
            <a:endParaRPr lang="de-CH" sz="2400" dirty="0"/>
          </a:p>
        </p:txBody>
      </p:sp>
      <p:pic>
        <p:nvPicPr>
          <p:cNvPr id="9" name="Grafik 8">
            <a:extLst>
              <a:ext uri="{FF2B5EF4-FFF2-40B4-BE49-F238E27FC236}">
                <a16:creationId xmlns:a16="http://schemas.microsoft.com/office/drawing/2014/main" id="{05F5FE0A-8209-408A-B05D-9964C5F3A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25" y="2422187"/>
            <a:ext cx="2683133" cy="3796885"/>
          </a:xfrm>
          <a:prstGeom prst="rect">
            <a:avLst/>
          </a:prstGeom>
        </p:spPr>
      </p:pic>
      <p:pic>
        <p:nvPicPr>
          <p:cNvPr id="11" name="Grafik 10">
            <a:extLst>
              <a:ext uri="{FF2B5EF4-FFF2-40B4-BE49-F238E27FC236}">
                <a16:creationId xmlns:a16="http://schemas.microsoft.com/office/drawing/2014/main" id="{A7627EFB-A32A-4DC5-9DBF-97062095A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8902" y="2293163"/>
            <a:ext cx="2947481" cy="4024295"/>
          </a:xfrm>
          <a:prstGeom prst="rect">
            <a:avLst/>
          </a:prstGeom>
        </p:spPr>
      </p:pic>
      <p:sp>
        <p:nvSpPr>
          <p:cNvPr id="13" name="Textfeld 12">
            <a:extLst>
              <a:ext uri="{FF2B5EF4-FFF2-40B4-BE49-F238E27FC236}">
                <a16:creationId xmlns:a16="http://schemas.microsoft.com/office/drawing/2014/main" id="{C5BE66D2-EACB-4268-8899-FB5CEE6DE32F}"/>
              </a:ext>
            </a:extLst>
          </p:cNvPr>
          <p:cNvSpPr txBox="1"/>
          <p:nvPr/>
        </p:nvSpPr>
        <p:spPr>
          <a:xfrm>
            <a:off x="3764604" y="2396438"/>
            <a:ext cx="4961107" cy="400110"/>
          </a:xfrm>
          <a:prstGeom prst="rect">
            <a:avLst/>
          </a:prstGeom>
          <a:noFill/>
        </p:spPr>
        <p:txBody>
          <a:bodyPr wrap="square" rtlCol="0">
            <a:spAutoFit/>
          </a:bodyPr>
          <a:lstStyle/>
          <a:p>
            <a:pPr algn="ctr"/>
            <a:r>
              <a:rPr lang="de-DE" sz="2000" b="1" dirty="0">
                <a:ea typeface="Times New Roman" panose="02020603050405020304" pitchFamily="18" charset="0"/>
              </a:rPr>
              <a:t>Was bedeutet: Phönix aus der Asche</a:t>
            </a:r>
            <a:endParaRPr lang="de-CH" sz="2000" b="1" dirty="0"/>
          </a:p>
        </p:txBody>
      </p:sp>
      <p:sp>
        <p:nvSpPr>
          <p:cNvPr id="18" name="Rechteck 17">
            <a:extLst>
              <a:ext uri="{FF2B5EF4-FFF2-40B4-BE49-F238E27FC236}">
                <a16:creationId xmlns:a16="http://schemas.microsoft.com/office/drawing/2014/main" id="{AB9CCECA-46F7-45B9-B42D-9902FD6EFEB1}"/>
              </a:ext>
            </a:extLst>
          </p:cNvPr>
          <p:cNvSpPr/>
          <p:nvPr/>
        </p:nvSpPr>
        <p:spPr bwMode="auto">
          <a:xfrm>
            <a:off x="3764604" y="3026054"/>
            <a:ext cx="5107022" cy="2490281"/>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pic>
        <p:nvPicPr>
          <p:cNvPr id="14" name="Grafik 13">
            <a:extLst>
              <a:ext uri="{FF2B5EF4-FFF2-40B4-BE49-F238E27FC236}">
                <a16:creationId xmlns:a16="http://schemas.microsoft.com/office/drawing/2014/main" id="{4D7BB619-BE51-4E97-B67D-111337CB8D39}"/>
              </a:ext>
            </a:extLst>
          </p:cNvPr>
          <p:cNvPicPr>
            <a:picLocks noChangeAspect="1"/>
          </p:cNvPicPr>
          <p:nvPr/>
        </p:nvPicPr>
        <p:blipFill>
          <a:blip r:embed="rId6"/>
          <a:stretch>
            <a:fillRect/>
          </a:stretch>
        </p:blipFill>
        <p:spPr>
          <a:xfrm>
            <a:off x="3803515" y="3074702"/>
            <a:ext cx="5019472" cy="2383277"/>
          </a:xfrm>
          <a:prstGeom prst="rect">
            <a:avLst/>
          </a:prstGeom>
          <a:solidFill>
            <a:schemeClr val="accent6">
              <a:lumMod val="20000"/>
              <a:lumOff val="80000"/>
            </a:schemeClr>
          </a:solidFill>
        </p:spPr>
      </p:pic>
      <p:sp>
        <p:nvSpPr>
          <p:cNvPr id="3" name="Textfeld 2">
            <a:extLst>
              <a:ext uri="{FF2B5EF4-FFF2-40B4-BE49-F238E27FC236}">
                <a16:creationId xmlns:a16="http://schemas.microsoft.com/office/drawing/2014/main" id="{F8B521BE-8288-4ABB-B54B-AE8D139C9875}"/>
              </a:ext>
            </a:extLst>
          </p:cNvPr>
          <p:cNvSpPr txBox="1"/>
          <p:nvPr/>
        </p:nvSpPr>
        <p:spPr>
          <a:xfrm>
            <a:off x="3908612" y="5620870"/>
            <a:ext cx="4903694" cy="707886"/>
          </a:xfrm>
          <a:prstGeom prst="rect">
            <a:avLst/>
          </a:prstGeom>
          <a:solidFill>
            <a:srgbClr val="FFFF00"/>
          </a:solidFill>
        </p:spPr>
        <p:txBody>
          <a:bodyPr wrap="square" rtlCol="0">
            <a:spAutoFit/>
          </a:bodyPr>
          <a:lstStyle/>
          <a:p>
            <a:pPr algn="ctr"/>
            <a:r>
              <a:rPr lang="de-CH" sz="2000" b="1" dirty="0"/>
              <a:t>Die HuMan-Wirtschaft ist die erste Wirtschafts-Theorie mit Reinkarnation</a:t>
            </a:r>
          </a:p>
        </p:txBody>
      </p:sp>
    </p:spTree>
    <p:extLst>
      <p:ext uri="{BB962C8B-B14F-4D97-AF65-F5344CB8AC3E}">
        <p14:creationId xmlns:p14="http://schemas.microsoft.com/office/powerpoint/2010/main" val="215219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91</a:t>
            </a:fld>
            <a:r>
              <a:rPr lang="en-US" altLang="de-DE" sz="900">
                <a:latin typeface="Arial" panose="020B0604020202020204" pitchFamily="34" charset="0"/>
              </a:rPr>
              <a:t>/ 17</a:t>
            </a:r>
          </a:p>
        </p:txBody>
      </p:sp>
      <p:pic>
        <p:nvPicPr>
          <p:cNvPr id="216066" name="Picture 2" descr="w-logo">
            <a:extLst>
              <a:ext uri="{FF2B5EF4-FFF2-40B4-BE49-F238E27FC236}">
                <a16:creationId xmlns:a16="http://schemas.microsoft.com/office/drawing/2014/main" id="{D6223656-6425-4FBA-803A-BA5FBEDA1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513013"/>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3" descr="E-logo">
            <a:extLst>
              <a:ext uri="{FF2B5EF4-FFF2-40B4-BE49-F238E27FC236}">
                <a16:creationId xmlns:a16="http://schemas.microsoft.com/office/drawing/2014/main" id="{7880DC49-0D1B-4336-9515-773706840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2511425"/>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8" name="Picture 4" descr="g-logo">
            <a:extLst>
              <a:ext uri="{FF2B5EF4-FFF2-40B4-BE49-F238E27FC236}">
                <a16:creationId xmlns:a16="http://schemas.microsoft.com/office/drawing/2014/main" id="{BBA6336E-29D6-42BC-8C27-69DC15089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2500313"/>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Text Box 14">
            <a:extLst>
              <a:ext uri="{FF2B5EF4-FFF2-40B4-BE49-F238E27FC236}">
                <a16:creationId xmlns:a16="http://schemas.microsoft.com/office/drawing/2014/main" id="{A0011BB8-D021-463D-AE8C-0CE916037154}"/>
              </a:ext>
            </a:extLst>
          </p:cNvPr>
          <p:cNvSpPr txBox="1">
            <a:spLocks noChangeArrowheads="1"/>
          </p:cNvSpPr>
          <p:nvPr/>
        </p:nvSpPr>
        <p:spPr bwMode="auto">
          <a:xfrm>
            <a:off x="2540000" y="825501"/>
            <a:ext cx="7443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buClr>
                <a:srgbClr val="FF4545"/>
              </a:buClr>
              <a:buFont typeface="Wingdings" panose="05000000000000000000" pitchFamily="2" charset="2"/>
              <a:buNone/>
            </a:pPr>
            <a:r>
              <a:rPr lang="de-DE" altLang="de-DE" sz="6600" b="1" dirty="0">
                <a:latin typeface="Arial" panose="020B0604020202020204" pitchFamily="34" charset="0"/>
              </a:rPr>
              <a:t>Das ist der</a:t>
            </a:r>
            <a:r>
              <a:rPr lang="de-DE" altLang="de-DE" sz="6000" b="1" dirty="0">
                <a:latin typeface="Arial" panose="020B0604020202020204" pitchFamily="34" charset="0"/>
              </a:rPr>
              <a:t> </a:t>
            </a:r>
            <a:r>
              <a:rPr lang="de-DE" altLang="de-DE" sz="8000" b="1" dirty="0"/>
              <a:t> </a:t>
            </a:r>
            <a:endParaRPr lang="de-DE" altLang="de-DE" sz="3200" b="1" dirty="0">
              <a:latin typeface="Arial" panose="020B0604020202020204" pitchFamily="34" charset="0"/>
            </a:endParaRPr>
          </a:p>
        </p:txBody>
      </p:sp>
      <p:sp>
        <p:nvSpPr>
          <p:cNvPr id="34831" name="Rectangle 15">
            <a:extLst>
              <a:ext uri="{FF2B5EF4-FFF2-40B4-BE49-F238E27FC236}">
                <a16:creationId xmlns:a16="http://schemas.microsoft.com/office/drawing/2014/main" id="{8287D966-C6C4-4F47-8A6E-FE9B16F1FC93}"/>
              </a:ext>
            </a:extLst>
          </p:cNvPr>
          <p:cNvSpPr>
            <a:spLocks noChangeArrowheads="1"/>
          </p:cNvSpPr>
          <p:nvPr/>
        </p:nvSpPr>
        <p:spPr bwMode="auto">
          <a:xfrm>
            <a:off x="2451101" y="1052514"/>
            <a:ext cx="7597775" cy="1042987"/>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a:p>
        </p:txBody>
      </p:sp>
      <p:sp>
        <p:nvSpPr>
          <p:cNvPr id="34832" name="Text Box 16">
            <a:extLst>
              <a:ext uri="{FF2B5EF4-FFF2-40B4-BE49-F238E27FC236}">
                <a16:creationId xmlns:a16="http://schemas.microsoft.com/office/drawing/2014/main" id="{FEA9A95B-D9B5-47B5-A3F6-5EDCFF841735}"/>
              </a:ext>
            </a:extLst>
          </p:cNvPr>
          <p:cNvSpPr txBox="1">
            <a:spLocks noChangeArrowheads="1"/>
          </p:cNvSpPr>
          <p:nvPr/>
        </p:nvSpPr>
        <p:spPr bwMode="auto">
          <a:xfrm>
            <a:off x="2394012" y="4569410"/>
            <a:ext cx="7963269" cy="153888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5000" b="1" dirty="0">
                <a:solidFill>
                  <a:srgbClr val="000066"/>
                </a:solidFill>
                <a:latin typeface="Arial" panose="020B0604020202020204" pitchFamily="34" charset="0"/>
              </a:rPr>
              <a:t>In das goldene Zeitalter  </a:t>
            </a:r>
          </a:p>
          <a:p>
            <a:pPr algn="ctr"/>
            <a:r>
              <a:rPr lang="de-DE" altLang="de-DE" b="1" dirty="0">
                <a:solidFill>
                  <a:srgbClr val="000066"/>
                </a:solidFill>
                <a:latin typeface="Arial" panose="020B0604020202020204" pitchFamily="34" charset="0"/>
              </a:rPr>
              <a:t>gestartet 1998, umgesetzt 2023! </a:t>
            </a:r>
          </a:p>
          <a:p>
            <a:endParaRPr lang="de-DE" altLang="de-DE" sz="800" b="1" dirty="0">
              <a:solidFill>
                <a:srgbClr val="000066"/>
              </a:solidFill>
              <a:latin typeface="Arial" panose="020B0604020202020204" pitchFamily="34" charset="0"/>
            </a:endParaRPr>
          </a:p>
          <a:p>
            <a:endParaRPr lang="de-DE" altLang="de-DE" sz="800" dirty="0">
              <a:solidFill>
                <a:srgbClr val="000066"/>
              </a:solidFill>
              <a:latin typeface="Arial" panose="020B0604020202020204" pitchFamily="34" charset="0"/>
            </a:endParaRPr>
          </a:p>
        </p:txBody>
      </p:sp>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3441701" y="150814"/>
            <a:ext cx="5514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solidFill>
                  <a:srgbClr val="00B0F0"/>
                </a:solidFill>
                <a:latin typeface="Arial" panose="020B0604020202020204" pitchFamily="34" charset="0"/>
              </a:rPr>
              <a:t>Werte – Erhaltung - Global </a:t>
            </a:r>
            <a:endParaRPr lang="de-CH" altLang="de-DE" sz="3200" dirty="0">
              <a:solidFill>
                <a:srgbClr val="00B0F0"/>
              </a:solidFill>
            </a:endParaRPr>
          </a:p>
        </p:txBody>
      </p:sp>
    </p:spTree>
    <p:extLst>
      <p:ext uri="{BB962C8B-B14F-4D97-AF65-F5344CB8AC3E}">
        <p14:creationId xmlns:p14="http://schemas.microsoft.com/office/powerpoint/2010/main" val="41475258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16066"/>
                                        </p:tgtEl>
                                        <p:attrNameLst>
                                          <p:attrName>style.visibility</p:attrName>
                                        </p:attrNameLst>
                                      </p:cBhvr>
                                      <p:to>
                                        <p:strVal val="visible"/>
                                      </p:to>
                                    </p:set>
                                    <p:anim calcmode="lin" valueType="num">
                                      <p:cBhvr additive="base">
                                        <p:cTn id="15" dur="500" fill="hold"/>
                                        <p:tgtEl>
                                          <p:spTgt spid="216066"/>
                                        </p:tgtEl>
                                        <p:attrNameLst>
                                          <p:attrName>ppt_x</p:attrName>
                                        </p:attrNameLst>
                                      </p:cBhvr>
                                      <p:tavLst>
                                        <p:tav tm="0">
                                          <p:val>
                                            <p:strVal val="#ppt_x"/>
                                          </p:val>
                                        </p:tav>
                                        <p:tav tm="100000">
                                          <p:val>
                                            <p:strVal val="#ppt_x"/>
                                          </p:val>
                                        </p:tav>
                                      </p:tavLst>
                                    </p:anim>
                                    <p:anim calcmode="lin" valueType="num">
                                      <p:cBhvr additive="base">
                                        <p:cTn id="16" dur="500" fill="hold"/>
                                        <p:tgtEl>
                                          <p:spTgt spid="21606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16067"/>
                                        </p:tgtEl>
                                        <p:attrNameLst>
                                          <p:attrName>style.visibility</p:attrName>
                                        </p:attrNameLst>
                                      </p:cBhvr>
                                      <p:to>
                                        <p:strVal val="visible"/>
                                      </p:to>
                                    </p:set>
                                    <p:anim calcmode="lin" valueType="num">
                                      <p:cBhvr additive="base">
                                        <p:cTn id="21" dur="500" fill="hold"/>
                                        <p:tgtEl>
                                          <p:spTgt spid="216067"/>
                                        </p:tgtEl>
                                        <p:attrNameLst>
                                          <p:attrName>ppt_x</p:attrName>
                                        </p:attrNameLst>
                                      </p:cBhvr>
                                      <p:tavLst>
                                        <p:tav tm="0">
                                          <p:val>
                                            <p:strVal val="#ppt_x"/>
                                          </p:val>
                                        </p:tav>
                                        <p:tav tm="100000">
                                          <p:val>
                                            <p:strVal val="#ppt_x"/>
                                          </p:val>
                                        </p:tav>
                                      </p:tavLst>
                                    </p:anim>
                                    <p:anim calcmode="lin" valueType="num">
                                      <p:cBhvr additive="base">
                                        <p:cTn id="22" dur="500" fill="hold"/>
                                        <p:tgtEl>
                                          <p:spTgt spid="21606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16068"/>
                                        </p:tgtEl>
                                        <p:attrNameLst>
                                          <p:attrName>style.visibility</p:attrName>
                                        </p:attrNameLst>
                                      </p:cBhvr>
                                      <p:to>
                                        <p:strVal val="visible"/>
                                      </p:to>
                                    </p:set>
                                    <p:anim calcmode="lin" valueType="num">
                                      <p:cBhvr additive="base">
                                        <p:cTn id="27" dur="500" fill="hold"/>
                                        <p:tgtEl>
                                          <p:spTgt spid="216068"/>
                                        </p:tgtEl>
                                        <p:attrNameLst>
                                          <p:attrName>ppt_x</p:attrName>
                                        </p:attrNameLst>
                                      </p:cBhvr>
                                      <p:tavLst>
                                        <p:tav tm="0">
                                          <p:val>
                                            <p:strVal val="#ppt_x"/>
                                          </p:val>
                                        </p:tav>
                                        <p:tav tm="100000">
                                          <p:val>
                                            <p:strVal val="#ppt_x"/>
                                          </p:val>
                                        </p:tav>
                                      </p:tavLst>
                                    </p:anim>
                                    <p:anim calcmode="lin" valueType="num">
                                      <p:cBhvr additive="base">
                                        <p:cTn id="28" dur="500" fill="hold"/>
                                        <p:tgtEl>
                                          <p:spTgt spid="216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umsplatzhalter 1">
            <a:extLst>
              <a:ext uri="{FF2B5EF4-FFF2-40B4-BE49-F238E27FC236}">
                <a16:creationId xmlns:a16="http://schemas.microsoft.com/office/drawing/2014/main" id="{094121F7-D84A-42CD-9302-4E5632B7162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des W.E.G.-BundesBiel</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.2005 , Folie  </a:t>
            </a:r>
            <a:fld id="{1A080D9D-3441-42E1-8D83-732410A37769}"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92</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95236" name="WordArt 3">
            <a:extLst>
              <a:ext uri="{FF2B5EF4-FFF2-40B4-BE49-F238E27FC236}">
                <a16:creationId xmlns:a16="http://schemas.microsoft.com/office/drawing/2014/main" id="{2BE24A9E-D36E-4E0B-91D2-050A2DEE213E}"/>
              </a:ext>
            </a:extLst>
          </p:cNvPr>
          <p:cNvSpPr>
            <a:spLocks noChangeArrowheads="1" noChangeShapeType="1" noTextEdit="1"/>
          </p:cNvSpPr>
          <p:nvPr/>
        </p:nvSpPr>
        <p:spPr bwMode="auto">
          <a:xfrm>
            <a:off x="2682875" y="1328738"/>
            <a:ext cx="6530852" cy="8056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Vielen Dank für</a:t>
            </a:r>
          </a:p>
        </p:txBody>
      </p:sp>
      <p:sp>
        <p:nvSpPr>
          <p:cNvPr id="95237" name="WordArt 4">
            <a:extLst>
              <a:ext uri="{FF2B5EF4-FFF2-40B4-BE49-F238E27FC236}">
                <a16:creationId xmlns:a16="http://schemas.microsoft.com/office/drawing/2014/main" id="{727A108D-CF6B-4040-BFFE-9D5D7B5B4F57}"/>
              </a:ext>
            </a:extLst>
          </p:cNvPr>
          <p:cNvSpPr>
            <a:spLocks noChangeArrowheads="1" noChangeShapeType="1" noTextEdit="1"/>
          </p:cNvSpPr>
          <p:nvPr/>
        </p:nvSpPr>
        <p:spPr bwMode="auto">
          <a:xfrm>
            <a:off x="2784121" y="2410951"/>
            <a:ext cx="6324368" cy="6117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Ihre Aufmerksamkeit</a:t>
            </a:r>
          </a:p>
        </p:txBody>
      </p:sp>
      <p:sp>
        <p:nvSpPr>
          <p:cNvPr id="95238" name="WordArt 5">
            <a:extLst>
              <a:ext uri="{FF2B5EF4-FFF2-40B4-BE49-F238E27FC236}">
                <a16:creationId xmlns:a16="http://schemas.microsoft.com/office/drawing/2014/main" id="{6F47A316-2D4C-4543-AD46-97E8476473A9}"/>
              </a:ext>
            </a:extLst>
          </p:cNvPr>
          <p:cNvSpPr>
            <a:spLocks noChangeArrowheads="1" noChangeShapeType="1" noTextEdit="1"/>
          </p:cNvSpPr>
          <p:nvPr/>
        </p:nvSpPr>
        <p:spPr bwMode="auto">
          <a:xfrm>
            <a:off x="2764839" y="3407640"/>
            <a:ext cx="6537664" cy="8862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Im Namen aller Partner von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endParaRPr>
          </a:p>
        </p:txBody>
      </p:sp>
      <p:pic>
        <p:nvPicPr>
          <p:cNvPr id="214022" name="Picture 6" descr="w-logo">
            <a:extLst>
              <a:ext uri="{FF2B5EF4-FFF2-40B4-BE49-F238E27FC236}">
                <a16:creationId xmlns:a16="http://schemas.microsoft.com/office/drawing/2014/main" id="{27F6D700-3837-4333-9EE2-018C0B8D7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214" y="188914"/>
            <a:ext cx="560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E-logo">
            <a:extLst>
              <a:ext uri="{FF2B5EF4-FFF2-40B4-BE49-F238E27FC236}">
                <a16:creationId xmlns:a16="http://schemas.microsoft.com/office/drawing/2014/main" id="{B1C9E27D-70F8-4490-B2F9-A10B54AE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1828" y="195263"/>
            <a:ext cx="523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8" descr="g-logo">
            <a:extLst>
              <a:ext uri="{FF2B5EF4-FFF2-40B4-BE49-F238E27FC236}">
                <a16:creationId xmlns:a16="http://schemas.microsoft.com/office/drawing/2014/main" id="{62E18125-9F4E-4C41-9BE3-3EE1F4B5A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6815" y="190500"/>
            <a:ext cx="517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21BF4289-F353-44CA-9C4D-9CF1245BD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4623561"/>
            <a:ext cx="5528846" cy="1724498"/>
          </a:xfrm>
          <a:prstGeom prst="rect">
            <a:avLst/>
          </a:prstGeom>
        </p:spPr>
      </p:pic>
      <p:pic>
        <p:nvPicPr>
          <p:cNvPr id="12" name="Grafik 11">
            <a:extLst>
              <a:ext uri="{FF2B5EF4-FFF2-40B4-BE49-F238E27FC236}">
                <a16:creationId xmlns:a16="http://schemas.microsoft.com/office/drawing/2014/main" id="{EED33550-2321-4165-9278-09672585C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4593" y="4618148"/>
            <a:ext cx="2622967" cy="1696928"/>
          </a:xfrm>
          <a:prstGeom prst="rect">
            <a:avLst/>
          </a:prstGeom>
        </p:spPr>
      </p:pic>
      <p:sp>
        <p:nvSpPr>
          <p:cNvPr id="2" name="Textfeld 1">
            <a:extLst>
              <a:ext uri="{FF2B5EF4-FFF2-40B4-BE49-F238E27FC236}">
                <a16:creationId xmlns:a16="http://schemas.microsoft.com/office/drawing/2014/main" id="{1BC45A72-3521-48CE-88A4-5E501B5F0FB9}"/>
              </a:ext>
            </a:extLst>
          </p:cNvPr>
          <p:cNvSpPr txBox="1"/>
          <p:nvPr/>
        </p:nvSpPr>
        <p:spPr>
          <a:xfrm>
            <a:off x="838200" y="4030462"/>
            <a:ext cx="10906957" cy="461665"/>
          </a:xfrm>
          <a:prstGeom prst="rect">
            <a:avLst/>
          </a:prstGeom>
          <a:noFill/>
        </p:spPr>
        <p:txBody>
          <a:bodyPr wrap="square" rtlCol="0">
            <a:spAutoFit/>
          </a:bodyPr>
          <a:lstStyle/>
          <a:p>
            <a:r>
              <a:rPr lang="de-CH" sz="2400" b="1" dirty="0">
                <a:solidFill>
                  <a:schemeClr val="accent6"/>
                </a:solidFill>
                <a:hlinkClick r:id="rId8">
                  <a:extLst>
                    <a:ext uri="{A12FA001-AC4F-418D-AE19-62706E023703}">
                      <ahyp:hlinkClr xmlns:ahyp="http://schemas.microsoft.com/office/drawing/2018/hyperlinkcolor" val="tx"/>
                    </a:ext>
                  </a:extLst>
                </a:hlinkClick>
              </a:rPr>
              <a:t>www.systemwechsel.tv</a:t>
            </a:r>
            <a:r>
              <a:rPr lang="de-CH" sz="2400" b="1" dirty="0">
                <a:solidFill>
                  <a:schemeClr val="accent6"/>
                </a:solidFill>
              </a:rPr>
              <a:t>      </a:t>
            </a:r>
            <a:r>
              <a:rPr lang="de-CH" sz="2400" b="1" dirty="0">
                <a:solidFill>
                  <a:schemeClr val="accent6"/>
                </a:solidFill>
                <a:hlinkClick r:id="rId9">
                  <a:extLst>
                    <a:ext uri="{A12FA001-AC4F-418D-AE19-62706E023703}">
                      <ahyp:hlinkClr xmlns:ahyp="http://schemas.microsoft.com/office/drawing/2018/hyperlinkcolor" val="tx"/>
                    </a:ext>
                  </a:extLst>
                </a:hlinkClick>
              </a:rPr>
              <a:t>www.systemwechsel.net</a:t>
            </a:r>
            <a:r>
              <a:rPr lang="de-CH" sz="2400" b="1" dirty="0">
                <a:solidFill>
                  <a:schemeClr val="accent6"/>
                </a:solidFill>
              </a:rPr>
              <a:t>       </a:t>
            </a:r>
            <a:r>
              <a:rPr lang="de-CH" sz="2400" b="1" dirty="0">
                <a:solidFill>
                  <a:schemeClr val="accent6"/>
                </a:solidFill>
                <a:hlinkClick r:id="rId10">
                  <a:extLst>
                    <a:ext uri="{A12FA001-AC4F-418D-AE19-62706E023703}">
                      <ahyp:hlinkClr xmlns:ahyp="http://schemas.microsoft.com/office/drawing/2018/hyperlinkcolor" val="tx"/>
                    </a:ext>
                  </a:extLst>
                </a:hlinkClick>
              </a:rPr>
              <a:t>www.euroweg.net</a:t>
            </a:r>
            <a:r>
              <a:rPr lang="de-CH" sz="2400" b="1" dirty="0">
                <a:solidFill>
                  <a:schemeClr val="accent6"/>
                </a:solidFill>
              </a:rPr>
              <a:t> </a:t>
            </a:r>
          </a:p>
        </p:txBody>
      </p:sp>
      <p:sp>
        <p:nvSpPr>
          <p:cNvPr id="4" name="Rechteck 3">
            <a:extLst>
              <a:ext uri="{FF2B5EF4-FFF2-40B4-BE49-F238E27FC236}">
                <a16:creationId xmlns:a16="http://schemas.microsoft.com/office/drawing/2014/main" id="{2C19242A-58D4-4A8E-94BE-E10BC5EFF141}"/>
              </a:ext>
            </a:extLst>
          </p:cNvPr>
          <p:cNvSpPr/>
          <p:nvPr/>
        </p:nvSpPr>
        <p:spPr>
          <a:xfrm>
            <a:off x="1146550" y="129659"/>
            <a:ext cx="8997576" cy="523220"/>
          </a:xfrm>
          <a:prstGeom prst="rect">
            <a:avLst/>
          </a:prstGeom>
        </p:spPr>
        <p:txBody>
          <a:bodyPr wrap="square">
            <a:spAutoFit/>
          </a:bodyPr>
          <a:lstStyle/>
          <a:p>
            <a:r>
              <a:rPr lang="de-DE" altLang="de-DE" sz="2800" b="1" i="1" dirty="0">
                <a:solidFill>
                  <a:schemeClr val="accent2"/>
                </a:solidFill>
                <a:latin typeface="Arial" panose="020B0604020202020204" pitchFamily="34" charset="0"/>
              </a:rPr>
              <a:t>Willkommen im Goldene Zeitalter mit dem einzigen  </a:t>
            </a:r>
            <a:endParaRPr lang="de-CH" sz="2800" dirty="0"/>
          </a:p>
        </p:txBody>
      </p:sp>
      <p:pic>
        <p:nvPicPr>
          <p:cNvPr id="14" name="Picture 3">
            <a:extLst>
              <a:ext uri="{FF2B5EF4-FFF2-40B4-BE49-F238E27FC236}">
                <a16:creationId xmlns:a16="http://schemas.microsoft.com/office/drawing/2014/main" id="{DDBFE939-6F82-4DF5-8BE7-F82BD7DF8518}"/>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753" y="323850"/>
            <a:ext cx="952089"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76178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14022"/>
                                        </p:tgtEl>
                                        <p:attrNameLst>
                                          <p:attrName>style.visibility</p:attrName>
                                        </p:attrNameLst>
                                      </p:cBhvr>
                                      <p:to>
                                        <p:strVal val="visible"/>
                                      </p:to>
                                    </p:set>
                                    <p:animEffect transition="in" filter="dissolve">
                                      <p:cBhvr>
                                        <p:cTn id="7" dur="500"/>
                                        <p:tgtEl>
                                          <p:spTgt spid="214022"/>
                                        </p:tgtEl>
                                      </p:cBhvr>
                                    </p:animEffect>
                                  </p:childTnLst>
                                </p:cTn>
                              </p:par>
                            </p:childTnLst>
                          </p:cTn>
                        </p:par>
                        <p:par>
                          <p:cTn id="8" fill="hold" nodeType="afterGroup">
                            <p:stCondLst>
                              <p:cond delay="2500"/>
                            </p:stCondLst>
                            <p:childTnLst>
                              <p:par>
                                <p:cTn id="9" presetID="9" presetClass="entr" presetSubtype="0" fill="hold" nodeType="afterEffect">
                                  <p:stCondLst>
                                    <p:cond delay="1000"/>
                                  </p:stCondLst>
                                  <p:childTnLst>
                                    <p:set>
                                      <p:cBhvr>
                                        <p:cTn id="10" dur="1" fill="hold">
                                          <p:stCondLst>
                                            <p:cond delay="0"/>
                                          </p:stCondLst>
                                        </p:cTn>
                                        <p:tgtEl>
                                          <p:spTgt spid="214023"/>
                                        </p:tgtEl>
                                        <p:attrNameLst>
                                          <p:attrName>style.visibility</p:attrName>
                                        </p:attrNameLst>
                                      </p:cBhvr>
                                      <p:to>
                                        <p:strVal val="visible"/>
                                      </p:to>
                                    </p:set>
                                    <p:animEffect transition="in" filter="dissolve">
                                      <p:cBhvr>
                                        <p:cTn id="11" dur="500"/>
                                        <p:tgtEl>
                                          <p:spTgt spid="214023"/>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4024"/>
                                        </p:tgtEl>
                                        <p:attrNameLst>
                                          <p:attrName>style.visibility</p:attrName>
                                        </p:attrNameLst>
                                      </p:cBhvr>
                                      <p:to>
                                        <p:strVal val="visible"/>
                                      </p:to>
                                    </p:set>
                                    <p:animEffect transition="in" filter="dissolve">
                                      <p:cBhvr>
                                        <p:cTn id="15" dur="500"/>
                                        <p:tgtEl>
                                          <p:spTgt spid="214024"/>
                                        </p:tgtEl>
                                      </p:cBhvr>
                                    </p:animEffect>
                                  </p:childTnLst>
                                </p:cTn>
                              </p:par>
                            </p:childTnLst>
                          </p:cTn>
                        </p:par>
                        <p:par>
                          <p:cTn id="16" fill="hold">
                            <p:stCondLst>
                              <p:cond delay="5500"/>
                            </p:stCondLst>
                            <p:childTnLst>
                              <p:par>
                                <p:cTn id="17" presetID="15"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5236"/>
                                        </p:tgtEl>
                                        <p:attrNameLst>
                                          <p:attrName>style.visibility</p:attrName>
                                        </p:attrNameLst>
                                      </p:cBhvr>
                                      <p:to>
                                        <p:strVal val="visible"/>
                                      </p:to>
                                    </p:set>
                                    <p:animEffect transition="in" filter="fade">
                                      <p:cBhvr>
                                        <p:cTn id="32" dur="1000"/>
                                        <p:tgtEl>
                                          <p:spTgt spid="95236"/>
                                        </p:tgtEl>
                                      </p:cBhvr>
                                    </p:animEffect>
                                    <p:anim calcmode="lin" valueType="num">
                                      <p:cBhvr>
                                        <p:cTn id="33" dur="1000" fill="hold"/>
                                        <p:tgtEl>
                                          <p:spTgt spid="95236"/>
                                        </p:tgtEl>
                                        <p:attrNameLst>
                                          <p:attrName>ppt_x</p:attrName>
                                        </p:attrNameLst>
                                      </p:cBhvr>
                                      <p:tavLst>
                                        <p:tav tm="0">
                                          <p:val>
                                            <p:strVal val="#ppt_x"/>
                                          </p:val>
                                        </p:tav>
                                        <p:tav tm="100000">
                                          <p:val>
                                            <p:strVal val="#ppt_x"/>
                                          </p:val>
                                        </p:tav>
                                      </p:tavLst>
                                    </p:anim>
                                    <p:anim calcmode="lin" valueType="num">
                                      <p:cBhvr>
                                        <p:cTn id="34" dur="1000" fill="hold"/>
                                        <p:tgtEl>
                                          <p:spTgt spid="952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5237">
                                            <p:txEl>
                                              <p:pRg st="0" end="0"/>
                                            </p:txEl>
                                          </p:spTgt>
                                        </p:tgtEl>
                                        <p:attrNameLst>
                                          <p:attrName>style.visibility</p:attrName>
                                        </p:attrNameLst>
                                      </p:cBhvr>
                                      <p:to>
                                        <p:strVal val="visible"/>
                                      </p:to>
                                    </p:set>
                                    <p:animEffect transition="in" filter="fade">
                                      <p:cBhvr>
                                        <p:cTn id="39" dur="1000"/>
                                        <p:tgtEl>
                                          <p:spTgt spid="95237">
                                            <p:txEl>
                                              <p:pRg st="0" end="0"/>
                                            </p:txEl>
                                          </p:spTgt>
                                        </p:tgtEl>
                                      </p:cBhvr>
                                    </p:animEffect>
                                    <p:anim calcmode="lin" valueType="num">
                                      <p:cBhvr>
                                        <p:cTn id="40" dur="1000" fill="hold"/>
                                        <p:tgtEl>
                                          <p:spTgt spid="9523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952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5238"/>
                                        </p:tgtEl>
                                        <p:attrNameLst>
                                          <p:attrName>style.visibility</p:attrName>
                                        </p:attrNameLst>
                                      </p:cBhvr>
                                      <p:to>
                                        <p:strVal val="visible"/>
                                      </p:to>
                                    </p:set>
                                    <p:animEffect transition="in" filter="barn(inVertical)">
                                      <p:cBhvr>
                                        <p:cTn id="46" dur="500"/>
                                        <p:tgtEl>
                                          <p:spTgt spid="9523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ircle(in)">
                                      <p:cBhvr>
                                        <p:cTn id="6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p:bldP spid="95238" grpId="0"/>
      <p:bldP spid="2"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Datumsplatzhalter 3">
            <a:extLst>
              <a:ext uri="{FF2B5EF4-FFF2-40B4-BE49-F238E27FC236}">
                <a16:creationId xmlns:a16="http://schemas.microsoft.com/office/drawing/2014/main" id="{8E1A1CB2-FFA5-4256-9A36-1A3D2D4C9C6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Folie  </a:t>
            </a:r>
            <a:fld id="{FA4C3103-5C98-487D-9DF8-23E1A955CD22}"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93</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71010" name="Rectangle 2">
            <a:extLst>
              <a:ext uri="{FF2B5EF4-FFF2-40B4-BE49-F238E27FC236}">
                <a16:creationId xmlns:a16="http://schemas.microsoft.com/office/drawing/2014/main" id="{44C7139F-34AB-4B75-8863-3A7978287E4B}"/>
              </a:ext>
            </a:extLst>
          </p:cNvPr>
          <p:cNvSpPr>
            <a:spLocks noGrp="1" noChangeArrowheads="1"/>
          </p:cNvSpPr>
          <p:nvPr>
            <p:ph type="title"/>
          </p:nvPr>
        </p:nvSpPr>
        <p:spPr/>
        <p:txBody>
          <a:bodyPr/>
          <a:lstStyle/>
          <a:p>
            <a:pPr>
              <a:defRPr/>
            </a:pPr>
            <a:r>
              <a:rPr lang="de-CH" sz="1800" b="0" dirty="0">
                <a:solidFill>
                  <a:srgbClr val="CC0000"/>
                </a:solidFill>
              </a:rPr>
              <a:t>  </a:t>
            </a:r>
          </a:p>
        </p:txBody>
      </p:sp>
      <p:sp>
        <p:nvSpPr>
          <p:cNvPr id="65540" name="Rectangle 3">
            <a:extLst>
              <a:ext uri="{FF2B5EF4-FFF2-40B4-BE49-F238E27FC236}">
                <a16:creationId xmlns:a16="http://schemas.microsoft.com/office/drawing/2014/main" id="{57EC2086-9253-4674-B9AB-24AC661109EB}"/>
              </a:ext>
            </a:extLst>
          </p:cNvPr>
          <p:cNvSpPr>
            <a:spLocks noChangeArrowheads="1"/>
          </p:cNvSpPr>
          <p:nvPr/>
        </p:nvSpPr>
        <p:spPr bwMode="auto">
          <a:xfrm>
            <a:off x="1363603" y="197791"/>
            <a:ext cx="10059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 typeface="Wingdings" panose="05000000000000000000" pitchFamily="2" charset="2"/>
              <a:buNone/>
              <a:tabLst/>
              <a:defRPr/>
            </a:pP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Problem Nr. 1:  Die heutige Demokratie heisst «Banken-Geld-Macht»</a:t>
            </a:r>
          </a:p>
        </p:txBody>
      </p:sp>
      <p:sp>
        <p:nvSpPr>
          <p:cNvPr id="2" name="Rechteck 1">
            <a:extLst>
              <a:ext uri="{FF2B5EF4-FFF2-40B4-BE49-F238E27FC236}">
                <a16:creationId xmlns:a16="http://schemas.microsoft.com/office/drawing/2014/main" id="{1C2A73B7-168A-4549-A232-15AF7836476C}"/>
              </a:ext>
            </a:extLst>
          </p:cNvPr>
          <p:cNvSpPr/>
          <p:nvPr/>
        </p:nvSpPr>
        <p:spPr>
          <a:xfrm>
            <a:off x="1650571" y="1447202"/>
            <a:ext cx="989828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Die Völker führen keine Kriege, die Regierungen wollen sie!</a:t>
            </a:r>
            <a:endParaRPr kumimoji="0" lang="de-CH"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 name="Rechteck 2">
            <a:extLst>
              <a:ext uri="{FF2B5EF4-FFF2-40B4-BE49-F238E27FC236}">
                <a16:creationId xmlns:a16="http://schemas.microsoft.com/office/drawing/2014/main" id="{75DA5381-7107-4F63-B30E-13157930AF6B}"/>
              </a:ext>
            </a:extLst>
          </p:cNvPr>
          <p:cNvSpPr/>
          <p:nvPr/>
        </p:nvSpPr>
        <p:spPr>
          <a:xfrm>
            <a:off x="1667796" y="2372769"/>
            <a:ext cx="8681301" cy="30162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Demokratie</a:t>
            </a:r>
            <a:r>
              <a:rPr kumimoji="0" lang="de-CH" altLang="de-DE"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heisst Volksmacht.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Doch in der materiellen Geld-Welt des Bankensystems regiert jene Partei, die den Banken genehm ist, denn diese Partei wird mit der für einen Wahlkampf erforderlichen «Geldmenge aus der Elite» ausgestattet.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altLang="de-DE" sz="2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pic>
        <p:nvPicPr>
          <p:cNvPr id="8" name="Picture 3">
            <a:extLst>
              <a:ext uri="{FF2B5EF4-FFF2-40B4-BE49-F238E27FC236}">
                <a16:creationId xmlns:a16="http://schemas.microsoft.com/office/drawing/2014/main" id="{97364AF8-83E2-4F9D-9415-838A3AE346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808" y="417512"/>
            <a:ext cx="862234"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39244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2000" fill="hold"/>
                                        <p:tgtEl>
                                          <p:spTgt spid="171010"/>
                                        </p:tgtEl>
                                        <p:attrNameLst>
                                          <p:attrName>ppt_w</p:attrName>
                                        </p:attrNameLst>
                                      </p:cBhvr>
                                      <p:tavLst>
                                        <p:tav tm="0">
                                          <p:val>
                                            <p:strVal val="#ppt_w"/>
                                          </p:val>
                                        </p:tav>
                                        <p:tav tm="100000">
                                          <p:val>
                                            <p:strVal val="#ppt_w"/>
                                          </p:val>
                                        </p:tav>
                                      </p:tavLst>
                                    </p:anim>
                                    <p:anim calcmode="lin" valueType="num">
                                      <p:cBhvr>
                                        <p:cTn id="8" dur="2000" fill="hold"/>
                                        <p:tgtEl>
                                          <p:spTgt spid="171010"/>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71010"/>
                                        </p:tgtEl>
                                        <p:attrNameLst>
                                          <p:attrName>ppt_x</p:attrName>
                                        </p:attrNameLst>
                                      </p:cBhvr>
                                      <p:tavLst>
                                        <p:tav tm="0">
                                          <p:val>
                                            <p:strVal val="#ppt_x-.4"/>
                                          </p:val>
                                        </p:tav>
                                        <p:tav tm="100000">
                                          <p:val>
                                            <p:strVal val="#ppt_x"/>
                                          </p:val>
                                        </p:tav>
                                      </p:tavLst>
                                    </p:anim>
                                    <p:anim calcmode="lin" valueType="num">
                                      <p:cBhvr>
                                        <p:cTn id="10" dur="2000" fill="hold"/>
                                        <p:tgtEl>
                                          <p:spTgt spid="171010"/>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2" grpId="0"/>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Aus System-Crash soll neue Weltordnung entstehen!  Welche?</a:t>
            </a:r>
            <a:endParaRPr lang="de-CH" sz="2400" b="1" i="1" dirty="0">
              <a:effectLst>
                <a:outerShdw blurRad="38100" dist="38100" dir="2700000" algn="tl">
                  <a:srgbClr val="C0C0C0"/>
                </a:outerShdw>
              </a:effectLst>
              <a:latin typeface="+mj-lt"/>
              <a:ea typeface="+mj-ea"/>
              <a:cs typeface="+mj-cs"/>
            </a:endParaRPr>
          </a:p>
        </p:txBody>
      </p:sp>
      <p:pic>
        <p:nvPicPr>
          <p:cNvPr id="1026" name="Picture 2" descr="https://images.derstandard.at/img/2016/03/10/ezbgrafik.jpg?tc=2000&amp;s=7708f3d5">
            <a:extLst>
              <a:ext uri="{FF2B5EF4-FFF2-40B4-BE49-F238E27FC236}">
                <a16:creationId xmlns:a16="http://schemas.microsoft.com/office/drawing/2014/main" id="{CD2F1901-452E-4C5E-96F5-5CAA376F4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609" y="823762"/>
            <a:ext cx="8040903" cy="487669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0D105BF5-391D-415A-8C0C-169382376CC4}"/>
              </a:ext>
            </a:extLst>
          </p:cNvPr>
          <p:cNvSpPr/>
          <p:nvPr/>
        </p:nvSpPr>
        <p:spPr>
          <a:xfrm>
            <a:off x="1078637" y="5705054"/>
            <a:ext cx="10762843" cy="769441"/>
          </a:xfrm>
          <a:prstGeom prst="rect">
            <a:avLst/>
          </a:prstGeom>
        </p:spPr>
        <p:txBody>
          <a:bodyPr wrap="square">
            <a:spAutoFit/>
          </a:bodyPr>
          <a:lstStyle/>
          <a:p>
            <a:r>
              <a:rPr lang="de-DE" sz="2200" b="1" i="1" dirty="0">
                <a:effectLst>
                  <a:outerShdw blurRad="38100" dist="38100" dir="2700000" algn="tl">
                    <a:srgbClr val="C0C0C0"/>
                  </a:outerShdw>
                </a:effectLst>
              </a:rPr>
              <a:t>Damit nicht alle Süd-EU-Staaten und </a:t>
            </a:r>
            <a:r>
              <a:rPr lang="de-DE" sz="2200" b="1" i="1" dirty="0" err="1">
                <a:effectLst>
                  <a:outerShdw blurRad="38100" dist="38100" dir="2700000" algn="tl">
                    <a:srgbClr val="C0C0C0"/>
                  </a:outerShdw>
                </a:effectLst>
              </a:rPr>
              <a:t>Grosskonzerne</a:t>
            </a:r>
            <a:r>
              <a:rPr lang="de-DE" sz="2200" b="1" i="1" dirty="0">
                <a:effectLst>
                  <a:outerShdw blurRad="38100" dist="38100" dir="2700000" algn="tl">
                    <a:srgbClr val="C0C0C0"/>
                  </a:outerShdw>
                </a:effectLst>
              </a:rPr>
              <a:t> sich bankrott melden, musste die EZB ab 2009 die Zinsen drastisch gegen 1% bis Null 2014 senken.</a:t>
            </a:r>
            <a:endParaRPr lang="de-CH" sz="2200" dirty="0"/>
          </a:p>
        </p:txBody>
      </p:sp>
      <p:pic>
        <p:nvPicPr>
          <p:cNvPr id="2" name="Grafik 1">
            <a:extLst>
              <a:ext uri="{FF2B5EF4-FFF2-40B4-BE49-F238E27FC236}">
                <a16:creationId xmlns:a16="http://schemas.microsoft.com/office/drawing/2014/main" id="{BE96E6E9-E866-4CA0-864E-AC15EB228F35}"/>
              </a:ext>
            </a:extLst>
          </p:cNvPr>
          <p:cNvPicPr>
            <a:picLocks noChangeAspect="1"/>
          </p:cNvPicPr>
          <p:nvPr/>
        </p:nvPicPr>
        <p:blipFill>
          <a:blip r:embed="rId5"/>
          <a:stretch>
            <a:fillRect/>
          </a:stretch>
        </p:blipFill>
        <p:spPr>
          <a:xfrm>
            <a:off x="8282601" y="1787188"/>
            <a:ext cx="3909399" cy="1394581"/>
          </a:xfrm>
          <a:prstGeom prst="rect">
            <a:avLst/>
          </a:prstGeom>
        </p:spPr>
      </p:pic>
      <p:sp>
        <p:nvSpPr>
          <p:cNvPr id="3" name="Textfeld 2">
            <a:extLst>
              <a:ext uri="{FF2B5EF4-FFF2-40B4-BE49-F238E27FC236}">
                <a16:creationId xmlns:a16="http://schemas.microsoft.com/office/drawing/2014/main" id="{66CCD674-13D5-472F-93D5-5311A7541B75}"/>
              </a:ext>
            </a:extLst>
          </p:cNvPr>
          <p:cNvSpPr txBox="1"/>
          <p:nvPr/>
        </p:nvSpPr>
        <p:spPr>
          <a:xfrm>
            <a:off x="9934222" y="4489451"/>
            <a:ext cx="1907258" cy="923330"/>
          </a:xfrm>
          <a:prstGeom prst="rect">
            <a:avLst/>
          </a:prstGeom>
          <a:noFill/>
        </p:spPr>
        <p:txBody>
          <a:bodyPr wrap="square" rtlCol="0">
            <a:spAutoFit/>
          </a:bodyPr>
          <a:lstStyle/>
          <a:p>
            <a:r>
              <a:rPr lang="de-CH" dirty="0"/>
              <a:t>Blau minus Rot = Gewinnschutz</a:t>
            </a:r>
          </a:p>
          <a:p>
            <a:r>
              <a:rPr lang="de-CH" dirty="0"/>
              <a:t>Art. 314 OR</a:t>
            </a:r>
          </a:p>
        </p:txBody>
      </p:sp>
    </p:spTree>
    <p:extLst>
      <p:ext uri="{BB962C8B-B14F-4D97-AF65-F5344CB8AC3E}">
        <p14:creationId xmlns:p14="http://schemas.microsoft.com/office/powerpoint/2010/main" val="36839928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Wer regiert einen Staat?   Das CH-Parlament oder die Banken?</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282823" y="5261171"/>
            <a:ext cx="9592323" cy="769441"/>
          </a:xfrm>
          <a:prstGeom prst="rect">
            <a:avLst/>
          </a:prstGeom>
        </p:spPr>
        <p:txBody>
          <a:bodyPr wrap="square">
            <a:spAutoFit/>
          </a:bodyPr>
          <a:lstStyle/>
          <a:p>
            <a:r>
              <a:rPr lang="de-DE" sz="2200" b="1" i="1" dirty="0">
                <a:effectLst>
                  <a:outerShdw blurRad="38100" dist="38100" dir="2700000" algn="tl">
                    <a:srgbClr val="C0C0C0"/>
                  </a:outerShdw>
                </a:effectLst>
              </a:rPr>
              <a:t>Zitat vor Gerhard Schröder: Deutscher Bundeskanzler Antrittsrede: </a:t>
            </a:r>
            <a:r>
              <a:rPr lang="de-DE" sz="2200" b="1" i="1" dirty="0">
                <a:solidFill>
                  <a:srgbClr val="FF0000"/>
                </a:solidFill>
                <a:effectLst>
                  <a:outerShdw blurRad="38100" dist="38100" dir="2700000" algn="tl">
                    <a:srgbClr val="C0C0C0"/>
                  </a:outerShdw>
                </a:effectLst>
              </a:rPr>
              <a:t>„Deutschland ist so hoch verschuldet, er ist nicht mehr regierbar.“</a:t>
            </a:r>
            <a:endParaRPr lang="de-CH" sz="2200" dirty="0">
              <a:solidFill>
                <a:srgbClr val="FF0000"/>
              </a:solidFill>
            </a:endParaRPr>
          </a:p>
        </p:txBody>
      </p:sp>
      <p:graphicFrame>
        <p:nvGraphicFramePr>
          <p:cNvPr id="5" name="Objekt 4">
            <a:extLst>
              <a:ext uri="{FF2B5EF4-FFF2-40B4-BE49-F238E27FC236}">
                <a16:creationId xmlns:a16="http://schemas.microsoft.com/office/drawing/2014/main" id="{516A7F33-EF9E-4E51-98C7-AEAC29A20892}"/>
              </a:ext>
            </a:extLst>
          </p:cNvPr>
          <p:cNvGraphicFramePr>
            <a:graphicFrameLocks noChangeAspect="1"/>
          </p:cNvGraphicFramePr>
          <p:nvPr>
            <p:extLst>
              <p:ext uri="{D42A27DB-BD31-4B8C-83A1-F6EECF244321}">
                <p14:modId xmlns:p14="http://schemas.microsoft.com/office/powerpoint/2010/main" val="735865728"/>
              </p:ext>
            </p:extLst>
          </p:nvPr>
        </p:nvGraphicFramePr>
        <p:xfrm>
          <a:off x="1797090" y="1171852"/>
          <a:ext cx="7966724" cy="3897297"/>
        </p:xfrm>
        <a:graphic>
          <a:graphicData uri="http://schemas.openxmlformats.org/presentationml/2006/ole">
            <mc:AlternateContent xmlns:mc="http://schemas.openxmlformats.org/markup-compatibility/2006">
              <mc:Choice xmlns:v="urn:schemas-microsoft-com:vml" Requires="v">
                <p:oleObj name="Worksheet" r:id="rId4" imgW="4922632" imgH="2408019" progId="Excel.Sheet.12">
                  <p:embed/>
                </p:oleObj>
              </mc:Choice>
              <mc:Fallback>
                <p:oleObj name="Worksheet" r:id="rId4" imgW="4922632" imgH="2408019" progId="Excel.Sheet.12">
                  <p:embed/>
                  <p:pic>
                    <p:nvPicPr>
                      <p:cNvPr id="0" name=""/>
                      <p:cNvPicPr/>
                      <p:nvPr/>
                    </p:nvPicPr>
                    <p:blipFill>
                      <a:blip r:embed="rId5"/>
                      <a:stretch>
                        <a:fillRect/>
                      </a:stretch>
                    </p:blipFill>
                    <p:spPr>
                      <a:xfrm>
                        <a:off x="1797090" y="1171852"/>
                        <a:ext cx="7966724" cy="3897297"/>
                      </a:xfrm>
                      <a:prstGeom prst="rect">
                        <a:avLst/>
                      </a:prstGeom>
                    </p:spPr>
                  </p:pic>
                </p:oleObj>
              </mc:Fallback>
            </mc:AlternateContent>
          </a:graphicData>
        </a:graphic>
      </p:graphicFrame>
    </p:spTree>
    <p:extLst>
      <p:ext uri="{BB962C8B-B14F-4D97-AF65-F5344CB8AC3E}">
        <p14:creationId xmlns:p14="http://schemas.microsoft.com/office/powerpoint/2010/main" val="23519961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Fiskaleinnahmen der Schweiz in Fr. und in % zum BIP (669 Mia.)   </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336090" y="5349947"/>
            <a:ext cx="9823142" cy="769441"/>
          </a:xfrm>
          <a:prstGeom prst="rect">
            <a:avLst/>
          </a:prstGeom>
          <a:solidFill>
            <a:srgbClr val="FFFF00"/>
          </a:solidFill>
        </p:spPr>
        <p:txBody>
          <a:bodyPr wrap="square">
            <a:spAutoFit/>
          </a:bodyPr>
          <a:lstStyle/>
          <a:p>
            <a:r>
              <a:rPr lang="de-DE" sz="2200" b="1" i="1" dirty="0">
                <a:effectLst>
                  <a:outerShdw blurRad="38100" dist="38100" dir="2700000" algn="tl">
                    <a:srgbClr val="C0C0C0"/>
                  </a:outerShdw>
                </a:effectLst>
              </a:rPr>
              <a:t> Staatsquoten in Relation zum BIP. In Deutschland ist die FQ bei 45%</a:t>
            </a:r>
          </a:p>
          <a:p>
            <a:r>
              <a:rPr lang="de-DE" sz="2200" b="1" i="1" dirty="0">
                <a:solidFill>
                  <a:srgbClr val="0070C0"/>
                </a:solidFill>
                <a:effectLst>
                  <a:outerShdw blurRad="38100" dist="38100" dir="2700000" algn="tl">
                    <a:srgbClr val="C0C0C0"/>
                  </a:outerShdw>
                </a:effectLst>
              </a:rPr>
              <a:t>„Nach der Einführung des EUROWEG Finanz- und Steuersystems 12%“ </a:t>
            </a:r>
            <a:endParaRPr lang="de-CH" sz="2200" dirty="0">
              <a:solidFill>
                <a:srgbClr val="0070C0"/>
              </a:solidFill>
            </a:endParaRPr>
          </a:p>
        </p:txBody>
      </p:sp>
      <p:graphicFrame>
        <p:nvGraphicFramePr>
          <p:cNvPr id="2" name="Objekt 1">
            <a:extLst>
              <a:ext uri="{FF2B5EF4-FFF2-40B4-BE49-F238E27FC236}">
                <a16:creationId xmlns:a16="http://schemas.microsoft.com/office/drawing/2014/main" id="{60E8EA33-5818-4B4E-971D-FC6458C6B84A}"/>
              </a:ext>
            </a:extLst>
          </p:cNvPr>
          <p:cNvGraphicFramePr>
            <a:graphicFrameLocks noChangeAspect="1"/>
          </p:cNvGraphicFramePr>
          <p:nvPr>
            <p:extLst>
              <p:ext uri="{D42A27DB-BD31-4B8C-83A1-F6EECF244321}">
                <p14:modId xmlns:p14="http://schemas.microsoft.com/office/powerpoint/2010/main" val="1277007595"/>
              </p:ext>
            </p:extLst>
          </p:nvPr>
        </p:nvGraphicFramePr>
        <p:xfrm>
          <a:off x="1917578" y="899535"/>
          <a:ext cx="7196642" cy="4356045"/>
        </p:xfrm>
        <a:graphic>
          <a:graphicData uri="http://schemas.openxmlformats.org/presentationml/2006/ole">
            <mc:AlternateContent xmlns:mc="http://schemas.openxmlformats.org/markup-compatibility/2006">
              <mc:Choice xmlns:v="urn:schemas-microsoft-com:vml" Requires="v">
                <p:oleObj name="Worksheet" r:id="rId4" imgW="4922632" imgH="2979498" progId="Excel.Sheet.12">
                  <p:embed/>
                </p:oleObj>
              </mc:Choice>
              <mc:Fallback>
                <p:oleObj name="Worksheet" r:id="rId4" imgW="4922632" imgH="2979498" progId="Excel.Sheet.12">
                  <p:embed/>
                  <p:pic>
                    <p:nvPicPr>
                      <p:cNvPr id="0" name=""/>
                      <p:cNvPicPr/>
                      <p:nvPr/>
                    </p:nvPicPr>
                    <p:blipFill>
                      <a:blip r:embed="rId5"/>
                      <a:stretch>
                        <a:fillRect/>
                      </a:stretch>
                    </p:blipFill>
                    <p:spPr>
                      <a:xfrm>
                        <a:off x="1917578" y="899535"/>
                        <a:ext cx="7196642" cy="4356045"/>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9D18E925-A6C1-460E-892E-A00A174A3ED9}"/>
              </a:ext>
            </a:extLst>
          </p:cNvPr>
          <p:cNvGraphicFramePr>
            <a:graphicFrameLocks noChangeAspect="1"/>
          </p:cNvGraphicFramePr>
          <p:nvPr>
            <p:extLst>
              <p:ext uri="{D42A27DB-BD31-4B8C-83A1-F6EECF244321}">
                <p14:modId xmlns:p14="http://schemas.microsoft.com/office/powerpoint/2010/main" val="2272673092"/>
              </p:ext>
            </p:extLst>
          </p:nvPr>
        </p:nvGraphicFramePr>
        <p:xfrm>
          <a:off x="9378180" y="1166749"/>
          <a:ext cx="1381556" cy="4068042"/>
        </p:xfrm>
        <a:graphic>
          <a:graphicData uri="http://schemas.openxmlformats.org/presentationml/2006/ole">
            <mc:AlternateContent xmlns:mc="http://schemas.openxmlformats.org/markup-compatibility/2006">
              <mc:Choice xmlns:v="urn:schemas-microsoft-com:vml" Requires="v">
                <p:oleObj name="Worksheet" r:id="rId6" imgW="944848" imgH="2781222" progId="Excel.Sheet.12">
                  <p:embed/>
                </p:oleObj>
              </mc:Choice>
              <mc:Fallback>
                <p:oleObj name="Worksheet" r:id="rId6" imgW="944848" imgH="2781222" progId="Excel.Sheet.12">
                  <p:embed/>
                  <p:pic>
                    <p:nvPicPr>
                      <p:cNvPr id="0" name=""/>
                      <p:cNvPicPr/>
                      <p:nvPr/>
                    </p:nvPicPr>
                    <p:blipFill>
                      <a:blip r:embed="rId7"/>
                      <a:stretch>
                        <a:fillRect/>
                      </a:stretch>
                    </p:blipFill>
                    <p:spPr>
                      <a:xfrm>
                        <a:off x="9378180" y="1166749"/>
                        <a:ext cx="1381556" cy="4068042"/>
                      </a:xfrm>
                      <a:prstGeom prst="rect">
                        <a:avLst/>
                      </a:prstGeom>
                    </p:spPr>
                  </p:pic>
                </p:oleObj>
              </mc:Fallback>
            </mc:AlternateContent>
          </a:graphicData>
        </a:graphic>
      </p:graphicFrame>
    </p:spTree>
    <p:extLst>
      <p:ext uri="{BB962C8B-B14F-4D97-AF65-F5344CB8AC3E}">
        <p14:creationId xmlns:p14="http://schemas.microsoft.com/office/powerpoint/2010/main" val="19465681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11550" y="196821"/>
            <a:ext cx="1018268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Dr. Markus Krall      „Der Draghi-Crash kommt 2020“…..nicht ! = HJK</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4275616" y="1085390"/>
            <a:ext cx="7620000" cy="646331"/>
          </a:xfrm>
          <a:prstGeom prst="rect">
            <a:avLst/>
          </a:prstGeom>
          <a:noFill/>
        </p:spPr>
        <p:txBody>
          <a:bodyPr wrap="square" rtlCol="0">
            <a:spAutoFit/>
          </a:bodyPr>
          <a:lstStyle/>
          <a:p>
            <a:pPr marL="285750" indent="-285750">
              <a:buFont typeface="Arial" panose="020B0604020202020204" pitchFamily="34" charset="0"/>
              <a:buChar char="•"/>
            </a:pPr>
            <a:r>
              <a:rPr lang="de-CH" b="1" dirty="0"/>
              <a:t>Die Banken haben auch </a:t>
            </a:r>
            <a:r>
              <a:rPr lang="de-CH" b="1" dirty="0" err="1"/>
              <a:t>HuMan</a:t>
            </a:r>
            <a:r>
              <a:rPr lang="de-CH" b="1" dirty="0"/>
              <a:t>-Wirtschaft gelesen und schon auf Buchungs- und viele andere Geld-Transfer-Gebühren umgestellt. </a:t>
            </a:r>
          </a:p>
        </p:txBody>
      </p:sp>
      <p:pic>
        <p:nvPicPr>
          <p:cNvPr id="5" name="Grafik 4">
            <a:extLst>
              <a:ext uri="{FF2B5EF4-FFF2-40B4-BE49-F238E27FC236}">
                <a16:creationId xmlns:a16="http://schemas.microsoft.com/office/drawing/2014/main" id="{5C9A837C-A7D5-421F-870A-19D1A6394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93" y="1044476"/>
            <a:ext cx="3227387" cy="5080335"/>
          </a:xfrm>
          <a:prstGeom prst="rect">
            <a:avLst/>
          </a:prstGeom>
        </p:spPr>
      </p:pic>
      <p:sp>
        <p:nvSpPr>
          <p:cNvPr id="10" name="Rechteck 9">
            <a:extLst>
              <a:ext uri="{FF2B5EF4-FFF2-40B4-BE49-F238E27FC236}">
                <a16:creationId xmlns:a16="http://schemas.microsoft.com/office/drawing/2014/main" id="{A022A228-BFD0-426D-BF50-BF9E8F6DFEE7}"/>
              </a:ext>
            </a:extLst>
          </p:cNvPr>
          <p:cNvSpPr/>
          <p:nvPr/>
        </p:nvSpPr>
        <p:spPr>
          <a:xfrm>
            <a:off x="4418678" y="2076295"/>
            <a:ext cx="6981823" cy="923330"/>
          </a:xfrm>
          <a:prstGeom prst="rect">
            <a:avLst/>
          </a:prstGeom>
        </p:spPr>
        <p:txBody>
          <a:bodyPr wrap="square">
            <a:spAutoFit/>
          </a:bodyPr>
          <a:lstStyle/>
          <a:p>
            <a:r>
              <a:rPr lang="de-DE" b="1" dirty="0">
                <a:solidFill>
                  <a:srgbClr val="FF0000"/>
                </a:solidFill>
              </a:rPr>
              <a:t>1. Es werden die 1.5% sonst Konkurs gehenden Firmen nicht pleitegehen, weil sie von der Null-Zins-Politik künstlich am Leben gehalten werden.  </a:t>
            </a:r>
            <a:r>
              <a:rPr lang="de-DE" b="1" dirty="0">
                <a:solidFill>
                  <a:schemeClr val="tx2"/>
                </a:solidFill>
              </a:rPr>
              <a:t>Richtig, warum nicht!</a:t>
            </a:r>
          </a:p>
        </p:txBody>
      </p:sp>
      <p:sp>
        <p:nvSpPr>
          <p:cNvPr id="11" name="Rechteck 10">
            <a:extLst>
              <a:ext uri="{FF2B5EF4-FFF2-40B4-BE49-F238E27FC236}">
                <a16:creationId xmlns:a16="http://schemas.microsoft.com/office/drawing/2014/main" id="{3D8BC76A-07EA-4940-A79D-3E36336E316F}"/>
              </a:ext>
            </a:extLst>
          </p:cNvPr>
          <p:cNvSpPr/>
          <p:nvPr/>
        </p:nvSpPr>
        <p:spPr>
          <a:xfrm>
            <a:off x="4445310" y="3330688"/>
            <a:ext cx="6981824" cy="646331"/>
          </a:xfrm>
          <a:prstGeom prst="rect">
            <a:avLst/>
          </a:prstGeom>
        </p:spPr>
        <p:txBody>
          <a:bodyPr wrap="square">
            <a:spAutoFit/>
          </a:bodyPr>
          <a:lstStyle/>
          <a:p>
            <a:r>
              <a:rPr lang="de-DE" b="1" dirty="0">
                <a:solidFill>
                  <a:schemeClr val="accent2">
                    <a:lumMod val="75000"/>
                  </a:schemeClr>
                </a:solidFill>
              </a:rPr>
              <a:t>2. Dadurch werden die Banken 2020 pleitegehen, weil sie seit 5 Jahren 80% der Einnahmen nicht mehr haben. </a:t>
            </a:r>
            <a:r>
              <a:rPr lang="de-DE" b="1" dirty="0">
                <a:solidFill>
                  <a:schemeClr val="tx2"/>
                </a:solidFill>
              </a:rPr>
              <a:t>Falsch!</a:t>
            </a:r>
          </a:p>
        </p:txBody>
      </p:sp>
      <p:sp>
        <p:nvSpPr>
          <p:cNvPr id="12" name="Rechteck 11">
            <a:extLst>
              <a:ext uri="{FF2B5EF4-FFF2-40B4-BE49-F238E27FC236}">
                <a16:creationId xmlns:a16="http://schemas.microsoft.com/office/drawing/2014/main" id="{0BF4D740-BCA5-485B-9D3F-E70AEEE8AF45}"/>
              </a:ext>
            </a:extLst>
          </p:cNvPr>
          <p:cNvSpPr/>
          <p:nvPr/>
        </p:nvSpPr>
        <p:spPr>
          <a:xfrm>
            <a:off x="4445309" y="4191310"/>
            <a:ext cx="7216774" cy="1200329"/>
          </a:xfrm>
          <a:prstGeom prst="rect">
            <a:avLst/>
          </a:prstGeom>
        </p:spPr>
        <p:txBody>
          <a:bodyPr wrap="square">
            <a:spAutoFit/>
          </a:bodyPr>
          <a:lstStyle/>
          <a:p>
            <a:r>
              <a:rPr lang="de-DE" b="1" dirty="0">
                <a:solidFill>
                  <a:srgbClr val="00B050"/>
                </a:solidFill>
              </a:rPr>
              <a:t>3. Der Staat wird dann diese Systemrelevanten Banken verstaatlichen (entgegen dem EU – SAG-Gesetz, ). Das kostet ihn dann anstatt 1500 Mia. noch 4000 Mia. dazu, weil er zu spät das Einsehen hat. </a:t>
            </a:r>
            <a:r>
              <a:rPr lang="de-DE" b="1" dirty="0">
                <a:solidFill>
                  <a:schemeClr val="tx2"/>
                </a:solidFill>
              </a:rPr>
              <a:t>Ja einige schon!</a:t>
            </a:r>
          </a:p>
        </p:txBody>
      </p:sp>
      <p:sp>
        <p:nvSpPr>
          <p:cNvPr id="13" name="Rechteck 12">
            <a:extLst>
              <a:ext uri="{FF2B5EF4-FFF2-40B4-BE49-F238E27FC236}">
                <a16:creationId xmlns:a16="http://schemas.microsoft.com/office/drawing/2014/main" id="{31B76B97-9FC7-4FBB-9E72-93CB93EB4EA8}"/>
              </a:ext>
            </a:extLst>
          </p:cNvPr>
          <p:cNvSpPr/>
          <p:nvPr/>
        </p:nvSpPr>
        <p:spPr>
          <a:xfrm>
            <a:off x="4480821" y="5589474"/>
            <a:ext cx="7317602" cy="646331"/>
          </a:xfrm>
          <a:prstGeom prst="rect">
            <a:avLst/>
          </a:prstGeom>
        </p:spPr>
        <p:txBody>
          <a:bodyPr wrap="square">
            <a:spAutoFit/>
          </a:bodyPr>
          <a:lstStyle/>
          <a:p>
            <a:r>
              <a:rPr lang="de-DE" b="1" dirty="0">
                <a:solidFill>
                  <a:srgbClr val="FF0000"/>
                </a:solidFill>
              </a:rPr>
              <a:t>4. Danach wird der Staat seine Banken wieder Zinsen kassieren lassen und das Spiel geht einige Jahre weiter wie bisher. </a:t>
            </a:r>
            <a:r>
              <a:rPr lang="de-DE" b="1" dirty="0">
                <a:solidFill>
                  <a:schemeClr val="tx2"/>
                </a:solidFill>
              </a:rPr>
              <a:t>Ja klar.</a:t>
            </a:r>
            <a:r>
              <a:rPr lang="de-CH" b="1" dirty="0">
                <a:solidFill>
                  <a:schemeClr val="tx2"/>
                </a:solidFill>
              </a:rPr>
              <a:t>  </a:t>
            </a:r>
          </a:p>
        </p:txBody>
      </p:sp>
    </p:spTree>
    <p:extLst>
      <p:ext uri="{BB962C8B-B14F-4D97-AF65-F5344CB8AC3E}">
        <p14:creationId xmlns:p14="http://schemas.microsoft.com/office/powerpoint/2010/main" val="22508241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523220"/>
          </a:xfrm>
          <a:prstGeom prst="rect">
            <a:avLst/>
          </a:prstGeom>
        </p:spPr>
        <p:txBody>
          <a:bodyPr wrap="square">
            <a:spAutoFit/>
          </a:bodyPr>
          <a:lstStyle/>
          <a:p>
            <a:r>
              <a:rPr lang="de-DE" sz="2800" b="1" i="1" dirty="0">
                <a:effectLst>
                  <a:outerShdw blurRad="38100" dist="38100" dir="2700000" algn="tl">
                    <a:srgbClr val="C0C0C0"/>
                  </a:outerShdw>
                </a:effectLst>
                <a:latin typeface="+mj-lt"/>
                <a:ea typeface="+mj-ea"/>
                <a:cs typeface="+mj-cs"/>
              </a:rPr>
              <a:t>Die Krisen-Verursacher sind die </a:t>
            </a:r>
            <a:r>
              <a:rPr lang="de-DE" sz="2800" b="1" i="1" dirty="0">
                <a:solidFill>
                  <a:srgbClr val="C00000"/>
                </a:solidFill>
                <a:effectLst>
                  <a:outerShdw blurRad="38100" dist="38100" dir="2700000" algn="tl">
                    <a:srgbClr val="C0C0C0"/>
                  </a:outerShdw>
                </a:effectLst>
                <a:latin typeface="+mj-lt"/>
                <a:ea typeface="+mj-ea"/>
                <a:cs typeface="+mj-cs"/>
              </a:rPr>
              <a:t>Sparer und Investoren </a:t>
            </a:r>
            <a:endParaRPr lang="de-CH" sz="2800" b="1" i="1" dirty="0">
              <a:solidFill>
                <a:srgbClr val="C00000"/>
              </a:solidFill>
              <a:effectLst>
                <a:outerShdw blurRad="38100" dist="38100" dir="2700000" algn="tl">
                  <a:srgbClr val="C0C0C0"/>
                </a:outerShdw>
              </a:effectLst>
              <a:latin typeface="+mj-lt"/>
              <a:ea typeface="+mj-ea"/>
              <a:cs typeface="+mj-cs"/>
            </a:endParaRP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Textfeld 2">
            <a:extLst>
              <a:ext uri="{FF2B5EF4-FFF2-40B4-BE49-F238E27FC236}">
                <a16:creationId xmlns:a16="http://schemas.microsoft.com/office/drawing/2014/main" id="{2AADBAE6-2B43-4618-B145-406D4043721D}"/>
              </a:ext>
            </a:extLst>
          </p:cNvPr>
          <p:cNvSpPr txBox="1"/>
          <p:nvPr/>
        </p:nvSpPr>
        <p:spPr>
          <a:xfrm>
            <a:off x="1158241" y="844148"/>
            <a:ext cx="10156056" cy="4842351"/>
          </a:xfrm>
          <a:prstGeom prst="rect">
            <a:avLst/>
          </a:prstGeom>
          <a:noFill/>
        </p:spPr>
        <p:txBody>
          <a:bodyPr wrap="square" rtlCol="0">
            <a:spAutoFit/>
          </a:bodyPr>
          <a:lstStyle/>
          <a:p>
            <a:pPr marL="342900" indent="-342900">
              <a:buFont typeface="Arial" panose="020B0604020202020204" pitchFamily="34" charset="0"/>
              <a:buChar char="•"/>
            </a:pPr>
            <a:r>
              <a:rPr lang="de-CH" sz="2400" b="1" u="sng" dirty="0"/>
              <a:t>Feststellung von HJK</a:t>
            </a:r>
            <a:r>
              <a:rPr lang="de-CH" sz="2400" b="1" dirty="0">
                <a:solidFill>
                  <a:schemeClr val="accent2"/>
                </a:solidFill>
              </a:rPr>
              <a:t>: </a:t>
            </a:r>
            <a:br>
              <a:rPr lang="de-CH" sz="2400" b="1" dirty="0">
                <a:solidFill>
                  <a:schemeClr val="accent2"/>
                </a:solidFill>
              </a:rPr>
            </a:br>
            <a:r>
              <a:rPr lang="de-CH" sz="2400" b="1" dirty="0">
                <a:solidFill>
                  <a:schemeClr val="accent2"/>
                </a:solidFill>
              </a:rPr>
              <a:t>Weil wir seit der Sozialen Marktwirtschaft 1946 Renten- und Zwangs-Sparkassen eingeführt haben, plus 5% privat sparen, </a:t>
            </a:r>
          </a:p>
          <a:p>
            <a:pPr>
              <a:spcAft>
                <a:spcPts val="500"/>
              </a:spcAft>
            </a:pPr>
            <a:r>
              <a:rPr lang="de-CH" sz="2400" b="1" dirty="0">
                <a:solidFill>
                  <a:schemeClr val="accent2"/>
                </a:solidFill>
              </a:rPr>
              <a:t>    ist der Geldumlauf gesunken von früher 15-20 auf 2.5 / Jahr. </a:t>
            </a:r>
          </a:p>
          <a:p>
            <a:pPr marL="342900" indent="-342900">
              <a:spcAft>
                <a:spcPts val="500"/>
              </a:spcAft>
              <a:buFont typeface="Arial" panose="020B0604020202020204" pitchFamily="34" charset="0"/>
              <a:buChar char="•"/>
            </a:pPr>
            <a:r>
              <a:rPr lang="de-CH" sz="2400" b="1" dirty="0">
                <a:solidFill>
                  <a:schemeClr val="accent1">
                    <a:lumMod val="75000"/>
                  </a:schemeClr>
                </a:solidFill>
              </a:rPr>
              <a:t>Die dadurch entstandenen «Institutionellen Anleger, Banken und Investoren» müssen jemandem dieses Spargeld leihen. </a:t>
            </a:r>
          </a:p>
          <a:p>
            <a:pPr marL="342900" indent="-342900">
              <a:spcAft>
                <a:spcPts val="500"/>
              </a:spcAft>
              <a:buFont typeface="Arial" panose="020B0604020202020204" pitchFamily="34" charset="0"/>
              <a:buChar char="•"/>
            </a:pPr>
            <a:r>
              <a:rPr lang="de-CH" sz="2400" b="1" dirty="0">
                <a:solidFill>
                  <a:srgbClr val="FF0000"/>
                </a:solidFill>
              </a:rPr>
              <a:t>Sie brauchen </a:t>
            </a:r>
            <a:r>
              <a:rPr lang="de-CH" sz="2800" b="1" dirty="0">
                <a:solidFill>
                  <a:srgbClr val="FF0000"/>
                </a:solidFill>
              </a:rPr>
              <a:t>grosse Schuldner</a:t>
            </a:r>
            <a:r>
              <a:rPr lang="de-CH" sz="2400" b="1" dirty="0">
                <a:solidFill>
                  <a:srgbClr val="FF0000"/>
                </a:solidFill>
              </a:rPr>
              <a:t>. Daraus wird Schuldenkrise!!</a:t>
            </a:r>
            <a:endParaRPr lang="de-CH" sz="2400" b="1" dirty="0">
              <a:solidFill>
                <a:schemeClr val="accent2"/>
              </a:solidFill>
            </a:endParaRPr>
          </a:p>
          <a:p>
            <a:pPr marL="342900" indent="-342900">
              <a:spcAft>
                <a:spcPts val="500"/>
              </a:spcAft>
              <a:buFont typeface="Arial" panose="020B0604020202020204" pitchFamily="34" charset="0"/>
              <a:buChar char="•"/>
            </a:pPr>
            <a:r>
              <a:rPr lang="de-CH" sz="2400" b="1" dirty="0">
                <a:solidFill>
                  <a:schemeClr val="accent1">
                    <a:lumMod val="75000"/>
                  </a:schemeClr>
                </a:solidFill>
              </a:rPr>
              <a:t>Die besten Schuldner für Grossanleger und Banken sind die Staaten, die ineffizient arbeiten. Das sind die EU-Südstaaten.</a:t>
            </a:r>
          </a:p>
          <a:p>
            <a:pPr marL="342900" indent="-342900">
              <a:buFont typeface="Arial" panose="020B0604020202020204" pitchFamily="34" charset="0"/>
              <a:buChar char="•"/>
            </a:pPr>
            <a:r>
              <a:rPr lang="de-CH" sz="2400" b="1" dirty="0">
                <a:solidFill>
                  <a:schemeClr val="accent2"/>
                </a:solidFill>
              </a:rPr>
              <a:t>Da das Zinssystem auf Jahres-Zinsen und</a:t>
            </a:r>
            <a:r>
              <a:rPr lang="de-CH" sz="2400" b="1" u="sng" dirty="0">
                <a:solidFill>
                  <a:schemeClr val="accent2"/>
                </a:solidFill>
              </a:rPr>
              <a:t> Fällig-Stellung </a:t>
            </a:r>
            <a:r>
              <a:rPr lang="de-CH" sz="2400" b="1" dirty="0">
                <a:solidFill>
                  <a:schemeClr val="accent2"/>
                </a:solidFill>
              </a:rPr>
              <a:t>aufgebaut ist, würde es wegen den geringen Gewinnen durch den Konkurrenzkampf weltweit zu deren Konkurs führen.</a:t>
            </a:r>
          </a:p>
        </p:txBody>
      </p:sp>
      <p:sp>
        <p:nvSpPr>
          <p:cNvPr id="2" name="Rechteck 1">
            <a:extLst>
              <a:ext uri="{FF2B5EF4-FFF2-40B4-BE49-F238E27FC236}">
                <a16:creationId xmlns:a16="http://schemas.microsoft.com/office/drawing/2014/main" id="{4DD08B0F-9C76-48D0-B027-0764311C29A3}"/>
              </a:ext>
            </a:extLst>
          </p:cNvPr>
          <p:cNvSpPr/>
          <p:nvPr/>
        </p:nvSpPr>
        <p:spPr>
          <a:xfrm>
            <a:off x="1229374" y="5717199"/>
            <a:ext cx="10021824" cy="430887"/>
          </a:xfrm>
          <a:prstGeom prst="rect">
            <a:avLst/>
          </a:prstGeom>
          <a:solidFill>
            <a:srgbClr val="FFFF00"/>
          </a:solidFill>
        </p:spPr>
        <p:txBody>
          <a:bodyPr wrap="square">
            <a:spAutoFit/>
          </a:bodyPr>
          <a:lstStyle/>
          <a:p>
            <a:r>
              <a:rPr lang="de-CH" sz="2200" dirty="0"/>
              <a:t>Die </a:t>
            </a:r>
            <a:r>
              <a:rPr lang="de-CH" sz="2200" b="1" dirty="0">
                <a:solidFill>
                  <a:srgbClr val="FF0000"/>
                </a:solidFill>
              </a:rPr>
              <a:t>Lösung</a:t>
            </a:r>
            <a:r>
              <a:rPr lang="de-CH" sz="2200" dirty="0"/>
              <a:t> nach </a:t>
            </a:r>
            <a:r>
              <a:rPr lang="de-CH" sz="2200" b="1" dirty="0"/>
              <a:t>HMB</a:t>
            </a:r>
            <a:r>
              <a:rPr lang="de-CH" sz="2200" dirty="0"/>
              <a:t>: </a:t>
            </a:r>
            <a:r>
              <a:rPr lang="de-CH" sz="2200" b="1" dirty="0">
                <a:solidFill>
                  <a:srgbClr val="CC0099"/>
                </a:solidFill>
              </a:rPr>
              <a:t>Wir brauchen keine Sparer und Investoren mehr</a:t>
            </a:r>
            <a:r>
              <a:rPr lang="de-CH" dirty="0">
                <a:solidFill>
                  <a:srgbClr val="CC0099"/>
                </a:solidFill>
              </a:rPr>
              <a:t>.</a:t>
            </a:r>
          </a:p>
        </p:txBody>
      </p:sp>
    </p:spTree>
    <p:extLst>
      <p:ext uri="{BB962C8B-B14F-4D97-AF65-F5344CB8AC3E}">
        <p14:creationId xmlns:p14="http://schemas.microsoft.com/office/powerpoint/2010/main" val="19768712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836424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Die führenden Illuminaten und Satanisten sind :</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5797214" y="3181191"/>
            <a:ext cx="4876799" cy="2585323"/>
          </a:xfrm>
          <a:prstGeom prst="rect">
            <a:avLst/>
          </a:prstGeom>
          <a:noFill/>
        </p:spPr>
        <p:txBody>
          <a:bodyPr wrap="square" rtlCol="0">
            <a:spAutoFit/>
          </a:bodyPr>
          <a:lstStyle/>
          <a:p>
            <a:r>
              <a:rPr lang="de-CH" b="1" dirty="0"/>
              <a:t>Morgans, Vanderbilts, Bauers,</a:t>
            </a:r>
          </a:p>
          <a:p>
            <a:r>
              <a:rPr lang="de-CH" b="1" dirty="0"/>
              <a:t>Whitneys, Dukes, Guggenheims, Oppenheims, Greys, Sinclairs, </a:t>
            </a:r>
          </a:p>
          <a:p>
            <a:r>
              <a:rPr lang="de-CH" b="1" dirty="0"/>
              <a:t>Schiffs, Solvays, Oppenheimers, Sassoons, Wheelers, Todds, </a:t>
            </a:r>
          </a:p>
          <a:p>
            <a:r>
              <a:rPr lang="de-CH" b="1" dirty="0"/>
              <a:t>Van </a:t>
            </a:r>
            <a:r>
              <a:rPr lang="de-CH" b="1" dirty="0" err="1"/>
              <a:t>Duyns</a:t>
            </a:r>
            <a:r>
              <a:rPr lang="de-CH" b="1" dirty="0"/>
              <a:t>, Tafts, </a:t>
            </a:r>
            <a:r>
              <a:rPr lang="de-DE" b="1" dirty="0"/>
              <a:t>Wallenbergs, </a:t>
            </a:r>
          </a:p>
          <a:p>
            <a:r>
              <a:rPr lang="de-DE" b="1" dirty="0"/>
              <a:t>Clintons, Habsburger, Guggenheims, Goldschmidts, und viele</a:t>
            </a:r>
          </a:p>
          <a:p>
            <a:r>
              <a:rPr lang="de-CH" b="1" dirty="0"/>
              <a:t>andere.</a:t>
            </a:r>
          </a:p>
        </p:txBody>
      </p:sp>
      <p:sp>
        <p:nvSpPr>
          <p:cNvPr id="2" name="Rechteck 1">
            <a:extLst>
              <a:ext uri="{FF2B5EF4-FFF2-40B4-BE49-F238E27FC236}">
                <a16:creationId xmlns:a16="http://schemas.microsoft.com/office/drawing/2014/main" id="{6FB0BC13-9344-4295-A07F-265F9FC0DF7F}"/>
              </a:ext>
            </a:extLst>
          </p:cNvPr>
          <p:cNvSpPr/>
          <p:nvPr/>
        </p:nvSpPr>
        <p:spPr>
          <a:xfrm>
            <a:off x="1226965" y="5965829"/>
            <a:ext cx="10695746" cy="369332"/>
          </a:xfrm>
          <a:prstGeom prst="rect">
            <a:avLst/>
          </a:prstGeom>
        </p:spPr>
        <p:txBody>
          <a:bodyPr wrap="squar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https://youtu.be/NKhbD-WKA6k</a:t>
            </a:r>
            <a:r>
              <a:rPr lang="de-CH" dirty="0">
                <a:solidFill>
                  <a:schemeClr val="accent2"/>
                </a:solidFill>
              </a:rPr>
              <a:t>   10 Jahre nach der Finanzkrise: Ende der Zentralbanken, Ernst Wolf </a:t>
            </a:r>
          </a:p>
        </p:txBody>
      </p:sp>
      <p:sp>
        <p:nvSpPr>
          <p:cNvPr id="3" name="Rechteck 2">
            <a:extLst>
              <a:ext uri="{FF2B5EF4-FFF2-40B4-BE49-F238E27FC236}">
                <a16:creationId xmlns:a16="http://schemas.microsoft.com/office/drawing/2014/main" id="{A6DA03B0-5B29-47AA-9631-C20AF4FDCE39}"/>
              </a:ext>
            </a:extLst>
          </p:cNvPr>
          <p:cNvSpPr/>
          <p:nvPr/>
        </p:nvSpPr>
        <p:spPr>
          <a:xfrm>
            <a:off x="1868128" y="1452907"/>
            <a:ext cx="2251587" cy="4524315"/>
          </a:xfrm>
          <a:prstGeom prst="rect">
            <a:avLst/>
          </a:prstGeom>
        </p:spPr>
        <p:txBody>
          <a:bodyPr wrap="square">
            <a:spAutoFit/>
          </a:bodyPr>
          <a:lstStyle/>
          <a:p>
            <a:pPr marL="342900" indent="-342900">
              <a:buFont typeface="+mj-lt"/>
              <a:buAutoNum type="arabicPeriod"/>
            </a:pPr>
            <a:r>
              <a:rPr lang="de-CH" sz="2400" b="1" dirty="0">
                <a:solidFill>
                  <a:srgbClr val="FF0000"/>
                </a:solidFill>
                <a:latin typeface="Times New Roman" panose="02020603050405020304" pitchFamily="18" charset="0"/>
              </a:rPr>
              <a:t>Rothschild, </a:t>
            </a:r>
          </a:p>
          <a:p>
            <a:pPr marL="342900" indent="-342900">
              <a:buFont typeface="+mj-lt"/>
              <a:buAutoNum type="arabicPeriod"/>
            </a:pPr>
            <a:r>
              <a:rPr lang="de-CH" sz="2400" b="1" dirty="0">
                <a:solidFill>
                  <a:srgbClr val="FF0000"/>
                </a:solidFill>
                <a:latin typeface="Times New Roman" panose="02020603050405020304" pitchFamily="18" charset="0"/>
              </a:rPr>
              <a:t>Warburg,</a:t>
            </a:r>
          </a:p>
          <a:p>
            <a:pPr marL="342900" indent="-342900">
              <a:buFont typeface="+mj-lt"/>
              <a:buAutoNum type="arabicPeriod"/>
            </a:pPr>
            <a:r>
              <a:rPr lang="de-CH" sz="2400" b="1" dirty="0">
                <a:solidFill>
                  <a:srgbClr val="FF0000"/>
                </a:solidFill>
                <a:latin typeface="Times New Roman" panose="02020603050405020304" pitchFamily="18" charset="0"/>
              </a:rPr>
              <a:t>Rockefeller, </a:t>
            </a:r>
          </a:p>
          <a:p>
            <a:pPr marL="342900" indent="-342900">
              <a:buFont typeface="+mj-lt"/>
              <a:buAutoNum type="arabicPeriod"/>
            </a:pPr>
            <a:r>
              <a:rPr lang="de-CH" sz="2400" b="1" dirty="0">
                <a:solidFill>
                  <a:srgbClr val="FF0000"/>
                </a:solidFill>
                <a:latin typeface="Times New Roman" panose="02020603050405020304" pitchFamily="18" charset="0"/>
              </a:rPr>
              <a:t>DuPont, </a:t>
            </a:r>
          </a:p>
          <a:p>
            <a:pPr marL="342900" indent="-342900">
              <a:buFont typeface="+mj-lt"/>
              <a:buAutoNum type="arabicPeriod"/>
            </a:pPr>
            <a:r>
              <a:rPr lang="de-CH" sz="2400" b="1" dirty="0">
                <a:solidFill>
                  <a:srgbClr val="FF0000"/>
                </a:solidFill>
                <a:latin typeface="Times New Roman" panose="02020603050405020304" pitchFamily="18" charset="0"/>
              </a:rPr>
              <a:t>Russell, </a:t>
            </a:r>
          </a:p>
          <a:p>
            <a:pPr marL="342900" indent="-342900">
              <a:buFont typeface="+mj-lt"/>
              <a:buAutoNum type="arabicPeriod"/>
            </a:pPr>
            <a:r>
              <a:rPr lang="de-CH" sz="2400" b="1" dirty="0">
                <a:solidFill>
                  <a:srgbClr val="FF0000"/>
                </a:solidFill>
                <a:latin typeface="Times New Roman" panose="02020603050405020304" pitchFamily="18" charset="0"/>
              </a:rPr>
              <a:t>Bundy, </a:t>
            </a:r>
          </a:p>
          <a:p>
            <a:pPr marL="342900" indent="-342900">
              <a:buFont typeface="+mj-lt"/>
              <a:buAutoNum type="arabicPeriod"/>
            </a:pPr>
            <a:r>
              <a:rPr lang="de-CH" sz="2400" b="1" dirty="0">
                <a:solidFill>
                  <a:srgbClr val="FF0000"/>
                </a:solidFill>
                <a:latin typeface="Times New Roman" panose="02020603050405020304" pitchFamily="18" charset="0"/>
              </a:rPr>
              <a:t>Onassis, </a:t>
            </a:r>
          </a:p>
          <a:p>
            <a:pPr marL="342900" indent="-342900">
              <a:buFont typeface="+mj-lt"/>
              <a:buAutoNum type="arabicPeriod"/>
            </a:pPr>
            <a:r>
              <a:rPr lang="de-CH" sz="2400" b="1" dirty="0">
                <a:solidFill>
                  <a:srgbClr val="FF0000"/>
                </a:solidFill>
                <a:latin typeface="Times New Roman" panose="02020603050405020304" pitchFamily="18" charset="0"/>
              </a:rPr>
              <a:t>Kennedy, </a:t>
            </a:r>
          </a:p>
          <a:p>
            <a:pPr marL="342900" indent="-342900">
              <a:buFont typeface="+mj-lt"/>
              <a:buAutoNum type="arabicPeriod"/>
            </a:pPr>
            <a:r>
              <a:rPr lang="de-CH" sz="2400" b="1" dirty="0">
                <a:solidFill>
                  <a:srgbClr val="FF0000"/>
                </a:solidFill>
                <a:latin typeface="Times New Roman" panose="02020603050405020304" pitchFamily="18" charset="0"/>
              </a:rPr>
              <a:t>Collins,</a:t>
            </a:r>
          </a:p>
          <a:p>
            <a:pPr marL="342900" indent="-342900">
              <a:buFont typeface="+mj-lt"/>
              <a:buAutoNum type="arabicPeriod"/>
            </a:pPr>
            <a:r>
              <a:rPr lang="de-CH" sz="2400" b="1" dirty="0">
                <a:solidFill>
                  <a:srgbClr val="FF0000"/>
                </a:solidFill>
                <a:latin typeface="Times New Roman" panose="02020603050405020304" pitchFamily="18" charset="0"/>
              </a:rPr>
              <a:t>Freeman, </a:t>
            </a:r>
          </a:p>
          <a:p>
            <a:pPr marL="342900" indent="-342900">
              <a:buFont typeface="+mj-lt"/>
              <a:buAutoNum type="arabicPeriod"/>
            </a:pPr>
            <a:r>
              <a:rPr lang="de-CH" sz="2400" b="1" dirty="0">
                <a:solidFill>
                  <a:srgbClr val="FF0000"/>
                </a:solidFill>
                <a:latin typeface="Times New Roman" panose="02020603050405020304" pitchFamily="18" charset="0"/>
              </a:rPr>
              <a:t>Astor und </a:t>
            </a:r>
          </a:p>
          <a:p>
            <a:pPr marL="342900" indent="-342900">
              <a:buFont typeface="+mj-lt"/>
              <a:buAutoNum type="arabicPeriod"/>
            </a:pPr>
            <a:r>
              <a:rPr lang="de-CH" sz="2400" b="1" dirty="0">
                <a:solidFill>
                  <a:srgbClr val="FF0000"/>
                </a:solidFill>
                <a:latin typeface="Times New Roman" panose="02020603050405020304" pitchFamily="18" charset="0"/>
              </a:rPr>
              <a:t>Li</a:t>
            </a:r>
            <a:endParaRPr lang="de-CH" sz="2400" b="1" dirty="0">
              <a:solidFill>
                <a:srgbClr val="FF0000"/>
              </a:solidFill>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13895" y="880778"/>
            <a:ext cx="9507984" cy="461665"/>
          </a:xfrm>
          <a:prstGeom prst="rect">
            <a:avLst/>
          </a:prstGeom>
          <a:noFill/>
        </p:spPr>
        <p:txBody>
          <a:bodyPr wrap="square" rtlCol="0">
            <a:spAutoFit/>
          </a:bodyPr>
          <a:lstStyle/>
          <a:p>
            <a:r>
              <a:rPr lang="de-CH" sz="2400" b="1" dirty="0"/>
              <a:t> Köpfe der Illuminaten    = </a:t>
            </a:r>
            <a:r>
              <a:rPr lang="de-CH" sz="2400" b="1" dirty="0">
                <a:solidFill>
                  <a:srgbClr val="FF0000"/>
                </a:solidFill>
              </a:rPr>
              <a:t>Die 13 satanischen Blutslinien</a:t>
            </a:r>
            <a:endParaRPr lang="de-CH" sz="2000" b="1" dirty="0">
              <a:solidFill>
                <a:srgbClr val="FF0000"/>
              </a:solidFill>
            </a:endParaRPr>
          </a:p>
        </p:txBody>
      </p:sp>
      <p:sp>
        <p:nvSpPr>
          <p:cNvPr id="11" name="Rechteck 10">
            <a:extLst>
              <a:ext uri="{FF2B5EF4-FFF2-40B4-BE49-F238E27FC236}">
                <a16:creationId xmlns:a16="http://schemas.microsoft.com/office/drawing/2014/main" id="{C4C7A770-A67D-42FD-9BA8-4039F4C3CC54}"/>
              </a:ext>
            </a:extLst>
          </p:cNvPr>
          <p:cNvSpPr/>
          <p:nvPr/>
        </p:nvSpPr>
        <p:spPr>
          <a:xfrm>
            <a:off x="5770581" y="2633637"/>
            <a:ext cx="3480619" cy="461665"/>
          </a:xfrm>
          <a:prstGeom prst="rect">
            <a:avLst/>
          </a:prstGeom>
        </p:spPr>
        <p:txBody>
          <a:bodyPr wrap="square">
            <a:spAutoFit/>
          </a:bodyPr>
          <a:lstStyle/>
          <a:p>
            <a:r>
              <a:rPr lang="de-CH" sz="2400" b="1" dirty="0">
                <a:solidFill>
                  <a:schemeClr val="accent2"/>
                </a:solidFill>
              </a:rPr>
              <a:t>Wichtigste 2. Liga</a:t>
            </a:r>
            <a:endParaRPr lang="de-CH" sz="2400" dirty="0">
              <a:solidFill>
                <a:schemeClr val="accent2"/>
              </a:solidFill>
            </a:endParaRPr>
          </a:p>
        </p:txBody>
      </p:sp>
      <p:sp>
        <p:nvSpPr>
          <p:cNvPr id="5" name="Rechteck 4">
            <a:extLst>
              <a:ext uri="{FF2B5EF4-FFF2-40B4-BE49-F238E27FC236}">
                <a16:creationId xmlns:a16="http://schemas.microsoft.com/office/drawing/2014/main" id="{A8A7B625-DA77-430E-BDFD-31A6EE20613F}"/>
              </a:ext>
            </a:extLst>
          </p:cNvPr>
          <p:cNvSpPr/>
          <p:nvPr/>
        </p:nvSpPr>
        <p:spPr>
          <a:xfrm>
            <a:off x="5133146" y="1557577"/>
            <a:ext cx="5848532" cy="369332"/>
          </a:xfrm>
          <a:prstGeom prst="rect">
            <a:avLst/>
          </a:prstGeom>
        </p:spPr>
        <p:txBody>
          <a:bodyPr wrap="square">
            <a:spAutoFit/>
          </a:bodyPr>
          <a:lstStyle/>
          <a:p>
            <a:r>
              <a:rPr lang="de-CH" b="1" dirty="0">
                <a:solidFill>
                  <a:schemeClr val="accent2"/>
                </a:solidFill>
              </a:rPr>
              <a:t>Die Ursachen vielen Elends und Übels auf Erden!</a:t>
            </a:r>
            <a:endParaRPr lang="de-CH" dirty="0"/>
          </a:p>
        </p:txBody>
      </p:sp>
    </p:spTree>
    <p:extLst>
      <p:ext uri="{BB962C8B-B14F-4D97-AF65-F5344CB8AC3E}">
        <p14:creationId xmlns:p14="http://schemas.microsoft.com/office/powerpoint/2010/main" val="38354511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P spid="11" grpId="0"/>
      <p:bldP spid="5" grpId="0"/>
    </p:bld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de-DE"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de-DE"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21076</Words>
  <Application>Microsoft Office PowerPoint</Application>
  <PresentationFormat>Breitbild</PresentationFormat>
  <Paragraphs>2145</Paragraphs>
  <Slides>155</Slides>
  <Notes>81</Notes>
  <HiddenSlides>0</HiddenSlides>
  <MMClips>0</MMClips>
  <ScaleCrop>false</ScaleCrop>
  <HeadingPairs>
    <vt:vector size="8" baseType="variant">
      <vt:variant>
        <vt:lpstr>Verwendete Schriftarten</vt:lpstr>
      </vt:variant>
      <vt:variant>
        <vt:i4>15</vt:i4>
      </vt:variant>
      <vt:variant>
        <vt:lpstr>Design</vt:lpstr>
      </vt:variant>
      <vt:variant>
        <vt:i4>5</vt:i4>
      </vt:variant>
      <vt:variant>
        <vt:lpstr>Eingebettete OLE-Server</vt:lpstr>
      </vt:variant>
      <vt:variant>
        <vt:i4>5</vt:i4>
      </vt:variant>
      <vt:variant>
        <vt:lpstr>Folientitel</vt:lpstr>
      </vt:variant>
      <vt:variant>
        <vt:i4>155</vt:i4>
      </vt:variant>
    </vt:vector>
  </HeadingPairs>
  <TitlesOfParts>
    <vt:vector size="180" baseType="lpstr">
      <vt:lpstr>AAAAAB+HelveticaNeue-Bold</vt:lpstr>
      <vt:lpstr>AAAAAC+ArialMT</vt:lpstr>
      <vt:lpstr>AAAAAD+Arial-BoldMT</vt:lpstr>
      <vt:lpstr>AAAAAE+Arial-ItalicMT</vt:lpstr>
      <vt:lpstr>Arial</vt:lpstr>
      <vt:lpstr>Arial Black</vt:lpstr>
      <vt:lpstr>Calibri</vt:lpstr>
      <vt:lpstr>Calibri Light</vt:lpstr>
      <vt:lpstr>Impact</vt:lpstr>
      <vt:lpstr>Merriweather</vt:lpstr>
      <vt:lpstr>Roboto</vt:lpstr>
      <vt:lpstr>Segoe UI Semibold</vt:lpstr>
      <vt:lpstr>Symbol</vt:lpstr>
      <vt:lpstr>Times New Roman</vt:lpstr>
      <vt:lpstr>Wingdings</vt:lpstr>
      <vt:lpstr>Leere Präsentation</vt:lpstr>
      <vt:lpstr>14_Leere Präsentation</vt:lpstr>
      <vt:lpstr>1_Leere Präsentation</vt:lpstr>
      <vt:lpstr>2_Leere Präsentation</vt:lpstr>
      <vt:lpstr>Office</vt:lpstr>
      <vt:lpstr>Worksheet</vt:lpstr>
      <vt:lpstr>Document</vt:lpstr>
      <vt:lpstr>Grafik</vt:lpstr>
      <vt:lpstr>Picture</vt:lpstr>
      <vt:lpstr>CorelPhotoPaint.Image.8</vt:lpstr>
      <vt:lpstr>PowerPoint-Präsentation</vt:lpstr>
      <vt:lpstr>DAS DARLEHEN (schw. OR)    gelesen 1971</vt:lpstr>
      <vt:lpstr>Rückblick: Denkstuben für HJK zur HuMan-Wirtschaft </vt:lpstr>
      <vt:lpstr>PowerPoint-Präsentation</vt:lpstr>
      <vt:lpstr>PowerPoint-Präsentation</vt:lpstr>
      <vt:lpstr>PowerPoint-Präsentation</vt:lpstr>
      <vt:lpstr>PowerPoint-Präsentation</vt:lpstr>
      <vt:lpstr>Waren-Kredit braucht kein materielles Monopol-Tausch-Geld</vt:lpstr>
      <vt:lpstr>PowerPoint-Präsentation</vt:lpstr>
      <vt:lpstr>Systemwechsel der „Materie“ kontra Primat „Geist“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Zwei Welten-Programm ab 2021 – wir haben die Wahl!?</vt:lpstr>
      <vt:lpstr>PowerPoint-Präsentation</vt:lpstr>
      <vt:lpstr>Was ist die „HuMan-Welt-Ordnung“ HMWO ab 2021</vt:lpstr>
      <vt:lpstr>PowerPoint-Präsentation</vt:lpstr>
      <vt:lpstr>Altlasten-LÖSUNGSKONZEPT = EUROWEG - Inkasso</vt:lpstr>
      <vt:lpstr>Geld-Kredit + Waren-Kredit : beides bei EUROWEG</vt:lpstr>
      <vt:lpstr>Wie können wir den Adel und Klein-Banken zu Partnern machen?</vt:lpstr>
      <vt:lpstr>PowerPoint-Präsentation</vt:lpstr>
      <vt:lpstr>GEWINN DURCH LEISTUNGEN = WOHLSTAND</vt:lpstr>
      <vt:lpstr>Unsere unschlagbaren und logischen Argumente sind:</vt:lpstr>
      <vt:lpstr>Rückblick: WERTE - ERHALTUNGS - GESELLSCHAFT  WEG - CH-2500 BIEL  1996 - 2005</vt:lpstr>
      <vt:lpstr>Neustart 24.10.2020 der EUROWEG Leistungs-Verrechnungs-Zentrale</vt:lpstr>
      <vt:lpstr>PowerPoint-Präsentation</vt:lpstr>
      <vt:lpstr>PowerPoint-Präsentation</vt:lpstr>
      <vt:lpstr>Diese Zeiten unserer Gegner sind vorbei seit 1998</vt:lpstr>
      <vt:lpstr>PowerPoint-Präsentation</vt:lpstr>
      <vt:lpstr>Was bedeuten die Jahreszahl 1998 und 2012</vt:lpstr>
      <vt:lpstr>Wer nicht mit der Zeit geht, geht mit der Zeit!</vt:lpstr>
      <vt:lpstr>Wer nicht mit der Zeit geht, geht mit der Zeit!</vt:lpstr>
      <vt:lpstr>1972 : Luzifer ist zurück ins Licht</vt:lpstr>
      <vt:lpstr>Wie Luzifers Anhang die Menschheit ausrotten wollte</vt:lpstr>
      <vt:lpstr>Was sind hohe Medien und Durchsagen? </vt:lpstr>
      <vt:lpstr>Wie finanzieren Materialisten Ihre Pläne ?</vt:lpstr>
      <vt:lpstr>Wer finanziert die Materialisten ?</vt:lpstr>
      <vt:lpstr>Erster Orden auf Spiritualität ohne Religion</vt:lpstr>
      <vt:lpstr>Meine Manifestation zum Göttlichen Plan</vt:lpstr>
      <vt:lpstr>PowerPoint-Präsentation</vt:lpstr>
      <vt:lpstr>PowerPoint-Präsentation</vt:lpstr>
      <vt:lpstr>PowerPoint-Präsentation</vt:lpstr>
      <vt:lpstr>Warum der Staat Internetgelt noch nicht verwendet ?</vt:lpstr>
      <vt:lpstr>PowerPoint-Präsentation</vt:lpstr>
      <vt:lpstr>Unser Wahlkampf-Bus mit Talk-Film-Studio</vt:lpstr>
      <vt:lpstr>Wie in USA Donald Trump, muss sich auch Europa formieren!</vt:lpstr>
      <vt:lpstr>Schuldenerlass als PAUSEN – Geschichte   Auszug aus dem Buch von Paul C. Martin:  „Aufwärts ohne Ende“</vt:lpstr>
      <vt:lpstr>PowerPoint-Präsentation</vt:lpstr>
      <vt:lpstr>Zweck der Regierungskunst und der HuMan-Verfassung!</vt:lpstr>
      <vt:lpstr>Zweck der Staatskunst und der HuMan-Verfassung!</vt:lpstr>
      <vt:lpstr>Zweck der Staatskunst und der HuMan-Verfassung!</vt:lpstr>
      <vt:lpstr>Donald Trump hat «HuMan-Wirtschaft» gelesen, darum..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Waren-Kredit ersetzt den Geld-Kredit durch Buchhaltung</vt:lpstr>
      <vt:lpstr>Waren-Kredit ersetzt den Geld-Kredit durch Buchhaltung</vt:lpstr>
      <vt:lpstr>Die 4 Bausteine in EUROWEG für weltweiten Wohlstand !</vt:lpstr>
      <vt:lpstr>Was haben die Banken davon, die nun WEG-Zentralen sind?</vt:lpstr>
      <vt:lpstr>«EUROWEG-Barter» Neues Banken-Produkt als Business-Modell der Zukunft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LEBENSLEISTUNGS-BILANZ</vt:lpstr>
      <vt:lpstr>Die Weltmächte 1-3 bleiben Ihren Kontinenten treu. </vt:lpstr>
      <vt:lpstr>PowerPoint-Präsentation</vt:lpstr>
      <vt:lpstr>EUROWEG:  Bar-Gelt in Form von Papier-Wechsel</vt:lpstr>
      <vt:lpstr>EUROWEG mit Kredit-Karten-Anbindung</vt:lpstr>
      <vt:lpstr>DIE  HuMan-WEG  ORGANISATION in D-A-CH </vt:lpstr>
      <vt:lpstr>ZWEI VERSCHIEDENE WELTEN : vor und nach 2020   zwei VERSCHIEDENE Geld zu Gelt- Zahlungssysteme!</vt:lpstr>
      <vt:lpstr>Die drei Wirtschafts-Formen der K…..-ismen</vt:lpstr>
      <vt:lpstr>  </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SPARER SIND DAS  2. PROBLEM   (Heiner Flassbeck)</vt:lpstr>
      <vt:lpstr>PowerPoint-Präsentation</vt:lpstr>
      <vt:lpstr>PowerPoint-Präsentation</vt:lpstr>
      <vt:lpstr>PowerPoint-Präsentation</vt:lpstr>
      <vt:lpstr>PowerPoint-Präsentation</vt:lpstr>
      <vt:lpstr>PowerPoint-Präsentation</vt:lpstr>
      <vt:lpstr>Die Finanzbranche als die Schlechteste aller Branchen</vt:lpstr>
      <vt:lpstr>PowerPoint-Präsentation</vt:lpstr>
      <vt:lpstr>PowerPoint-Präsentation</vt:lpstr>
      <vt:lpstr>PowerPoint-Präsentation</vt:lpstr>
      <vt:lpstr>PowerPoint-Präsentation</vt:lpstr>
      <vt:lpstr>PowerPoint-Präsentation</vt:lpstr>
      <vt:lpstr>Waren-Kredit ersetzt den Geld-Kredit durch Buchhaltung</vt:lpstr>
      <vt:lpstr>Die Deckung einer Währung ist :  a)  b)  c)</vt:lpstr>
      <vt:lpstr>Die Diktatur des Geldes</vt:lpstr>
      <vt:lpstr>Waren-Kredit ersetzt den Geld-Kredit durch Buchahltung</vt:lpstr>
      <vt:lpstr>GELD : GELT - GEWINNE IM VERGLEICH</vt:lpstr>
      <vt:lpstr>DIE EUROWEG-Zentralen - ORGANISATION</vt:lpstr>
      <vt:lpstr>Personal:  Das Marktpotential der EUROWEG-Verrechnung  </vt:lpstr>
      <vt:lpstr>Infrastruktur:  Das Marktpotential der EUROWEG-Verrechnung  </vt:lpstr>
      <vt:lpstr>Absicherung:  Das Marktpotential der EUROWEG-Verrechnung  </vt:lpstr>
      <vt:lpstr>PowerPoint-Präsentation</vt:lpstr>
      <vt:lpstr>https://youtu.be/CoUZb3H7v64    </vt:lpstr>
      <vt:lpstr>PowerPoint-Präsentation</vt:lpstr>
      <vt:lpstr>PowerPoint-Präsentation</vt:lpstr>
      <vt:lpstr>PowerPoint-Präsentation</vt:lpstr>
      <vt:lpstr>PowerPoint-Präsentation</vt:lpstr>
      <vt:lpstr>PowerPoint-Präsentation</vt:lpstr>
      <vt:lpstr>www.EUROWEG.net  1.Konten: - 2.Philosophie; - 3.Partei!!</vt:lpstr>
      <vt:lpstr>Die 4 Bausteine in EUROWEG für weltweiten Wohlstand !</vt:lpstr>
      <vt:lpstr>EUROWEG: Einkaufs-Rahmen-Vergabe in W€</vt:lpstr>
      <vt:lpstr>EUROWEG: Cash-€ Konten aufladen !</vt:lpstr>
      <vt:lpstr>EUROWEG mit Cash-€ und Virtuellen W€-Konten</vt:lpstr>
      <vt:lpstr>EUROWEG mit E-Shop verknüpft mit € + W€ Konten</vt:lpstr>
      <vt:lpstr>EUROWEG mit E-Shop Produkte-Auswahl-Liste</vt:lpstr>
      <vt:lpstr>Erlöse aus einer EUROWEG-Bestellung = autom. Buchungen</vt:lpstr>
      <vt:lpstr>EU-Banken-Crash oder Staats-Bankrotte? Was zuerst?</vt:lpstr>
      <vt:lpstr>Mit geordnetem Staatsbankrott vom Geld zum Gelt</vt:lpstr>
      <vt:lpstr>Mit geordnetem Staatsbankrott vom Geld zum Gelt</vt:lpstr>
      <vt:lpstr>Konkurs-Abwicklung mittels EUROWEG LV</vt:lpstr>
      <vt:lpstr>EUROWEG Wechsel ersetzt Banken-Bargeld</vt:lpstr>
      <vt:lpstr>Die 3 Säulen der HuMan-Wirtschaft mit EUROWEG LV</vt:lpstr>
      <vt:lpstr>Die  3 Wirtschafts-Systeme</vt:lpstr>
      <vt:lpstr>Der HuMan-Bewegungs-Slogan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Hans-Jürgen Klaussner</dc:creator>
  <cp:lastModifiedBy>Hans-Jürgen Klaussner</cp:lastModifiedBy>
  <cp:revision>426</cp:revision>
  <dcterms:created xsi:type="dcterms:W3CDTF">2019-02-05T13:21:54Z</dcterms:created>
  <dcterms:modified xsi:type="dcterms:W3CDTF">2021-08-17T08:05:38Z</dcterms:modified>
</cp:coreProperties>
</file>