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8"/>
  </p:notesMasterIdLst>
  <p:sldIdLst>
    <p:sldId id="256" r:id="rId5"/>
    <p:sldId id="341" r:id="rId6"/>
    <p:sldId id="271" r:id="rId7"/>
    <p:sldId id="340" r:id="rId8"/>
    <p:sldId id="358" r:id="rId9"/>
    <p:sldId id="666" r:id="rId10"/>
    <p:sldId id="665" r:id="rId11"/>
    <p:sldId id="452" r:id="rId12"/>
    <p:sldId id="651" r:id="rId13"/>
    <p:sldId id="653" r:id="rId14"/>
    <p:sldId id="356" r:id="rId15"/>
    <p:sldId id="403" r:id="rId16"/>
    <p:sldId id="667" r:id="rId17"/>
    <p:sldId id="668" r:id="rId18"/>
    <p:sldId id="669" r:id="rId19"/>
    <p:sldId id="670" r:id="rId20"/>
    <p:sldId id="671" r:id="rId21"/>
    <p:sldId id="672" r:id="rId22"/>
    <p:sldId id="673" r:id="rId23"/>
    <p:sldId id="674" r:id="rId24"/>
    <p:sldId id="675" r:id="rId25"/>
    <p:sldId id="677" r:id="rId26"/>
    <p:sldId id="676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E82"/>
    <a:srgbClr val="FF0000"/>
    <a:srgbClr val="D60093"/>
    <a:srgbClr val="990099"/>
    <a:srgbClr val="00863D"/>
    <a:srgbClr val="3F1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660AF-2552-46AA-9A74-FEEDD49D6D47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2735B-861C-488A-AC14-924368D0B4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833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84906" indent="-301887"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207547" indent="-241510"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90566" indent="-241510"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173585" indent="-241510"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656603" indent="-24151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3139622" indent="-24151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622641" indent="-24151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4105660" indent="-24151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573EF-0705-4A88-AF9C-3C8A71CAD4CC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82638"/>
            <a:ext cx="6684962" cy="3760787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778375"/>
            <a:ext cx="5053013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Guten Tag, meine Damen und Herren, mein Name ist……., ich darf Sie recht herzlich begrüßen, zu unserer heutigen Geschäftspräsentation von </a:t>
            </a:r>
          </a:p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315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84906" indent="-301887"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207547" indent="-241510"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90566" indent="-241510"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173585" indent="-241510" algn="ctr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656603" indent="-24151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3139622" indent="-24151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622641" indent="-24151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4105660" indent="-24151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573EF-0705-4A88-AF9C-3C8A71CAD4CC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82638"/>
            <a:ext cx="6684962" cy="3760787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778375"/>
            <a:ext cx="5053013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Guten Tag, meine Damen und Herren, mein Name ist……., ich darf Sie recht herzlich begrüßen, zu unserer heutigen Geschäftspräsentation von 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D0612-34C1-4C84-A21E-5C87D5ECD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60F20C-9A5C-4AF2-BDDA-F80B32C56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3F2E4A-4740-4B1B-BA1C-E1203B63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58B1CC-4278-46C8-BFA6-6FF55E61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628EAA-FD9A-4554-B754-A51EFB55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628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93E24-F1E1-4AEF-A0AE-FC6DA056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2849D8-A9A9-4D21-9F56-D35DA2A33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5964F7-E5C1-407A-AF30-0A2FD57B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872E57-1A7F-4175-A40A-3724B895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80656B-62EA-4873-B769-D4B2051C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3F9FB9-A8D2-4423-97A6-C10EED2F8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60D565-3C98-444D-B142-AC294DBFC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5CE8CA-BBDD-4E73-B71A-1D19FC59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91E98E-D944-4FED-9389-3311EEA9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920D7B-F616-4BFC-905E-007F6D70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807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6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44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7085" y="1058863"/>
            <a:ext cx="5228167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48451" y="1058863"/>
            <a:ext cx="5230283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4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3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2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CDDDA-34E6-440D-97BC-1400D38D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1254B2-D553-4C7B-AB9D-57697847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BE0BA8-E6E3-4975-9CE1-09C53CCB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0DBB69-1B1E-4DA5-AFE3-C82E12D6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2E12BC-DA84-4418-98C3-AEE263BF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8034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20200" y="76201"/>
            <a:ext cx="2667000" cy="60928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085" y="76201"/>
            <a:ext cx="7799916" cy="60928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76201"/>
            <a:ext cx="10668000" cy="6699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17085" y="1058863"/>
            <a:ext cx="10661649" cy="5110162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6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C35E74-3329-4E9C-9426-5BA9881D3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6EC2DF89-32A8-4EE4-A233-236740D1781B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2913406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3FF4B-8B52-41CF-8E77-9A4E11183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1CF1A712-5D92-4C73-A874-A88CA94E5780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3138584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8727C8-08F4-4703-8B50-6222EA70D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EC4644C0-E759-4927-9784-2B7CE51BE6A9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3017974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7085" y="1058863"/>
            <a:ext cx="5228167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48451" y="1058863"/>
            <a:ext cx="5230283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4CD8C-4922-41AF-8417-8B072E294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EDF3748A-2F8F-4E7B-9DB0-B827386D0E46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3649919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24B7CC-66B0-4C4F-B06B-8937251E4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2B649683-4447-4FA3-BAE2-252A09C09F9F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385623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B8889C-D2CC-4AD3-BE2A-1FF3CA558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64989547-3553-4EBD-8E9C-B75B42F1838B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200596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72F6F-565F-4DA2-BB37-67A3C31E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50AF52-8C8E-494A-9F21-92378CE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78914-FB53-46B7-8364-18900563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013B63-F29F-46B1-9BCE-6F1AFE86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F4F5B-E9AB-43B9-8434-34EC3305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010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01E366-3E95-4317-BF4B-B32AE00EE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CB07A8F8-664D-4FFB-A61E-E462EB2971C2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2818333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3F34C-EB49-4266-9F32-50602791F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89B5DD00-DD81-4824-BDD5-3B74661E874A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4251683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D484A-2484-4786-ACC4-3E91D89E8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4401C5C1-854D-4648-8F45-F328F9326A9C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3582928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05960-B62E-4801-AFE7-9994C2B97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D61196E4-DC5D-4EA9-AC93-5AA2D55EE6A4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1516281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220200" y="76201"/>
            <a:ext cx="2667000" cy="60928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085" y="76201"/>
            <a:ext cx="7799916" cy="60928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77CC0-51B5-4CA3-866D-49E543450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01DA0643-E8FA-496A-9669-EFB89B12D066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3261789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76201"/>
            <a:ext cx="10668000" cy="6699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17085" y="1058863"/>
            <a:ext cx="10661649" cy="5110162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CEF1F-8D6A-4C97-91CC-3AE36642A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1DCA52F8-0685-4AAB-928D-769C029840CA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</p:spTree>
    <p:extLst>
      <p:ext uri="{BB962C8B-B14F-4D97-AF65-F5344CB8AC3E}">
        <p14:creationId xmlns:p14="http://schemas.microsoft.com/office/powerpoint/2010/main" val="2308213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1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 Lebenskraft ZH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Alive</a:t>
            </a:r>
            <a:r>
              <a:rPr lang="de-DE" dirty="0">
                <a:solidFill>
                  <a:srgbClr val="1F497D">
                    <a:lumMod val="60000"/>
                    <a:lumOff val="40000"/>
                  </a:srgbClr>
                </a:solidFill>
              </a:rPr>
              <a:t>-Essence Schweiz GmbH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7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8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3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0A578-7C6B-4B3F-B436-FBF81B4C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66C371-8F74-461E-B881-0F16F1CD6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1093D6-F80F-47AF-8D17-28E68420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055149-7570-46BA-8869-8B4176E7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C67907-344E-4C0E-B23E-E88BB8F2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DE0B94-C991-4F70-9162-C9735B7A0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1981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95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04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06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29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03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84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6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47E6F-DA40-4321-A51C-4AD65C397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AE5498-A815-4FE1-A632-87609C820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64456B-7249-4556-842F-23C99412E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98FD0E-8240-4F75-B8A8-D31E2A573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7BDF47D-D1CF-4841-BC10-A276BE202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2D63CE-C6F6-4EAB-8B55-7E51271A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EED8B03-D557-4E65-9B1A-916F1E81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6A2A55-2D2F-444A-922C-FC72A670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0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0DB59-53EC-4261-BF44-BD93796C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E6CB61-C819-4EED-B3D6-6CFC9203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D9B0C0-A94F-4F85-9B76-EB436E07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9A95E4-5592-4EFB-B16D-8A6D3191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079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EEE42F-FFCF-4EAB-86AA-0F39FFE8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48CADA-59FD-4C19-A78E-D4BA8197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E1D9A4-1FC7-49E8-8A96-AEAABC9F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33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382C0-AB89-4E9D-B46C-1DCF84EB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49F30-5307-43A0-9E49-D7F9098C2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E96E04-0397-4D9F-9331-2FEEEB364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66F9B0-F067-4EAD-BDD5-6DFEF3BE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548915-3E4A-4142-8A13-1E318841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A89924-CBC7-45EB-ACF2-8734B1D9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238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9F40-AB6B-4F64-BD5B-12B5CF1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06B3DF-693A-4B80-A5AF-3DB182402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004180-88B7-413E-8BC5-68C628B4F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EBB436-4895-42BD-AB94-02198271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0D74C5-3AA3-4525-9DA5-6A677F33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68D4C8-8E02-44A0-A22D-25270B82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12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C59A3C-A0D4-4BBE-B718-5BFF8564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1CDC3B-93EA-4E11-9C29-E9C5417EF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1B8265-E112-4EDE-AF9D-A55268F9C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7B97-69A3-46CB-BA3F-4B786BA93425}" type="datetimeFigureOut">
              <a:rPr lang="de-CH" smtClean="0"/>
              <a:t>10.04.2022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6D8232-4CD0-413B-949E-1F54C84E5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8702D-2D5A-4A25-92FA-857EDA406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3A19F-8A1A-4C0E-8209-5B8B0C198D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704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0" y="6421438"/>
            <a:ext cx="12192000" cy="436562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de-CH" altLang="de-DE" sz="2800"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1"/>
            <a:ext cx="10668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464300"/>
            <a:ext cx="343958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Immob-Vortrag des W.E.G.-BundesBiel Biel, .2005 , Folie  ‹Nr.›/ 17</a:t>
            </a:r>
            <a:endParaRPr lang="en-US"/>
          </a:p>
        </p:txBody>
      </p:sp>
      <p:pic>
        <p:nvPicPr>
          <p:cNvPr id="1029" name="Picture 16" descr="Weg-log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491288"/>
            <a:ext cx="12192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7"/>
          <p:cNvSpPr>
            <a:spLocks noChangeArrowheads="1"/>
          </p:cNvSpPr>
          <p:nvPr/>
        </p:nvSpPr>
        <p:spPr bwMode="auto">
          <a:xfrm>
            <a:off x="1" y="1"/>
            <a:ext cx="785284" cy="641032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de-CH" altLang="de-DE" sz="2800">
              <a:cs typeface="+mn-cs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203200" y="741363"/>
            <a:ext cx="11988800" cy="36512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de-CH" altLang="de-DE" sz="2800">
              <a:cs typeface="+mn-cs"/>
            </a:endParaRPr>
          </a:p>
        </p:txBody>
      </p:sp>
      <p:sp>
        <p:nvSpPr>
          <p:cNvPr id="1032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5" y="1058863"/>
            <a:ext cx="10661649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041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4545"/>
        </a:buClr>
        <a:buFont typeface="Wingdings" pitchFamily="2" charset="2"/>
        <a:buChar char="è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C2A15D18-BA00-451B-A844-700E5F6A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1438"/>
            <a:ext cx="12192000" cy="436562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de-CH" altLang="de-DE" sz="28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9DECD7E-540C-44AE-A57D-37323F9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1"/>
            <a:ext cx="10668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173732-DE54-4A27-981B-F84F98B80E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464300"/>
            <a:ext cx="343958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de-DE"/>
              <a:t>Immob-Vortrag des W.E.G.-BundesBiel</a:t>
            </a:r>
          </a:p>
          <a:p>
            <a:pPr>
              <a:defRPr/>
            </a:pPr>
            <a:r>
              <a:rPr lang="en-US" altLang="de-DE"/>
              <a:t>Biel, .2005 , Folie  </a:t>
            </a:r>
            <a:fld id="{0E998596-B885-4CB6-92BB-B3B20BFBD735}" type="slidenum">
              <a:rPr lang="en-US" altLang="de-DE" smtClean="0"/>
              <a:pPr>
                <a:defRPr/>
              </a:pPr>
              <a:t>‹Nr.›</a:t>
            </a:fld>
            <a:r>
              <a:rPr lang="en-US" altLang="de-DE"/>
              <a:t>/ 17</a:t>
            </a:r>
          </a:p>
        </p:txBody>
      </p:sp>
      <p:pic>
        <p:nvPicPr>
          <p:cNvPr id="1029" name="Picture 16" descr="Weg-logo">
            <a:extLst>
              <a:ext uri="{FF2B5EF4-FFF2-40B4-BE49-F238E27FC236}">
                <a16:creationId xmlns:a16="http://schemas.microsoft.com/office/drawing/2014/main" id="{CBB46650-D83F-4381-BF64-C9112EB5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491288"/>
            <a:ext cx="12192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7">
            <a:extLst>
              <a:ext uri="{FF2B5EF4-FFF2-40B4-BE49-F238E27FC236}">
                <a16:creationId xmlns:a16="http://schemas.microsoft.com/office/drawing/2014/main" id="{3CE60B98-BEFD-4334-AE5F-D1FD01B87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785284" cy="641032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de-CH" altLang="de-DE" sz="2800"/>
          </a:p>
        </p:txBody>
      </p:sp>
      <p:sp>
        <p:nvSpPr>
          <p:cNvPr id="1031" name="Rectangle 18">
            <a:extLst>
              <a:ext uri="{FF2B5EF4-FFF2-40B4-BE49-F238E27FC236}">
                <a16:creationId xmlns:a16="http://schemas.microsoft.com/office/drawing/2014/main" id="{55C59692-8E47-404C-AA48-43D7015B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741363"/>
            <a:ext cx="11988800" cy="36512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de-CH" altLang="de-DE" sz="2800"/>
          </a:p>
        </p:txBody>
      </p:sp>
      <p:sp>
        <p:nvSpPr>
          <p:cNvPr id="1032" name="Rectangle 30">
            <a:extLst>
              <a:ext uri="{FF2B5EF4-FFF2-40B4-BE49-F238E27FC236}">
                <a16:creationId xmlns:a16="http://schemas.microsoft.com/office/drawing/2014/main" id="{E591932E-DD6B-4630-9F1C-CC77A91F6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5" y="1058863"/>
            <a:ext cx="10661649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096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4545"/>
        </a:buClr>
        <a:buFont typeface="Wingdings" panose="05000000000000000000" pitchFamily="2" charset="2"/>
        <a:buChar char="è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3971B-CC2A-4E3B-BFDB-C13E5D08B11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10.04.2022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9BF1-152D-4085-8C47-84BB7B33846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0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weg.ne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live-essence.org/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E8FB2-5E71-4989-B3BE-7371E1D1A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709" y="489527"/>
            <a:ext cx="10196945" cy="3020436"/>
          </a:xfrm>
        </p:spPr>
        <p:txBody>
          <a:bodyPr>
            <a:normAutofit fontScale="90000"/>
          </a:bodyPr>
          <a:lstStyle/>
          <a:p>
            <a:r>
              <a:rPr lang="de-CH" b="1" dirty="0">
                <a:solidFill>
                  <a:srgbClr val="FF0000"/>
                </a:solidFill>
                <a:latin typeface="Abadi" panose="020B0604020104020204" pitchFamily="34" charset="0"/>
              </a:rPr>
              <a:t>Lösung:</a:t>
            </a:r>
            <a:r>
              <a:rPr lang="de-CH" b="1" dirty="0">
                <a:solidFill>
                  <a:srgbClr val="FF0000"/>
                </a:solidFill>
              </a:rPr>
              <a:t> Aufbau einer </a:t>
            </a:r>
            <a:r>
              <a:rPr lang="de-CH" b="1" dirty="0">
                <a:solidFill>
                  <a:srgbClr val="FF0000"/>
                </a:solidFill>
                <a:latin typeface="Abadi" panose="020B0604020104020204" pitchFamily="34" charset="0"/>
              </a:rPr>
              <a:t>Parallel-Gesellschaft</a:t>
            </a:r>
            <a:r>
              <a:rPr lang="de-CH" b="1" dirty="0">
                <a:solidFill>
                  <a:srgbClr val="FF0000"/>
                </a:solidFill>
              </a:rPr>
              <a:t> in der Schweiz </a:t>
            </a:r>
            <a:br>
              <a:rPr lang="de-CH" b="1" dirty="0">
                <a:solidFill>
                  <a:srgbClr val="FF0000"/>
                </a:solidFill>
              </a:rPr>
            </a:br>
            <a:r>
              <a:rPr lang="de-CH" b="1" dirty="0">
                <a:solidFill>
                  <a:srgbClr val="FF0000"/>
                </a:solidFill>
              </a:rPr>
              <a:t>auf der Basis der </a:t>
            </a:r>
            <a:br>
              <a:rPr lang="de-CH" b="1" dirty="0">
                <a:solidFill>
                  <a:srgbClr val="FF0000"/>
                </a:solidFill>
              </a:rPr>
            </a:br>
            <a:r>
              <a:rPr lang="de-CH" b="1" dirty="0">
                <a:solidFill>
                  <a:srgbClr val="FF0000"/>
                </a:solidFill>
                <a:latin typeface="Abadi" panose="020B0604020104020204" pitchFamily="34" charset="0"/>
              </a:rPr>
              <a:t>Freunde der Verfassung</a:t>
            </a:r>
            <a:r>
              <a:rPr lang="de-CH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802AC7-81F3-41F2-B4A5-243A5445C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202"/>
            <a:ext cx="9144000" cy="2142980"/>
          </a:xfrm>
        </p:spPr>
        <p:txBody>
          <a:bodyPr>
            <a:noAutofit/>
          </a:bodyPr>
          <a:lstStyle/>
          <a:p>
            <a:r>
              <a:rPr lang="de-CH" sz="2800" b="1" dirty="0">
                <a:solidFill>
                  <a:srgbClr val="3F109E"/>
                </a:solidFill>
              </a:rPr>
              <a:t>Erster Vortrag in Basel am 01.04.2022</a:t>
            </a:r>
          </a:p>
          <a:p>
            <a:r>
              <a:rPr lang="de-CH" sz="3200" b="1" dirty="0">
                <a:solidFill>
                  <a:srgbClr val="3F109E"/>
                </a:solidFill>
              </a:rPr>
              <a:t>Von Hans-Jürgen Klaussner</a:t>
            </a:r>
          </a:p>
          <a:p>
            <a:r>
              <a:rPr lang="de-CH" sz="2800" b="1" dirty="0">
                <a:solidFill>
                  <a:srgbClr val="3F109E"/>
                </a:solidFill>
              </a:rPr>
              <a:t>Begründer der «</a:t>
            </a:r>
            <a:r>
              <a:rPr lang="de-CH" sz="3200" b="1" dirty="0">
                <a:solidFill>
                  <a:srgbClr val="D60093"/>
                </a:solidFill>
              </a:rPr>
              <a:t>HuMan-Wirtschaft»</a:t>
            </a:r>
            <a:r>
              <a:rPr lang="de-CH" sz="2800" b="1" dirty="0">
                <a:solidFill>
                  <a:srgbClr val="D60093"/>
                </a:solidFill>
              </a:rPr>
              <a:t> </a:t>
            </a:r>
            <a:r>
              <a:rPr lang="de-CH" sz="2800" b="1" dirty="0">
                <a:solidFill>
                  <a:srgbClr val="3F109E"/>
                </a:solidFill>
              </a:rPr>
              <a:t>und des</a:t>
            </a:r>
          </a:p>
          <a:p>
            <a:r>
              <a:rPr lang="de-CH" sz="3200" b="1" dirty="0">
                <a:solidFill>
                  <a:srgbClr val="3F109E"/>
                </a:solidFill>
              </a:rPr>
              <a:t>EUROWEG</a:t>
            </a:r>
            <a:r>
              <a:rPr lang="de-CH" sz="2800" b="1" dirty="0">
                <a:solidFill>
                  <a:srgbClr val="3F109E"/>
                </a:solidFill>
              </a:rPr>
              <a:t> Verrechnungs-Konten-Systems.</a:t>
            </a:r>
          </a:p>
        </p:txBody>
      </p:sp>
    </p:spTree>
    <p:extLst>
      <p:ext uri="{BB962C8B-B14F-4D97-AF65-F5344CB8AC3E}">
        <p14:creationId xmlns:p14="http://schemas.microsoft.com/office/powerpoint/2010/main" val="272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EUROWEG Vortrag der HuMan-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Bewegung</a:t>
            </a:r>
            <a:endParaRPr kumimoji="0" lang="en-US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Fürstenzell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.2019 ,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Folie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fld id="{3495CC6C-8976-482E-B790-2300129548F9}" type="slidenum">
              <a:rPr kumimoji="0" lang="en-US" alt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30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Waren-Kredit ersetzt den Geld-Kredit durch Buchhaltung</a:t>
            </a:r>
          </a:p>
        </p:txBody>
      </p:sp>
      <p:pic>
        <p:nvPicPr>
          <p:cNvPr id="18126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92544"/>
            <a:ext cx="847725" cy="70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240558" y="947438"/>
            <a:ext cx="4460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4545"/>
              </a:buClr>
              <a:buFont typeface="Wingdings" pitchFamily="2" charset="2"/>
              <a:buChar char="è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CH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Der Schattenkreislauf des Geldes</a:t>
            </a:r>
            <a:r>
              <a:rPr kumimoji="0" lang="de-CH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4272210" y="5732404"/>
            <a:ext cx="38666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4545"/>
              </a:buClr>
              <a:buFont typeface="Wingdings" pitchFamily="2" charset="2"/>
              <a:buChar char="è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CH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Die reale Güter-Wirtschaft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5A4DF6F-635B-4074-9361-1D0C1C504DDF}"/>
              </a:ext>
            </a:extLst>
          </p:cNvPr>
          <p:cNvCxnSpPr>
            <a:cxnSpLocks/>
          </p:cNvCxnSpPr>
          <p:nvPr/>
        </p:nvCxnSpPr>
        <p:spPr bwMode="auto">
          <a:xfrm>
            <a:off x="8584891" y="1362675"/>
            <a:ext cx="2521074" cy="163078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5D64B96-2EFC-43DB-8D64-75594DF852C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84891" y="1362675"/>
            <a:ext cx="2521074" cy="163078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5CD3655F-155D-44EC-8C47-A91BA3B29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7677" y="1362675"/>
          <a:ext cx="9135123" cy="186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6347637" imgH="1303091" progId="Excel.Sheet.12">
                  <p:embed/>
                </p:oleObj>
              </mc:Choice>
              <mc:Fallback>
                <p:oleObj name="Worksheet" r:id="rId4" imgW="6347637" imgH="1303091" progId="Excel.Shee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5CD3655F-155D-44EC-8C47-A91BA3B29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7677" y="1362675"/>
                        <a:ext cx="9135123" cy="1866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1883C2BF-E6A5-4222-975E-25E45D5EE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560" y="3590195"/>
          <a:ext cx="6764968" cy="191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6" imgW="4762535" imgH="1348716" progId="Excel.Sheet.12">
                  <p:embed/>
                </p:oleObj>
              </mc:Choice>
              <mc:Fallback>
                <p:oleObj name="Worksheet" r:id="rId6" imgW="4762535" imgH="1348716" progId="Excel.Sheet.12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1883C2BF-E6A5-4222-975E-25E45D5EE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0560" y="3590195"/>
                        <a:ext cx="6764968" cy="1916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3951BFE1-2861-43C7-A660-ACCFA888FE71}"/>
              </a:ext>
            </a:extLst>
          </p:cNvPr>
          <p:cNvSpPr/>
          <p:nvPr/>
        </p:nvSpPr>
        <p:spPr bwMode="auto">
          <a:xfrm>
            <a:off x="4240570" y="2209948"/>
            <a:ext cx="861134" cy="171791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02F5D612-C420-44B6-9C3E-8B6BC7B2EA76}"/>
              </a:ext>
            </a:extLst>
          </p:cNvPr>
          <p:cNvSpPr/>
          <p:nvPr/>
        </p:nvSpPr>
        <p:spPr bwMode="auto">
          <a:xfrm>
            <a:off x="5363621" y="4492101"/>
            <a:ext cx="921769" cy="217305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86E2DD10-DE9E-4769-B920-C1AF2F2C154B}"/>
              </a:ext>
            </a:extLst>
          </p:cNvPr>
          <p:cNvSpPr/>
          <p:nvPr/>
        </p:nvSpPr>
        <p:spPr bwMode="auto">
          <a:xfrm>
            <a:off x="7654216" y="2467855"/>
            <a:ext cx="841899" cy="177882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C19AEA3-A1B7-40F2-867D-85E951A97D37}"/>
              </a:ext>
            </a:extLst>
          </p:cNvPr>
          <p:cNvSpPr txBox="1"/>
          <p:nvPr/>
        </p:nvSpPr>
        <p:spPr>
          <a:xfrm>
            <a:off x="1447060" y="947438"/>
            <a:ext cx="591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Unnötige doppelte Buchhaltung wird verschwinden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6134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EUROWEG Vortrag der HuMan-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Bewegung</a:t>
            </a:r>
            <a:endParaRPr kumimoji="0" lang="en-US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Gmünd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.2014 ,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Folie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fld id="{3495CC6C-8976-482E-B790-2300129548F9}" type="slidenum">
              <a:rPr kumimoji="0" lang="en-US" alt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87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Waren-Kredit braucht kein </a:t>
            </a:r>
            <a:r>
              <a:rPr lang="de-DE"/>
              <a:t>materielles Monopol-Tausch-Geld</a:t>
            </a:r>
            <a:endParaRPr lang="de-DE" dirty="0"/>
          </a:p>
        </p:txBody>
      </p:sp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2678114" y="868364"/>
          <a:ext cx="7388225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fik" r:id="rId3" imgW="9788635" imgH="7040489" progId="Word.Picture.8">
                  <p:embed/>
                </p:oleObj>
              </mc:Choice>
              <mc:Fallback>
                <p:oleObj name="Grafik" r:id="rId3" imgW="9788635" imgH="7040489" progId="Word.Picture.8">
                  <p:embed/>
                  <p:pic>
                    <p:nvPicPr>
                      <p:cNvPr id="181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00" b="1486"/>
                      <a:stretch>
                        <a:fillRect/>
                      </a:stretch>
                    </p:blipFill>
                    <p:spPr bwMode="auto">
                      <a:xfrm>
                        <a:off x="2678114" y="868364"/>
                        <a:ext cx="7388225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126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361949"/>
            <a:ext cx="949325" cy="7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9313864" y="1423989"/>
            <a:ext cx="251618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4545"/>
              </a:buClr>
              <a:buFont typeface="Wingdings" pitchFamily="2" charset="2"/>
              <a:buChar char="è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Der Schattenkreislauf des Geldes</a:t>
            </a:r>
            <a:r>
              <a:rPr kumimoji="0" lang="de-CH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MONOPOLIY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163764" y="4941889"/>
            <a:ext cx="2217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4545"/>
              </a:buClr>
              <a:buFont typeface="Wingdings" pitchFamily="2" charset="2"/>
              <a:buChar char="è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Die reale Güter-Wirtschaft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55106E8-6B40-4BE0-8B1F-77463C2233FC}"/>
              </a:ext>
            </a:extLst>
          </p:cNvPr>
          <p:cNvSpPr/>
          <p:nvPr/>
        </p:nvSpPr>
        <p:spPr>
          <a:xfrm>
            <a:off x="755937" y="1967984"/>
            <a:ext cx="222849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Güter-Kreis in der 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Buchhaltung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Besteht aus den :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Aufwand-Konten 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„Einkauf“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Ertrags-Konten  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„Verkauf“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Ertrags-Rechnung</a:t>
            </a: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9A960A7-49AB-438A-B7C7-35379A1A4A0A}"/>
              </a:ext>
            </a:extLst>
          </p:cNvPr>
          <p:cNvSpPr/>
          <p:nvPr/>
        </p:nvSpPr>
        <p:spPr>
          <a:xfrm>
            <a:off x="9763124" y="3034784"/>
            <a:ext cx="22860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Geldkreislauf in der Buchhaltung besteht aus den: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 Geld-Werte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Aktiven-Konten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d) Geld-Werte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Passiven-Konten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Vermögensrechnung</a:t>
            </a: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FE2986FD-1CFE-4413-80C1-D53DC8C9A215}"/>
              </a:ext>
            </a:extLst>
          </p:cNvPr>
          <p:cNvCxnSpPr>
            <a:cxnSpLocks/>
          </p:cNvCxnSpPr>
          <p:nvPr/>
        </p:nvCxnSpPr>
        <p:spPr bwMode="auto">
          <a:xfrm>
            <a:off x="7000875" y="1076325"/>
            <a:ext cx="5057775" cy="473392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C3AFC4B1-CC5B-45FF-AB68-89914A2FA1BD}"/>
              </a:ext>
            </a:extLst>
          </p:cNvPr>
          <p:cNvCxnSpPr>
            <a:cxnSpLocks/>
          </p:cNvCxnSpPr>
          <p:nvPr/>
        </p:nvCxnSpPr>
        <p:spPr bwMode="auto">
          <a:xfrm flipV="1">
            <a:off x="6457950" y="1146607"/>
            <a:ext cx="5353975" cy="435884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0" y="829037"/>
            <a:ext cx="5671127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Wer organisiert die Rettung? Die Banken oder Wir mit </a:t>
            </a:r>
            <a:r>
              <a:rPr lang="de-CH" sz="2400" dirty="0">
                <a:solidFill>
                  <a:schemeClr val="accent2"/>
                </a:solidFill>
              </a:rPr>
              <a:t>EUROWEG</a:t>
            </a:r>
            <a:r>
              <a:rPr lang="de-CH" sz="2400" dirty="0"/>
              <a:t>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1" y="1072719"/>
            <a:ext cx="6151418" cy="4983162"/>
          </a:xfrm>
        </p:spPr>
        <p:txBody>
          <a:bodyPr/>
          <a:lstStyle/>
          <a:p>
            <a:r>
              <a:rPr lang="de-CH" altLang="de-DE" sz="1800" dirty="0"/>
              <a:t>Der Mensch und Wirtschafts-Journalist </a:t>
            </a:r>
            <a:br>
              <a:rPr lang="de-CH" altLang="de-DE" sz="1800" dirty="0"/>
            </a:br>
            <a:r>
              <a:rPr lang="de-CH" altLang="de-DE" sz="1800" dirty="0">
                <a:solidFill>
                  <a:schemeClr val="accent2"/>
                </a:solidFill>
              </a:rPr>
              <a:t>Hans-Jürgen aus dem Hause Wieser-Klaussner </a:t>
            </a:r>
            <a:r>
              <a:rPr lang="de-CH" altLang="de-DE" sz="1800" dirty="0"/>
              <a:t>empfiehlt in seinen drei </a:t>
            </a:r>
            <a:r>
              <a:rPr lang="de-CH" altLang="de-DE" sz="1800" dirty="0">
                <a:solidFill>
                  <a:srgbClr val="D60093"/>
                </a:solidFill>
              </a:rPr>
              <a:t>HuMan-Wirtschafts-Büchern:</a:t>
            </a:r>
            <a:br>
              <a:rPr lang="de-CH" altLang="de-DE" sz="2000" dirty="0"/>
            </a:br>
            <a:endParaRPr lang="de-CH" altLang="de-DE" sz="2000" dirty="0"/>
          </a:p>
          <a:p>
            <a:r>
              <a:rPr lang="de-CH" altLang="de-DE" dirty="0"/>
              <a:t>Investieren Sie in Ihr </a:t>
            </a:r>
            <a:r>
              <a:rPr lang="de-CH" altLang="de-DE" dirty="0">
                <a:solidFill>
                  <a:schemeClr val="accent2"/>
                </a:solidFill>
              </a:rPr>
              <a:t>EUROWEG</a:t>
            </a:r>
            <a:r>
              <a:rPr lang="de-CH" altLang="de-DE" dirty="0"/>
              <a:t> – </a:t>
            </a:r>
            <a:r>
              <a:rPr lang="de-CH" altLang="de-DE" dirty="0">
                <a:solidFill>
                  <a:schemeClr val="accent2"/>
                </a:solidFill>
              </a:rPr>
              <a:t>Kassa-Cash Konto </a:t>
            </a:r>
            <a:r>
              <a:rPr lang="de-CH" altLang="de-DE" dirty="0"/>
              <a:t>und verdoppeln die Kaufkraft in «W€»  </a:t>
            </a:r>
            <a:r>
              <a:rPr lang="de-CH" altLang="de-DE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www.euroweg.net</a:t>
            </a:r>
            <a:r>
              <a:rPr lang="de-CH" altLang="de-DE" dirty="0">
                <a:solidFill>
                  <a:schemeClr val="accent2"/>
                </a:solidFill>
              </a:rPr>
              <a:t> </a:t>
            </a:r>
            <a:br>
              <a:rPr lang="de-CH" altLang="de-DE" dirty="0"/>
            </a:br>
            <a:endParaRPr lang="de-CH" altLang="de-DE" dirty="0"/>
          </a:p>
          <a:p>
            <a:pPr>
              <a:buFont typeface="Arial" charset="0"/>
              <a:buAutoNum type="arabicPeriod"/>
            </a:pPr>
            <a:r>
              <a:rPr lang="de-CH" altLang="de-DE" sz="2000" dirty="0"/>
              <a:t>Grundbuch – Firmenbuch ist alt, </a:t>
            </a:r>
          </a:p>
          <a:p>
            <a:pPr>
              <a:buFont typeface="Arial" charset="0"/>
              <a:buAutoNum type="arabicPeriod"/>
            </a:pPr>
            <a:r>
              <a:rPr lang="de-CH" altLang="de-DE" sz="2000" dirty="0"/>
              <a:t>Gold und Aktien ist auch alles bald untauglich, weil Sie gemäss </a:t>
            </a:r>
            <a:r>
              <a:rPr lang="de-CH" altLang="de-DE" sz="2000" dirty="0">
                <a:solidFill>
                  <a:srgbClr val="FF0000"/>
                </a:solidFill>
              </a:rPr>
              <a:t>NWO</a:t>
            </a:r>
            <a:r>
              <a:rPr lang="de-CH" altLang="de-DE" sz="2000" dirty="0"/>
              <a:t> und </a:t>
            </a:r>
            <a:r>
              <a:rPr lang="de-CH" altLang="de-DE" sz="2000" dirty="0">
                <a:solidFill>
                  <a:srgbClr val="FF0000"/>
                </a:solidFill>
              </a:rPr>
              <a:t>«Great </a:t>
            </a:r>
            <a:r>
              <a:rPr lang="de-CH" altLang="de-DE" sz="2000" dirty="0" err="1">
                <a:solidFill>
                  <a:srgbClr val="FF0000"/>
                </a:solidFill>
              </a:rPr>
              <a:t>Reset</a:t>
            </a:r>
            <a:r>
              <a:rPr lang="de-CH" altLang="de-DE" sz="2000" dirty="0">
                <a:solidFill>
                  <a:srgbClr val="FF0000"/>
                </a:solidFill>
              </a:rPr>
              <a:t>» </a:t>
            </a:r>
            <a:r>
              <a:rPr lang="de-CH" altLang="de-DE" sz="2000" dirty="0"/>
              <a:t>nichts mehr besitzen, und dennoch glücklich sein sollen??</a:t>
            </a:r>
          </a:p>
          <a:p>
            <a:pPr>
              <a:buFont typeface="Arial" charset="0"/>
              <a:buAutoNum type="arabicPeriod"/>
            </a:pPr>
            <a:endParaRPr lang="de-CH" altLang="de-DE" dirty="0"/>
          </a:p>
          <a:p>
            <a:pPr marL="0" indent="0">
              <a:buNone/>
            </a:pPr>
            <a:endParaRPr lang="de-CH" altLang="de-DE" sz="2000" dirty="0"/>
          </a:p>
          <a:p>
            <a:pPr>
              <a:buFont typeface="Arial" charset="0"/>
              <a:buAutoNum type="arabicPeriod"/>
            </a:pPr>
            <a:endParaRPr lang="de-CH" alt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12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wichtigste Ausrichtung der Ausbildung ab 5-65 aller ist….?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1" y="1072719"/>
            <a:ext cx="5043054" cy="49831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altLang="de-DE" sz="1800" dirty="0"/>
              <a:t>Der Mensch muss von Geburt an auf: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de-CH" altLang="de-DE" sz="1800" dirty="0">
                <a:solidFill>
                  <a:schemeClr val="accent2"/>
                </a:solidFill>
              </a:rPr>
              <a:t>seinen</a:t>
            </a:r>
            <a:r>
              <a:rPr lang="de-CH" altLang="de-DE" sz="1800" dirty="0"/>
              <a:t> </a:t>
            </a:r>
            <a:r>
              <a:rPr lang="de-CH" altLang="de-DE" sz="1800" dirty="0">
                <a:solidFill>
                  <a:schemeClr val="accent2"/>
                </a:solidFill>
              </a:rPr>
              <a:t>Göttlichen Lebens-Plan ausgerichtet werden.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de-CH" altLang="de-DE" sz="1800" dirty="0">
                <a:solidFill>
                  <a:schemeClr val="accent2"/>
                </a:solidFill>
              </a:rPr>
              <a:t>Die WEG-Begleiter sind ab EUROWEG Konteneröffnung nach der Geburt für jedes menschliche Wesen mit verantwortlich. 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de-CH" altLang="de-DE" sz="1800" dirty="0">
                <a:solidFill>
                  <a:schemeClr val="accent2"/>
                </a:solidFill>
              </a:rPr>
              <a:t>Zudem übernimmt der HuMan-WEG-Staat die Verpflichtung in der Verfassung, die Menschen auf Ihre Reinkarnations-Zyklen hinzuweisen und die dazu geeigneten Medien zu fördern.</a:t>
            </a:r>
            <a:r>
              <a:rPr lang="de-CH" altLang="de-DE" sz="2000" dirty="0">
                <a:solidFill>
                  <a:schemeClr val="accent2"/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de-CH" altLang="de-DE" sz="2000" dirty="0">
                <a:solidFill>
                  <a:srgbClr val="FF0000"/>
                </a:solidFill>
              </a:rPr>
              <a:t>Dadurch sind die hier rechts stehenden negativen Lebens-Weisen unmöglich gemacht.</a:t>
            </a:r>
          </a:p>
          <a:p>
            <a:pPr>
              <a:buFont typeface="+mj-lt"/>
              <a:buAutoNum type="arabicPeriod"/>
            </a:pPr>
            <a:endParaRPr lang="de-CH" altLang="de-DE" sz="2000" dirty="0"/>
          </a:p>
          <a:p>
            <a:pPr>
              <a:buFont typeface="Arial" charset="0"/>
              <a:buAutoNum type="arabicPeriod"/>
            </a:pPr>
            <a:endParaRPr lang="de-CH" altLang="de-DE" dirty="0"/>
          </a:p>
          <a:p>
            <a:pPr marL="0" indent="0">
              <a:buNone/>
            </a:pPr>
            <a:endParaRPr lang="de-CH" altLang="de-DE" sz="2000" dirty="0"/>
          </a:p>
          <a:p>
            <a:pPr>
              <a:buFont typeface="Arial" charset="0"/>
              <a:buAutoNum type="arabicPeriod"/>
            </a:pPr>
            <a:endParaRPr lang="de-CH" alt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13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857493-A949-4CEF-9C63-642758284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776" y="802119"/>
            <a:ext cx="5237724" cy="55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63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wichtigste Ausrichtung der Ausbildung ab 5-65 aller ist….?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1" y="1072719"/>
            <a:ext cx="5043054" cy="49831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altLang="de-DE" sz="1800" dirty="0"/>
              <a:t>Der Mensch muss von Geburt an auf: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de-CH" altLang="de-DE" sz="1800" dirty="0">
                <a:solidFill>
                  <a:schemeClr val="accent2"/>
                </a:solidFill>
              </a:rPr>
              <a:t>seinen</a:t>
            </a:r>
            <a:r>
              <a:rPr lang="de-CH" altLang="de-DE" sz="1800" dirty="0"/>
              <a:t> </a:t>
            </a:r>
            <a:r>
              <a:rPr lang="de-CH" altLang="de-DE" sz="1800" dirty="0">
                <a:solidFill>
                  <a:schemeClr val="accent2"/>
                </a:solidFill>
              </a:rPr>
              <a:t>Göttlichen Lebens-Plan ausgerichtet werden.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de-CH" altLang="de-DE" sz="1800" dirty="0">
                <a:solidFill>
                  <a:schemeClr val="accent2"/>
                </a:solidFill>
              </a:rPr>
              <a:t>Die WEG-Begleiter sind ab EUROWEG Konteneröffnung nach der Geburt für jedes menschliche Wesen mit verantwortlich. 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de-CH" altLang="de-DE" sz="1800" dirty="0">
                <a:solidFill>
                  <a:schemeClr val="accent2"/>
                </a:solidFill>
              </a:rPr>
              <a:t>Zudem übernimmt der HuMan-WEG-Staat die Verpflichtung in der Verfassung, die Menschen auf Ihre Reinkarnations-Zyklen hinzuweisen und die dazu geeigneten Medien zu fördern.</a:t>
            </a:r>
            <a:r>
              <a:rPr lang="de-CH" altLang="de-DE" sz="2000" dirty="0">
                <a:solidFill>
                  <a:schemeClr val="accent2"/>
                </a:solidFill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de-CH" altLang="de-DE" sz="2000" dirty="0">
                <a:solidFill>
                  <a:srgbClr val="FF0000"/>
                </a:solidFill>
              </a:rPr>
              <a:t>Dadurch sind die hier rechts stehenden negativen Lebens-Weisen unmöglich gemacht.</a:t>
            </a:r>
          </a:p>
          <a:p>
            <a:pPr>
              <a:buFont typeface="+mj-lt"/>
              <a:buAutoNum type="arabicPeriod"/>
            </a:pPr>
            <a:endParaRPr lang="de-CH" altLang="de-DE" sz="2000" dirty="0"/>
          </a:p>
          <a:p>
            <a:pPr>
              <a:buFont typeface="Arial" charset="0"/>
              <a:buAutoNum type="arabicPeriod"/>
            </a:pPr>
            <a:endParaRPr lang="de-CH" altLang="de-DE" dirty="0"/>
          </a:p>
          <a:p>
            <a:pPr marL="0" indent="0">
              <a:buNone/>
            </a:pPr>
            <a:endParaRPr lang="de-CH" altLang="de-DE" sz="2000" dirty="0"/>
          </a:p>
          <a:p>
            <a:pPr>
              <a:buFont typeface="Arial" charset="0"/>
              <a:buAutoNum type="arabicPeriod"/>
            </a:pPr>
            <a:endParaRPr lang="de-CH" alt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14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3DD58F-5682-4B5C-B054-A89DA604C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25" y="868458"/>
            <a:ext cx="9571549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43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wichtigste Ausrichtung der Ausbildung ab 5-65 aller ist….?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15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94C84AC-73C2-41C8-A5AA-E88007F62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43CF9AA-93F2-43A2-9ED5-CDCCA01A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58" y="986578"/>
            <a:ext cx="9346192" cy="51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256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wichtigste Ausrichtung der Ausbildung ab 5-65 aller ist….?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16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E18B57B-0EF0-4E29-8B85-633C5DCED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6668" y="932873"/>
            <a:ext cx="9009807" cy="5294258"/>
          </a:xfrm>
        </p:spPr>
      </p:pic>
    </p:spTree>
    <p:extLst>
      <p:ext uri="{BB962C8B-B14F-4D97-AF65-F5344CB8AC3E}">
        <p14:creationId xmlns:p14="http://schemas.microsoft.com/office/powerpoint/2010/main" val="3124989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wichtigste Ausrichtung der Ausbildung ab 5-65 aller ist….?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17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DB522-5175-4986-9B29-00E9E2952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6C21CB-0165-4958-9143-E7AD408C1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58" y="868458"/>
            <a:ext cx="880948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9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wichtigste Ausrichtung der Ausbildung ab 5-65 aller ist….?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18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500068A-F59A-4B4E-A5EB-432F5A544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0075" y="997527"/>
            <a:ext cx="9195002" cy="4982632"/>
          </a:xfrm>
        </p:spPr>
      </p:pic>
    </p:spTree>
    <p:extLst>
      <p:ext uri="{BB962C8B-B14F-4D97-AF65-F5344CB8AC3E}">
        <p14:creationId xmlns:p14="http://schemas.microsoft.com/office/powerpoint/2010/main" val="407278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wichtigste Ausrichtung der Ausbildung ab 5-65 aller ist….?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19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707E3D0-2475-4B6E-8E1B-E8704BAB8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7491" y="893593"/>
            <a:ext cx="8265813" cy="5330850"/>
          </a:xfrm>
        </p:spPr>
      </p:pic>
    </p:spTree>
    <p:extLst>
      <p:ext uri="{BB962C8B-B14F-4D97-AF65-F5344CB8AC3E}">
        <p14:creationId xmlns:p14="http://schemas.microsoft.com/office/powerpoint/2010/main" val="610592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70076" y="4489451"/>
            <a:ext cx="240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4545"/>
              </a:buClr>
              <a:buFont typeface="Wingdings" pitchFamily="2" charset="2"/>
              <a:buChar char="è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9704487-DA88-4467-94DA-6B1AA868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8" y="425877"/>
            <a:ext cx="80679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02D2729-1FB2-4639-9ACF-291AFF22E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59" y="24530"/>
            <a:ext cx="2028837" cy="131255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326C86A-91B0-4E36-A6E5-2C68AFAA80FF}"/>
              </a:ext>
            </a:extLst>
          </p:cNvPr>
          <p:cNvSpPr txBox="1"/>
          <p:nvPr/>
        </p:nvSpPr>
        <p:spPr>
          <a:xfrm>
            <a:off x="998935" y="1215310"/>
            <a:ext cx="1102681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 einem dritten Weltkrieg mit Atom- und Chemiewaffen?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800" b="1" dirty="0">
                <a:solidFill>
                  <a:srgbClr val="FF0000"/>
                </a:solidFill>
                <a:latin typeface="Arial"/>
              </a:rPr>
              <a:t>Vor der Vernichtung von 50- 80% der Menschheit?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800" b="1" dirty="0">
                <a:solidFill>
                  <a:srgbClr val="FF0000"/>
                </a:solidFill>
                <a:latin typeface="Arial"/>
              </a:rPr>
              <a:t>Vor der Zwangs-Impfung, um obiges zu erreichen?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800" b="1" dirty="0">
                <a:solidFill>
                  <a:srgbClr val="FF0000"/>
                </a:solidFill>
                <a:latin typeface="Arial"/>
              </a:rPr>
              <a:t>Vor der Bargeld-Abschaffung?  =  CBDC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800" b="1" dirty="0">
                <a:solidFill>
                  <a:srgbClr val="FF0000"/>
                </a:solidFill>
                <a:latin typeface="Arial"/>
              </a:rPr>
              <a:t>Vor der totalen Kontrolle durch Covid-Zertifikate?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800" b="1" dirty="0">
                <a:solidFill>
                  <a:srgbClr val="FF0000"/>
                </a:solidFill>
                <a:latin typeface="Arial"/>
              </a:rPr>
              <a:t>Vor dem Grundeinkommen für System-Konforme?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800" b="1" dirty="0">
                <a:solidFill>
                  <a:srgbClr val="FF0000"/>
                </a:solidFill>
                <a:latin typeface="Arial"/>
              </a:rPr>
              <a:t>Vor der Abschaffung von Eigentum? = «Great </a:t>
            </a:r>
            <a:r>
              <a:rPr lang="de-CH" sz="2800" b="1" dirty="0" err="1">
                <a:solidFill>
                  <a:srgbClr val="FF0000"/>
                </a:solidFill>
                <a:latin typeface="Arial"/>
              </a:rPr>
              <a:t>Reset</a:t>
            </a:r>
            <a:r>
              <a:rPr lang="de-CH" sz="2800" b="1" dirty="0">
                <a:solidFill>
                  <a:srgbClr val="FF0000"/>
                </a:solidFill>
                <a:latin typeface="Arial"/>
              </a:rPr>
              <a:t>»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800" b="1" dirty="0">
                <a:solidFill>
                  <a:srgbClr val="FF0000"/>
                </a:solidFill>
                <a:latin typeface="Arial"/>
              </a:rPr>
              <a:t>Vor der Unterwerfung unter das kommunistische System?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800" b="1" dirty="0">
                <a:solidFill>
                  <a:srgbClr val="FF0000"/>
                </a:solidFill>
                <a:latin typeface="Arial"/>
              </a:rPr>
              <a:t>Vor der Diktatur der jetzigen Monopol-Finanz-Elite?</a:t>
            </a:r>
            <a:endParaRPr lang="de-CH" sz="2400" b="1" dirty="0">
              <a:solidFill>
                <a:srgbClr val="2D2DB9"/>
              </a:solidFill>
              <a:latin typeface="Arial"/>
            </a:endParaRP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b="1" dirty="0">
                <a:solidFill>
                  <a:srgbClr val="2D2DB9"/>
                </a:solidFill>
                <a:latin typeface="Arial"/>
              </a:rPr>
              <a:t>Ja-genau davor stehen wir. Wollen wir das oder wollen wir eine Welt in Frieden, als </a:t>
            </a:r>
            <a:r>
              <a:rPr lang="de-CH" sz="3200" b="1" dirty="0">
                <a:solidFill>
                  <a:srgbClr val="2D2DB9"/>
                </a:solidFill>
                <a:latin typeface="Arial"/>
              </a:rPr>
              <a:t>Solidargemeinschaften</a:t>
            </a:r>
            <a:r>
              <a:rPr lang="de-CH" sz="2400" b="1" dirty="0">
                <a:solidFill>
                  <a:srgbClr val="2D2DB9"/>
                </a:solidFill>
                <a:latin typeface="Arial"/>
              </a:rPr>
              <a:t> mit Wohlstand für alle???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D56A25-F1E9-403F-9BCC-FAB3E32BFCD6}"/>
              </a:ext>
            </a:extLst>
          </p:cNvPr>
          <p:cNvSpPr txBox="1"/>
          <p:nvPr/>
        </p:nvSpPr>
        <p:spPr>
          <a:xfrm>
            <a:off x="1600727" y="125141"/>
            <a:ext cx="785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i="1" dirty="0"/>
              <a:t>Wo stehen wir heute 2022??</a:t>
            </a:r>
          </a:p>
        </p:txBody>
      </p:sp>
    </p:spTree>
    <p:extLst>
      <p:ext uri="{BB962C8B-B14F-4D97-AF65-F5344CB8AC3E}">
        <p14:creationId xmlns:p14="http://schemas.microsoft.com/office/powerpoint/2010/main" val="18130973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wichtigste Ausrichtung der Ausbildung ab 5-65 aller ist….?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20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50EA490-297B-4076-BD8D-53A536439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2464" y="813952"/>
            <a:ext cx="9246040" cy="5596082"/>
          </a:xfrm>
        </p:spPr>
      </p:pic>
    </p:spTree>
    <p:extLst>
      <p:ext uri="{BB962C8B-B14F-4D97-AF65-F5344CB8AC3E}">
        <p14:creationId xmlns:p14="http://schemas.microsoft.com/office/powerpoint/2010/main" val="733593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Kollateral-Konten von Personen mit Geburts-Schein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21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2E4A400-3332-42C8-9DF0-F1575373E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67374"/>
            <a:ext cx="9399917" cy="5000035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BF9615D-5C51-4970-AA5A-AB187B5E6D54}"/>
              </a:ext>
            </a:extLst>
          </p:cNvPr>
          <p:cNvCxnSpPr/>
          <p:nvPr/>
        </p:nvCxnSpPr>
        <p:spPr bwMode="auto">
          <a:xfrm>
            <a:off x="4288011" y="1032175"/>
            <a:ext cx="1013012" cy="7697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D0C7740E-08CA-41B1-904F-6CE1FDA6BDAA}"/>
              </a:ext>
            </a:extLst>
          </p:cNvPr>
          <p:cNvCxnSpPr/>
          <p:nvPr/>
        </p:nvCxnSpPr>
        <p:spPr bwMode="auto">
          <a:xfrm flipV="1">
            <a:off x="4374279" y="1032175"/>
            <a:ext cx="923365" cy="7697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73FC99DD-F3A1-4223-9457-A4A5D13A9162}"/>
              </a:ext>
            </a:extLst>
          </p:cNvPr>
          <p:cNvCxnSpPr>
            <a:cxnSpLocks/>
          </p:cNvCxnSpPr>
          <p:nvPr/>
        </p:nvCxnSpPr>
        <p:spPr bwMode="auto">
          <a:xfrm>
            <a:off x="6943931" y="1032175"/>
            <a:ext cx="621435" cy="9221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985EA47-FD6B-4351-A0AB-F3C5734C26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825350" y="1032175"/>
            <a:ext cx="806330" cy="9221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53FDC17B-0014-4AEB-891F-F16048084152}"/>
              </a:ext>
            </a:extLst>
          </p:cNvPr>
          <p:cNvSpPr txBox="1"/>
          <p:nvPr/>
        </p:nvSpPr>
        <p:spPr>
          <a:xfrm>
            <a:off x="10713361" y="1130001"/>
            <a:ext cx="133520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400" b="1" dirty="0">
                <a:solidFill>
                  <a:srgbClr val="FF0000"/>
                </a:solidFill>
              </a:rPr>
              <a:t>Das CBDC der Zentral-Banken braucht kein Sparbuch und kein Bargeld mehr.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4BF1A6F-EFA4-40E7-BBC4-0ECDE72FC5C5}"/>
              </a:ext>
            </a:extLst>
          </p:cNvPr>
          <p:cNvSpPr txBox="1"/>
          <p:nvPr/>
        </p:nvSpPr>
        <p:spPr>
          <a:xfrm>
            <a:off x="1572883" y="5867409"/>
            <a:ext cx="91479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400" b="1" dirty="0"/>
              <a:t>Alle </a:t>
            </a:r>
            <a:r>
              <a:rPr lang="de-CH" sz="1400" b="1" dirty="0">
                <a:solidFill>
                  <a:srgbClr val="FF0000"/>
                </a:solidFill>
              </a:rPr>
              <a:t>48 Steuern, Bussen, Gerichtskosten </a:t>
            </a:r>
            <a:r>
              <a:rPr lang="de-CH" sz="1400" b="1" dirty="0"/>
              <a:t>werden gegen das Kollateral-Konto gutgebucht, wenn bezahlt. </a:t>
            </a:r>
          </a:p>
          <a:p>
            <a:r>
              <a:rPr lang="de-CH" sz="1400" b="1" dirty="0"/>
              <a:t>Der </a:t>
            </a:r>
            <a:r>
              <a:rPr lang="de-CH" sz="1400" b="1" dirty="0">
                <a:solidFill>
                  <a:srgbClr val="FF0000"/>
                </a:solidFill>
              </a:rPr>
              <a:t>Rest-Fehlbetrag</a:t>
            </a:r>
            <a:r>
              <a:rPr lang="de-CH" sz="1400" b="1" dirty="0"/>
              <a:t> wird auch über eine «Versicherung» ausgebucht, respektive dem Staat belastet. 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F447D6B-1E85-4A75-904A-6EDAE7108973}"/>
              </a:ext>
            </a:extLst>
          </p:cNvPr>
          <p:cNvSpPr txBox="1"/>
          <p:nvPr/>
        </p:nvSpPr>
        <p:spPr>
          <a:xfrm>
            <a:off x="767195" y="2679805"/>
            <a:ext cx="1461516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1300" b="1" dirty="0"/>
              <a:t>Ein Geburtsschein ist ein Pfandbrief für den Staat bei der BIZ</a:t>
            </a:r>
            <a:r>
              <a:rPr lang="de-CH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615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dezentrale Terra 5 DC-Verrechnung je Gemeinde mit 10’00 Konten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22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2388BE-B15E-4FD6-8253-E17B8A049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74" y="932330"/>
            <a:ext cx="9233755" cy="47871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186E02C-4A2F-4181-830A-509896FE4B21}"/>
              </a:ext>
            </a:extLst>
          </p:cNvPr>
          <p:cNvSpPr txBox="1"/>
          <p:nvPr/>
        </p:nvSpPr>
        <p:spPr>
          <a:xfrm>
            <a:off x="1219200" y="5685553"/>
            <a:ext cx="10318375" cy="646331"/>
          </a:xfrm>
          <a:prstGeom prst="rect">
            <a:avLst/>
          </a:prstGeom>
          <a:solidFill>
            <a:srgbClr val="B2DE82"/>
          </a:solidFill>
        </p:spPr>
        <p:txBody>
          <a:bodyPr wrap="square" rtlCol="0">
            <a:spAutoFit/>
          </a:bodyPr>
          <a:lstStyle/>
          <a:p>
            <a:r>
              <a:rPr lang="de-CH" b="1" dirty="0"/>
              <a:t>Wir bieten Terra 5 - Lizenzen dezentral für je 10’000 Konten an. Darin sind 100 WEG-Begleiter mitfinanziert durch 1% der Buchungs-Gebühren. 1% erhält diese DC-Buchungs-Zentrale.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BC2656-974A-415B-89F7-56AD20C64B30}"/>
              </a:ext>
            </a:extLst>
          </p:cNvPr>
          <p:cNvSpPr txBox="1"/>
          <p:nvPr/>
        </p:nvSpPr>
        <p:spPr>
          <a:xfrm>
            <a:off x="5585011" y="2754174"/>
            <a:ext cx="193637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Die Menschen stehen im Mittelpunkt.</a:t>
            </a:r>
          </a:p>
        </p:txBody>
      </p:sp>
    </p:spTree>
    <p:extLst>
      <p:ext uri="{BB962C8B-B14F-4D97-AF65-F5344CB8AC3E}">
        <p14:creationId xmlns:p14="http://schemas.microsoft.com/office/powerpoint/2010/main" val="1443656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sz="2400" dirty="0"/>
              <a:t>Die </a:t>
            </a:r>
            <a:r>
              <a:rPr lang="de-CH" sz="2400"/>
              <a:t>Dezentrale Terra 5 DC - Zentrale </a:t>
            </a:r>
            <a:r>
              <a:rPr lang="de-CH" sz="2400" dirty="0"/>
              <a:t>mit Menschen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EUROWEG Vortrag der HuMan-</a:t>
            </a:r>
            <a:r>
              <a:rPr lang="en-US" altLang="de-DE" dirty="0" err="1"/>
              <a:t>Bewegung</a:t>
            </a:r>
            <a:endParaRPr lang="en-US" altLang="de-DE" dirty="0"/>
          </a:p>
          <a:p>
            <a:pPr>
              <a:defRPr/>
            </a:pPr>
            <a:r>
              <a:rPr lang="en-US" altLang="de-DE" dirty="0" err="1"/>
              <a:t>Gmünd</a:t>
            </a:r>
            <a:r>
              <a:rPr lang="en-US" altLang="de-DE" dirty="0"/>
              <a:t>, .2014 , </a:t>
            </a:r>
            <a:r>
              <a:rPr lang="en-US" altLang="de-DE" dirty="0" err="1"/>
              <a:t>Folie</a:t>
            </a:r>
            <a:r>
              <a:rPr lang="en-US" altLang="de-DE" dirty="0"/>
              <a:t>  </a:t>
            </a:r>
            <a:fld id="{DC28923F-883C-4F21-B25E-FF6B63761E7E}" type="slidenum">
              <a:rPr lang="en-US" altLang="de-DE"/>
              <a:pPr>
                <a:defRPr/>
              </a:pPr>
              <a:t>23</a:t>
            </a:fld>
            <a:r>
              <a:rPr lang="en-US" altLang="de-DE" dirty="0"/>
              <a:t>/ 87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250"/>
            <a:ext cx="924791" cy="76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01B4C03-F414-4992-BC89-9AC8C9EA3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90" y="924313"/>
            <a:ext cx="9198248" cy="51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90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569528" y="1422861"/>
            <a:ext cx="623454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Hans-Jürgen Klaussner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Geb. 08.04.1952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CEO und Gründer der: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SOLIDEO Genossenschaft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 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Alive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-Essence Kristall-Produkte GmbH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Spittal - Österreich 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www.alive-essence.org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69528" y="3995697"/>
            <a:ext cx="65393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Alive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Essence SOLIDEO Genossenschaft  </a:t>
            </a:r>
            <a:b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wurde am 15.06.2013 in Basel gegründet.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Inhaber sind: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Mitglieder als Teil-Genossenschafter/Inn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Ca. 20% Hans-Jürgen Klaussner / CEO 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79" y="168706"/>
            <a:ext cx="1775794" cy="1254155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62465" y="761703"/>
            <a:ext cx="7378758" cy="942284"/>
          </a:xfrm>
        </p:spPr>
        <p:txBody>
          <a:bodyPr>
            <a:normAutofit/>
          </a:bodyPr>
          <a:lstStyle/>
          <a:p>
            <a:pPr algn="l"/>
            <a:r>
              <a:rPr lang="de-DE" sz="3600" b="1" dirty="0">
                <a:solidFill>
                  <a:srgbClr val="00B0F0"/>
                </a:solidFill>
              </a:rPr>
              <a:t>Firmenstruktur und Leitung</a:t>
            </a:r>
            <a:br>
              <a:rPr lang="de-DE" sz="1000" b="1" dirty="0">
                <a:solidFill>
                  <a:srgbClr val="00B0F0"/>
                </a:solidFill>
              </a:rPr>
            </a:br>
            <a:endParaRPr lang="de-DE" sz="1000" b="1" dirty="0">
              <a:solidFill>
                <a:srgbClr val="00B0F0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04303" y="396578"/>
            <a:ext cx="7183394" cy="365125"/>
          </a:xfrm>
        </p:spPr>
        <p:txBody>
          <a:bodyPr/>
          <a:lstStyle>
            <a:lvl1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Alive</a:t>
            </a:r>
            <a:r>
              <a: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-Essence Kristallprodukte GmbH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D654E8-56DF-409F-8507-929B7A99A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5" y="1621798"/>
            <a:ext cx="4005476" cy="46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4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707687" y="1012057"/>
            <a:ext cx="6510292" cy="798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0" i="0" u="none" strike="noStrike" kern="10" cap="none" spc="0" normalizeH="0" baseline="0" noProof="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Herzlich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755084" y="2104753"/>
            <a:ext cx="6175852" cy="75386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8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willkommen!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70076" y="4489451"/>
            <a:ext cx="240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4545"/>
              </a:buClr>
              <a:buFont typeface="Wingdings" pitchFamily="2" charset="2"/>
              <a:buChar char="è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9704487-DA88-4467-94DA-6B1AA868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8" y="425877"/>
            <a:ext cx="80679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02D2729-1FB2-4639-9ACF-291AFF22E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59" y="107654"/>
            <a:ext cx="2028837" cy="131255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326C86A-91B0-4E36-A6E5-2C68AFAA80FF}"/>
              </a:ext>
            </a:extLst>
          </p:cNvPr>
          <p:cNvSpPr txBox="1"/>
          <p:nvPr/>
        </p:nvSpPr>
        <p:spPr>
          <a:xfrm>
            <a:off x="1183688" y="3258344"/>
            <a:ext cx="1002002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 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i="0" u="none" strike="noStrike" kern="1200" cap="none" spc="0" normalizeH="0" baseline="0" noProof="0" dirty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Capital Trust ECT-AG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zur Info über das Gel</a:t>
            </a:r>
            <a:r>
              <a:rPr kumimoji="0" lang="de-CH" sz="2800" b="1" i="1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 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 System der Zukunft nach der «HuMan-Wirtschaft» und zur Finanzierung einer </a:t>
            </a:r>
            <a:r>
              <a:rPr kumimoji="0" lang="de-C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Parallel-Gesellschaft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 der Schweiz.</a:t>
            </a:r>
            <a:endParaRPr kumimoji="0" lang="de-CH" sz="28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umsplatzhalter 3">
            <a:extLst>
              <a:ext uri="{FF2B5EF4-FFF2-40B4-BE49-F238E27FC236}">
                <a16:creationId xmlns:a16="http://schemas.microsoft.com/office/drawing/2014/main" id="{BA7A5853-1EB6-47EF-A337-7D4F7984BA3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4545"/>
              </a:buClr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Immob-Vortrag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EUROWEG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Spittal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Drau 2019  ,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Folie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fld id="{4B162429-DE43-4D68-BFF8-226E7227BF4F}" type="slidenum">
              <a:rPr kumimoji="0" lang="en-US" alt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5</a:t>
            </a:fld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25</a:t>
            </a:r>
          </a:p>
        </p:txBody>
      </p:sp>
      <p:sp>
        <p:nvSpPr>
          <p:cNvPr id="183300" name="Rectangle 4">
            <a:extLst>
              <a:ext uri="{FF2B5EF4-FFF2-40B4-BE49-F238E27FC236}">
                <a16:creationId xmlns:a16="http://schemas.microsoft.com/office/drawing/2014/main" id="{D5A960BD-8138-45EA-8412-9CD6A16F7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76201"/>
            <a:ext cx="10863309" cy="669925"/>
          </a:xfrm>
        </p:spPr>
        <p:txBody>
          <a:bodyPr/>
          <a:lstStyle/>
          <a:p>
            <a:pPr>
              <a:defRPr/>
            </a:pPr>
            <a:r>
              <a:rPr lang="de-CH" dirty="0"/>
              <a:t>Die 4 Bausteine in EUROWEG für weltweiten Wohlstand !</a:t>
            </a:r>
            <a:endParaRPr lang="de-DE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10F5333-8FDB-4705-93F1-75E4E351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0" y="465137"/>
            <a:ext cx="722800" cy="60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A1D697-864C-42B0-87E1-8F60A2E37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41" y="870010"/>
            <a:ext cx="5156375" cy="524833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63EA409-8864-4F49-9FA0-554F9AF1EF44}"/>
              </a:ext>
            </a:extLst>
          </p:cNvPr>
          <p:cNvSpPr txBox="1"/>
          <p:nvPr/>
        </p:nvSpPr>
        <p:spPr>
          <a:xfrm>
            <a:off x="854283" y="4227994"/>
            <a:ext cx="3357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Integrierter E-Shop aller Produkte und Leistungen eines Staates oder Kontinentes mit nur noch einer Waren-Transfersteuer.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1">
                <a:solidFill>
                  <a:srgbClr val="000000"/>
                </a:solidFill>
                <a:latin typeface="Arial"/>
              </a:rPr>
              <a:t>- Beispiel </a:t>
            </a:r>
            <a:r>
              <a:rPr lang="de-CH" b="1" dirty="0">
                <a:solidFill>
                  <a:srgbClr val="000000"/>
                </a:solidFill>
                <a:latin typeface="Arial"/>
              </a:rPr>
              <a:t>Zucker!!</a:t>
            </a: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3C3AE684-98F0-4D1E-8A9B-7EB99542B925}"/>
              </a:ext>
            </a:extLst>
          </p:cNvPr>
          <p:cNvSpPr/>
          <p:nvPr/>
        </p:nvSpPr>
        <p:spPr bwMode="auto">
          <a:xfrm>
            <a:off x="3805038" y="4733153"/>
            <a:ext cx="852256" cy="577050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88FB544-FAAD-4985-83DD-E419790329D0}"/>
              </a:ext>
            </a:extLst>
          </p:cNvPr>
          <p:cNvSpPr/>
          <p:nvPr/>
        </p:nvSpPr>
        <p:spPr bwMode="auto">
          <a:xfrm>
            <a:off x="3586579" y="3355759"/>
            <a:ext cx="861134" cy="514905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E92B251C-2F85-4C30-936A-97698E1800E5}"/>
              </a:ext>
            </a:extLst>
          </p:cNvPr>
          <p:cNvSpPr/>
          <p:nvPr/>
        </p:nvSpPr>
        <p:spPr bwMode="auto">
          <a:xfrm rot="5400000">
            <a:off x="9472469" y="3160444"/>
            <a:ext cx="554854" cy="679141"/>
          </a:xfrm>
          <a:prstGeom prst="down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D29B595-8789-4335-AB39-42C9A7F9C034}"/>
              </a:ext>
            </a:extLst>
          </p:cNvPr>
          <p:cNvSpPr txBox="1"/>
          <p:nvPr/>
        </p:nvSpPr>
        <p:spPr>
          <a:xfrm>
            <a:off x="10111666" y="3116061"/>
            <a:ext cx="1979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Politische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mit Strategie zur demokratischen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Mehrheits-Bildung!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709805-B4F4-45B5-9CB2-BC0D487F89B2}"/>
              </a:ext>
            </a:extLst>
          </p:cNvPr>
          <p:cNvSpPr txBox="1"/>
          <p:nvPr/>
        </p:nvSpPr>
        <p:spPr>
          <a:xfrm>
            <a:off x="10005135" y="781236"/>
            <a:ext cx="1890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Alle Sprachen und mehrere Landes-Währungen verfügbar.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05B45C-5117-4592-A79D-7F1FD798DBA6}"/>
              </a:ext>
            </a:extLst>
          </p:cNvPr>
          <p:cNvSpPr txBox="1"/>
          <p:nvPr/>
        </p:nvSpPr>
        <p:spPr>
          <a:xfrm>
            <a:off x="1009293" y="2867487"/>
            <a:ext cx="2568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Zwei Konten: Alte € plus W€ = Waren-Kredit-Konten, dazu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Bargeld als Wechsel.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EE56A150-6107-4224-A74C-F8D706317411}"/>
              </a:ext>
            </a:extLst>
          </p:cNvPr>
          <p:cNvSpPr/>
          <p:nvPr/>
        </p:nvSpPr>
        <p:spPr bwMode="auto">
          <a:xfrm rot="1075123">
            <a:off x="3378148" y="2501909"/>
            <a:ext cx="3201103" cy="380383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91AED60-2A68-4FBD-9173-0D311DC9FA7F}"/>
              </a:ext>
            </a:extLst>
          </p:cNvPr>
          <p:cNvSpPr txBox="1"/>
          <p:nvPr/>
        </p:nvSpPr>
        <p:spPr>
          <a:xfrm>
            <a:off x="1009292" y="1278384"/>
            <a:ext cx="2586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Wirtschafts-Theorie für gesättigte Märkte mit Gewinnschutz beseitigt Gelt-Mangel.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9EA4A5AB-4DE1-44D1-B5B0-337016F86D3C}"/>
              </a:ext>
            </a:extLst>
          </p:cNvPr>
          <p:cNvSpPr/>
          <p:nvPr/>
        </p:nvSpPr>
        <p:spPr bwMode="auto">
          <a:xfrm rot="10800000">
            <a:off x="9445841" y="825618"/>
            <a:ext cx="559293" cy="301841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61463A-CBA3-4636-857C-4DDF96F92165}"/>
              </a:ext>
            </a:extLst>
          </p:cNvPr>
          <p:cNvSpPr txBox="1"/>
          <p:nvPr/>
        </p:nvSpPr>
        <p:spPr>
          <a:xfrm>
            <a:off x="9286043" y="4927107"/>
            <a:ext cx="245911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Damit exklusive Allein-Stellung weltweit!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umsplatzhalter 3">
            <a:extLst>
              <a:ext uri="{FF2B5EF4-FFF2-40B4-BE49-F238E27FC236}">
                <a16:creationId xmlns:a16="http://schemas.microsoft.com/office/drawing/2014/main" id="{BA7A5853-1EB6-47EF-A337-7D4F7984BA3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4545"/>
              </a:buClr>
              <a:buFont typeface="Wingdings" panose="05000000000000000000" pitchFamily="2" charset="2"/>
              <a:buChar char="è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n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Immob-Vortrag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EUROWEG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Spittal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Drau 2019  ,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Folie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fld id="{4B162429-DE43-4D68-BFF8-226E7227BF4F}" type="slidenum">
              <a:rPr kumimoji="0" lang="en-US" alt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6</a:t>
            </a:fld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 25</a:t>
            </a:r>
          </a:p>
        </p:txBody>
      </p:sp>
      <p:sp>
        <p:nvSpPr>
          <p:cNvPr id="183300" name="Rectangle 4">
            <a:extLst>
              <a:ext uri="{FF2B5EF4-FFF2-40B4-BE49-F238E27FC236}">
                <a16:creationId xmlns:a16="http://schemas.microsoft.com/office/drawing/2014/main" id="{D5A960BD-8138-45EA-8412-9CD6A16F7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76201"/>
            <a:ext cx="10863309" cy="669925"/>
          </a:xfrm>
        </p:spPr>
        <p:txBody>
          <a:bodyPr/>
          <a:lstStyle/>
          <a:p>
            <a:pPr>
              <a:defRPr/>
            </a:pPr>
            <a:r>
              <a:rPr lang="de-CH" dirty="0"/>
              <a:t>Hohe Staatsschulden für Wohlstand ?   </a:t>
            </a:r>
            <a:r>
              <a:rPr lang="de-CH"/>
              <a:t>Ja</a:t>
            </a:r>
            <a:endParaRPr lang="de-DE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10F5333-8FDB-4705-93F1-75E4E351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0" y="465137"/>
            <a:ext cx="722800" cy="60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3C3AE684-98F0-4D1E-8A9B-7EB99542B925}"/>
              </a:ext>
            </a:extLst>
          </p:cNvPr>
          <p:cNvSpPr/>
          <p:nvPr/>
        </p:nvSpPr>
        <p:spPr bwMode="auto">
          <a:xfrm>
            <a:off x="3805038" y="4733153"/>
            <a:ext cx="852256" cy="577050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88FB544-FAAD-4985-83DD-E419790329D0}"/>
              </a:ext>
            </a:extLst>
          </p:cNvPr>
          <p:cNvSpPr/>
          <p:nvPr/>
        </p:nvSpPr>
        <p:spPr bwMode="auto">
          <a:xfrm>
            <a:off x="3586579" y="3355759"/>
            <a:ext cx="861134" cy="514905"/>
          </a:xfrm>
          <a:prstGeom prst="right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E92B251C-2F85-4C30-936A-97698E1800E5}"/>
              </a:ext>
            </a:extLst>
          </p:cNvPr>
          <p:cNvSpPr/>
          <p:nvPr/>
        </p:nvSpPr>
        <p:spPr bwMode="auto">
          <a:xfrm rot="5400000">
            <a:off x="7542069" y="3531094"/>
            <a:ext cx="554854" cy="679141"/>
          </a:xfrm>
          <a:prstGeom prst="down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61463A-CBA3-4636-857C-4DDF96F92165}"/>
              </a:ext>
            </a:extLst>
          </p:cNvPr>
          <p:cNvSpPr txBox="1"/>
          <p:nvPr/>
        </p:nvSpPr>
        <p:spPr>
          <a:xfrm>
            <a:off x="9286043" y="4927107"/>
            <a:ext cx="245911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Damit exklusive Allein-Stellung weltweit!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86481AE-12B6-4126-8988-625A91E7EC64}"/>
              </a:ext>
            </a:extLst>
          </p:cNvPr>
          <p:cNvSpPr txBox="1"/>
          <p:nvPr/>
        </p:nvSpPr>
        <p:spPr>
          <a:xfrm>
            <a:off x="6945745" y="1028017"/>
            <a:ext cx="47994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Im Jahr 2020 hat die Verschuldung der öffentlichen Haushalte in der </a:t>
            </a:r>
            <a:r>
              <a:rPr lang="de-CH" b="1" dirty="0"/>
              <a:t>Schweiz</a:t>
            </a:r>
            <a:r>
              <a:rPr lang="de-CH" dirty="0"/>
              <a:t> die Schwelle von 300 Mrd. Franken überschritten und betrug 304 Mrd. Franken. Dieser Anstieg ist hauptsächlich auf die wirtschaftlichen Massnahmen im Zusammenhang mit der Pandemie zurückzuführen, um deren Folgen abzuschwächen.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5AA095F-89FF-4481-B9EF-83725A804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28017"/>
            <a:ext cx="5532599" cy="45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EUROWEG Vortrag der HuMan-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Bewegung</a:t>
            </a:r>
            <a:endParaRPr kumimoji="0" lang="en-US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Gmünd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.2014 ,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Folie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fld id="{56CCED10-457F-4EE7-AA89-8E752F62D368}" type="slidenum">
              <a:rPr kumimoji="0" lang="en-US" alt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87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509" y="55564"/>
            <a:ext cx="11266099" cy="669925"/>
          </a:xfrm>
        </p:spPr>
        <p:txBody>
          <a:bodyPr/>
          <a:lstStyle/>
          <a:p>
            <a:pPr>
              <a:defRPr/>
            </a:pPr>
            <a:r>
              <a:rPr lang="de-DE" sz="2400" dirty="0"/>
              <a:t>Das EUROWEG-Geld- und Gelt-System verbindet alt und neu!</a:t>
            </a:r>
          </a:p>
        </p:txBody>
      </p:sp>
      <p:pic>
        <p:nvPicPr>
          <p:cNvPr id="1751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0" y="458161"/>
            <a:ext cx="730928" cy="60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Text Box 11"/>
          <p:cNvSpPr txBox="1">
            <a:spLocks noChangeArrowheads="1"/>
          </p:cNvSpPr>
          <p:nvPr/>
        </p:nvSpPr>
        <p:spPr bwMode="auto">
          <a:xfrm>
            <a:off x="1139298" y="897253"/>
            <a:ext cx="10532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4545"/>
              </a:buClr>
              <a:buFont typeface="Wingdings" pitchFamily="2" charset="2"/>
              <a:buChar char="è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Das Zwei-Konten-System bei  EUROWEG Leistungs-Verrechnung!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D261E43-150E-4671-9723-22C21992E9C9}"/>
              </a:ext>
            </a:extLst>
          </p:cNvPr>
          <p:cNvSpPr txBox="1"/>
          <p:nvPr/>
        </p:nvSpPr>
        <p:spPr>
          <a:xfrm>
            <a:off x="7996687" y="1694869"/>
            <a:ext cx="40889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EUROWEG bietet zwei Konten an. Das klassische </a:t>
            </a:r>
            <a:r>
              <a:rPr kumimoji="0" lang="de-CH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materielle</a:t>
            </a:r>
            <a:r>
              <a:rPr kumimoji="0" lang="de-CH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Banken-Geld-Konto das nur im Plus als Kasse geführt werden kann.  </a:t>
            </a:r>
            <a:r>
              <a:rPr kumimoji="0" lang="de-CH" sz="2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Dazu das neue 2. virtuelle Waren-Kredit-Konto, das immer mit einem Minus-Limit von W€ 33’300 gestartet wird als Freischaltung der Buchung auf Minus-Basis. Nur so kann ein Waren-Tausch-System starten.    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143538B4-CC3B-4EB5-A490-9AC8989A1C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3472" y="1419366"/>
          <a:ext cx="5401573" cy="492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8221945" imgH="7490642" progId="Excel.Sheet.12">
                  <p:embed/>
                </p:oleObj>
              </mc:Choice>
              <mc:Fallback>
                <p:oleObj name="Worksheet" r:id="rId4" imgW="8221945" imgH="7490642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143538B4-CC3B-4EB5-A490-9AC8989A1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3472" y="1419366"/>
                        <a:ext cx="5401573" cy="4921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85AFB559-5D22-42F2-9AA5-5C191BEA6F9A}"/>
              </a:ext>
            </a:extLst>
          </p:cNvPr>
          <p:cNvSpPr txBox="1"/>
          <p:nvPr/>
        </p:nvSpPr>
        <p:spPr>
          <a:xfrm>
            <a:off x="819509" y="3880083"/>
            <a:ext cx="1681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Kontensalden immer NULL.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Zahlen sind Werte der Waren und Leistungen.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Rechnung wird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Geltschein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AE691B-AC98-4AB3-808C-F98CADE0BBBC}"/>
              </a:ext>
            </a:extLst>
          </p:cNvPr>
          <p:cNvSpPr txBox="1"/>
          <p:nvPr/>
        </p:nvSpPr>
        <p:spPr>
          <a:xfrm>
            <a:off x="814932" y="2370985"/>
            <a:ext cx="1681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Kontensalden Zunehmend +/-</a:t>
            </a:r>
          </a:p>
        </p:txBody>
      </p:sp>
    </p:spTree>
    <p:extLst>
      <p:ext uri="{BB962C8B-B14F-4D97-AF65-F5344CB8AC3E}">
        <p14:creationId xmlns:p14="http://schemas.microsoft.com/office/powerpoint/2010/main" val="23492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utoUpdateAnimBg="0"/>
      <p:bldP spid="6042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08.12.2010 /  KREDITISMUS PP1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EUROWEG:  Bar-Gelt in Form von Papier-Wechsel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19101"/>
            <a:ext cx="768553" cy="63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9" name="Rectangle 14"/>
          <p:cNvSpPr>
            <a:spLocks noChangeArrowheads="1"/>
          </p:cNvSpPr>
          <p:nvPr/>
        </p:nvSpPr>
        <p:spPr bwMode="auto">
          <a:xfrm>
            <a:off x="2366963" y="1339850"/>
            <a:ext cx="450850" cy="5013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4545"/>
              </a:buClr>
              <a:buFont typeface="Wingdings" pitchFamily="2" charset="2"/>
              <a:buChar char="è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Â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altLang="de-DE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6693AF4-1FD8-4B82-A1D8-933FFC2AB1BB}"/>
              </a:ext>
            </a:extLst>
          </p:cNvPr>
          <p:cNvSpPr txBox="1"/>
          <p:nvPr/>
        </p:nvSpPr>
        <p:spPr>
          <a:xfrm>
            <a:off x="807395" y="1386597"/>
            <a:ext cx="28599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 betrachten Bargeld als Menschenrecht.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EUROWEG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kann auf Guthaben-Konten davon jeweils 30% - 50% in Papier-Wechsel ausgeben, die versehen sind mit: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Namen des Ausstellers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Ablaufdatum 2 Jahre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Cash-gedeckt oder</a:t>
            </a:r>
            <a:b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Immobilien-Wechsel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Einlösbar bei Banken</a:t>
            </a:r>
            <a:b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oder bei EUROWEG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FBD681-5B67-486F-A9CA-C67E41640D43}"/>
              </a:ext>
            </a:extLst>
          </p:cNvPr>
          <p:cNvSpPr txBox="1"/>
          <p:nvPr/>
        </p:nvSpPr>
        <p:spPr>
          <a:xfrm>
            <a:off x="11191876" y="1257300"/>
            <a:ext cx="514350" cy="48482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5AE0D8-8141-4943-A56B-C52632AE4F44}"/>
              </a:ext>
            </a:extLst>
          </p:cNvPr>
          <p:cNvSpPr txBox="1"/>
          <p:nvPr/>
        </p:nvSpPr>
        <p:spPr>
          <a:xfrm>
            <a:off x="9810750" y="6105524"/>
            <a:ext cx="1924050" cy="302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89E0FE-A944-4CF8-9952-634A4BDB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412" y="1209281"/>
            <a:ext cx="8451312" cy="44199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934F624-62AD-41AC-A120-D660B3B1B8A8}"/>
              </a:ext>
            </a:extLst>
          </p:cNvPr>
          <p:cNvSpPr txBox="1"/>
          <p:nvPr/>
        </p:nvSpPr>
        <p:spPr>
          <a:xfrm>
            <a:off x="933859" y="5826868"/>
            <a:ext cx="111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Papier-Gelt im anonymen Umlauf ist ein Menschenrecht und Ausdruck freiheitlicher Gesellschaften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1219199" y="6464300"/>
            <a:ext cx="4187301" cy="304800"/>
          </a:xfrm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Vortrag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der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HuMan-Bewegung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Spirituelle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Grundlagen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Teil</a:t>
            </a:r>
            <a:r>
              <a:rPr kumimoji="0" lang="en-US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1"/>
            <a:ext cx="9191132" cy="669925"/>
          </a:xfrm>
        </p:spPr>
        <p:txBody>
          <a:bodyPr/>
          <a:lstStyle/>
          <a:p>
            <a:pPr>
              <a:defRPr/>
            </a:pPr>
            <a:r>
              <a:rPr lang="de-DE" dirty="0"/>
              <a:t>Systemwechsel der „</a:t>
            </a:r>
            <a:r>
              <a:rPr lang="de-DE" dirty="0">
                <a:solidFill>
                  <a:srgbClr val="FF0000"/>
                </a:solidFill>
              </a:rPr>
              <a:t>Materie</a:t>
            </a:r>
            <a:r>
              <a:rPr lang="de-DE" dirty="0"/>
              <a:t>“ kontra Primat „</a:t>
            </a:r>
            <a:r>
              <a:rPr lang="de-DE" dirty="0">
                <a:solidFill>
                  <a:schemeClr val="accent2"/>
                </a:solidFill>
              </a:rPr>
              <a:t>Geist</a:t>
            </a:r>
            <a:r>
              <a:rPr lang="de-DE" dirty="0"/>
              <a:t>“</a:t>
            </a:r>
          </a:p>
        </p:txBody>
      </p:sp>
      <p:pic>
        <p:nvPicPr>
          <p:cNvPr id="166922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" y="415641"/>
            <a:ext cx="80679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7C38705-BE0E-43A9-8D83-153A1D4AA65D}"/>
              </a:ext>
            </a:extLst>
          </p:cNvPr>
          <p:cNvSpPr txBox="1"/>
          <p:nvPr/>
        </p:nvSpPr>
        <p:spPr>
          <a:xfrm>
            <a:off x="4206754" y="3492856"/>
            <a:ext cx="751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Konkursversicherung 1% entdeckt 1993 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(BIP 350 Mia. / 2.8 Mia.)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3FD0F10-14A9-49E3-93F0-38BC00DB6B5A}"/>
              </a:ext>
            </a:extLst>
          </p:cNvPr>
          <p:cNvSpPr txBox="1"/>
          <p:nvPr/>
        </p:nvSpPr>
        <p:spPr>
          <a:xfrm>
            <a:off x="1442082" y="1334753"/>
            <a:ext cx="260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Geld              =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34EA1AC-2295-4264-B177-ED8D0CCC3280}"/>
              </a:ext>
            </a:extLst>
          </p:cNvPr>
          <p:cNvSpPr txBox="1"/>
          <p:nvPr/>
        </p:nvSpPr>
        <p:spPr>
          <a:xfrm>
            <a:off x="4462163" y="1321196"/>
            <a:ext cx="1980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Kredit 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würdig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E8B61C-1AD5-411A-8F8F-A7C6EF534341}"/>
              </a:ext>
            </a:extLst>
          </p:cNvPr>
          <p:cNvSpPr txBox="1"/>
          <p:nvPr/>
        </p:nvSpPr>
        <p:spPr>
          <a:xfrm>
            <a:off x="1362269" y="2197206"/>
            <a:ext cx="223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Materie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E831A9-B621-4C02-B395-E5CA962326C8}"/>
              </a:ext>
            </a:extLst>
          </p:cNvPr>
          <p:cNvSpPr txBox="1"/>
          <p:nvPr/>
        </p:nvSpPr>
        <p:spPr>
          <a:xfrm>
            <a:off x="4462163" y="2126054"/>
            <a:ext cx="188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Geist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0D96DA-C420-42AF-9277-E88391994C54}"/>
              </a:ext>
            </a:extLst>
          </p:cNvPr>
          <p:cNvSpPr txBox="1"/>
          <p:nvPr/>
        </p:nvSpPr>
        <p:spPr>
          <a:xfrm>
            <a:off x="1362269" y="3059659"/>
            <a:ext cx="2116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Bankensystem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Banknoten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Geldmünzen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Bankomaten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Bankkonten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Nationalbanken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  / BIZ etc.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FB1162-534A-41C8-9A85-4E672C6E9153}"/>
              </a:ext>
            </a:extLst>
          </p:cNvPr>
          <p:cNvSpPr txBox="1"/>
          <p:nvPr/>
        </p:nvSpPr>
        <p:spPr>
          <a:xfrm>
            <a:off x="4283822" y="2613239"/>
            <a:ext cx="587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Gewinnschutz Art. 314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/ gelesen 1971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E4B3CF-06F1-4248-A2C5-84CF25C699B2}"/>
              </a:ext>
            </a:extLst>
          </p:cNvPr>
          <p:cNvSpPr txBox="1"/>
          <p:nvPr/>
        </p:nvSpPr>
        <p:spPr>
          <a:xfrm>
            <a:off x="4283823" y="4876036"/>
            <a:ext cx="706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 das obige am besten und am schnellsten kann, ist der Herr der zukünftigen Gelt-Schöpfung der neuen Zeit.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3898077-1105-42FF-B5CD-C34C75A6E76E}"/>
              </a:ext>
            </a:extLst>
          </p:cNvPr>
          <p:cNvSpPr txBox="1"/>
          <p:nvPr/>
        </p:nvSpPr>
        <p:spPr>
          <a:xfrm>
            <a:off x="4283823" y="5655473"/>
            <a:ext cx="514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Ich hoffe die Schweizer!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B424A9D-419C-440B-ACED-F9F26C18CAF9}"/>
              </a:ext>
            </a:extLst>
          </p:cNvPr>
          <p:cNvCxnSpPr>
            <a:cxnSpLocks/>
          </p:cNvCxnSpPr>
          <p:nvPr/>
        </p:nvCxnSpPr>
        <p:spPr bwMode="auto">
          <a:xfrm>
            <a:off x="3629608" y="1296714"/>
            <a:ext cx="1110343" cy="989286"/>
          </a:xfrm>
          <a:prstGeom prst="line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476E2D0-B24B-4632-A549-D7A48FA9D3CD}"/>
              </a:ext>
            </a:extLst>
          </p:cNvPr>
          <p:cNvCxnSpPr>
            <a:cxnSpLocks/>
          </p:cNvCxnSpPr>
          <p:nvPr/>
        </p:nvCxnSpPr>
        <p:spPr bwMode="auto">
          <a:xfrm>
            <a:off x="3767742" y="1954457"/>
            <a:ext cx="20220" cy="4156351"/>
          </a:xfrm>
          <a:prstGeom prst="line">
            <a:avLst/>
          </a:prstGeom>
          <a:ln w="317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66F8F48D-D337-406F-BCBB-7F60980DC2F7}"/>
              </a:ext>
            </a:extLst>
          </p:cNvPr>
          <p:cNvSpPr/>
          <p:nvPr/>
        </p:nvSpPr>
        <p:spPr bwMode="auto">
          <a:xfrm>
            <a:off x="1833916" y="1852711"/>
            <a:ext cx="258418" cy="413488"/>
          </a:xfrm>
          <a:prstGeom prst="down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2FB2CAF2-22FD-480E-AD9D-710A9DB93A34}"/>
              </a:ext>
            </a:extLst>
          </p:cNvPr>
          <p:cNvSpPr/>
          <p:nvPr/>
        </p:nvSpPr>
        <p:spPr bwMode="auto">
          <a:xfrm>
            <a:off x="4885886" y="1827524"/>
            <a:ext cx="246043" cy="361780"/>
          </a:xfrm>
          <a:prstGeom prst="downArrow">
            <a:avLst/>
          </a:prstGeom>
          <a:solidFill>
            <a:srgbClr val="DC2B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9DB4272-33F2-4E63-891E-7D0CC524D2C5}"/>
              </a:ext>
            </a:extLst>
          </p:cNvPr>
          <p:cNvSpPr txBox="1"/>
          <p:nvPr/>
        </p:nvSpPr>
        <p:spPr>
          <a:xfrm>
            <a:off x="4283823" y="3969211"/>
            <a:ext cx="734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Waren-Buchhaltung kennt keinen «Gelt-Zahlen-Mangel»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FF4953A-8326-4766-9D6F-61EA9F12359C}"/>
              </a:ext>
            </a:extLst>
          </p:cNvPr>
          <p:cNvSpPr txBox="1"/>
          <p:nvPr/>
        </p:nvSpPr>
        <p:spPr>
          <a:xfrm>
            <a:off x="1186521" y="887767"/>
            <a:ext cx="677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Vom  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Haben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de-CH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zum   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B802E41-AE8C-4F61-B63A-B035C9E691A8}"/>
              </a:ext>
            </a:extLst>
          </p:cNvPr>
          <p:cNvSpPr txBox="1"/>
          <p:nvPr/>
        </p:nvSpPr>
        <p:spPr>
          <a:xfrm>
            <a:off x="6406434" y="1439938"/>
            <a:ext cx="5628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19AB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 Entmaterialisierung des Geldes 2023 HJK 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srgbClr val="19AB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E072A2-BD32-48E8-A280-0127F4AB7B35}"/>
              </a:ext>
            </a:extLst>
          </p:cNvPr>
          <p:cNvSpPr txBox="1"/>
          <p:nvPr/>
        </p:nvSpPr>
        <p:spPr>
          <a:xfrm>
            <a:off x="9598173" y="2594444"/>
            <a:ext cx="232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entdeckt von HJK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A01CD45-482B-45BA-BC42-811C1773E290}"/>
              </a:ext>
            </a:extLst>
          </p:cNvPr>
          <p:cNvSpPr txBox="1"/>
          <p:nvPr/>
        </p:nvSpPr>
        <p:spPr>
          <a:xfrm>
            <a:off x="4283823" y="4405096"/>
            <a:ext cx="7165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b="1" dirty="0">
                <a:solidFill>
                  <a:srgbClr val="00863D"/>
                </a:solidFill>
                <a:latin typeface="Arial"/>
              </a:rPr>
              <a:t>= Buchungs-Transfer-Gebühr von 3% ersetzt den 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Zins!</a:t>
            </a:r>
            <a:endParaRPr lang="de-CH" sz="2000" dirty="0">
              <a:solidFill>
                <a:srgbClr val="00863D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F507B32-776E-4C2A-894B-062D87A84F88}"/>
              </a:ext>
            </a:extLst>
          </p:cNvPr>
          <p:cNvSpPr txBox="1"/>
          <p:nvPr/>
        </p:nvSpPr>
        <p:spPr>
          <a:xfrm>
            <a:off x="4283822" y="3073209"/>
            <a:ext cx="7642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b="1" dirty="0">
                <a:solidFill>
                  <a:srgbClr val="000000"/>
                </a:solidFill>
                <a:latin typeface="Arial"/>
              </a:rPr>
              <a:t>= Blanko-Kredit ist die Basis </a:t>
            </a:r>
            <a:r>
              <a:rPr lang="de-CH" b="1" dirty="0">
                <a:solidFill>
                  <a:srgbClr val="000000"/>
                </a:solidFill>
                <a:latin typeface="Arial"/>
              </a:rPr>
              <a:t>des Wohlstandes für Alle Menschen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303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utoUpdateAnimBg="0"/>
      <p:bldP spid="6" grpId="0"/>
      <p:bldP spid="2" grpId="0"/>
      <p:bldP spid="11" grpId="0"/>
      <p:bldP spid="7" grpId="0"/>
      <p:bldP spid="9" grpId="0"/>
      <p:bldP spid="10" grpId="0"/>
      <p:bldP spid="12" grpId="0"/>
      <p:bldP spid="13" grpId="0"/>
      <p:bldP spid="1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2B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2B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2B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2B1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Breitbild</PresentationFormat>
  <Paragraphs>184</Paragraphs>
  <Slides>23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6" baseType="lpstr">
      <vt:lpstr>Abadi</vt:lpstr>
      <vt:lpstr>Arial</vt:lpstr>
      <vt:lpstr>Arial Black</vt:lpstr>
      <vt:lpstr>Calibri</vt:lpstr>
      <vt:lpstr>Calibri Light</vt:lpstr>
      <vt:lpstr>Times New Roman</vt:lpstr>
      <vt:lpstr>Wingdings</vt:lpstr>
      <vt:lpstr>Office</vt:lpstr>
      <vt:lpstr>Leere Präsentation</vt:lpstr>
      <vt:lpstr>2_Leere Präsentation</vt:lpstr>
      <vt:lpstr>5_Larissa</vt:lpstr>
      <vt:lpstr>Worksheet</vt:lpstr>
      <vt:lpstr>Grafik</vt:lpstr>
      <vt:lpstr>Lösung: Aufbau einer Parallel-Gesellschaft in der Schweiz  auf der Basis der  Freunde der Verfassung.</vt:lpstr>
      <vt:lpstr>PowerPoint-Präsentation</vt:lpstr>
      <vt:lpstr>Firmenstruktur und Leitung </vt:lpstr>
      <vt:lpstr>PowerPoint-Präsentation</vt:lpstr>
      <vt:lpstr>Die 4 Bausteine in EUROWEG für weltweiten Wohlstand !</vt:lpstr>
      <vt:lpstr>Hohe Staatsschulden für Wohlstand ?   Ja</vt:lpstr>
      <vt:lpstr>Das EUROWEG-Geld- und Gelt-System verbindet alt und neu!</vt:lpstr>
      <vt:lpstr>EUROWEG:  Bar-Gelt in Form von Papier-Wechsel</vt:lpstr>
      <vt:lpstr>Systemwechsel der „Materie“ kontra Primat „Geist“</vt:lpstr>
      <vt:lpstr>Waren-Kredit ersetzt den Geld-Kredit durch Buchhaltung</vt:lpstr>
      <vt:lpstr>Waren-Kredit braucht kein materielles Monopol-Tausch-Geld</vt:lpstr>
      <vt:lpstr>Wer organisiert die Rettung? Die Banken oder Wir mit EUROWEG? </vt:lpstr>
      <vt:lpstr>Die wichtigste Ausrichtung der Ausbildung ab 5-65 aller ist….? </vt:lpstr>
      <vt:lpstr>Die wichtigste Ausrichtung der Ausbildung ab 5-65 aller ist….? </vt:lpstr>
      <vt:lpstr>Die wichtigste Ausrichtung der Ausbildung ab 5-65 aller ist….? </vt:lpstr>
      <vt:lpstr>Die wichtigste Ausrichtung der Ausbildung ab 5-65 aller ist….? </vt:lpstr>
      <vt:lpstr>Die wichtigste Ausrichtung der Ausbildung ab 5-65 aller ist….? </vt:lpstr>
      <vt:lpstr>Die wichtigste Ausrichtung der Ausbildung ab 5-65 aller ist….? </vt:lpstr>
      <vt:lpstr>Die wichtigste Ausrichtung der Ausbildung ab 5-65 aller ist….? </vt:lpstr>
      <vt:lpstr>Die wichtigste Ausrichtung der Ausbildung ab 5-65 aller ist….? </vt:lpstr>
      <vt:lpstr>Die Kollateral-Konten von Personen mit Geburts-Schein </vt:lpstr>
      <vt:lpstr>Die dezentrale Terra 5 DC-Verrechnung je Gemeinde mit 10’00 Konten </vt:lpstr>
      <vt:lpstr>Die Dezentrale Terra 5 DC - Zentrale mit Menschen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Hans-Jürgen Klaussner</dc:creator>
  <cp:lastModifiedBy>Hans-Jürgen Klaussner</cp:lastModifiedBy>
  <cp:revision>20</cp:revision>
  <dcterms:created xsi:type="dcterms:W3CDTF">2022-03-22T05:23:41Z</dcterms:created>
  <dcterms:modified xsi:type="dcterms:W3CDTF">2022-04-10T10:56:27Z</dcterms:modified>
</cp:coreProperties>
</file>