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2"/>
  </p:notesMasterIdLst>
  <p:sldIdLst>
    <p:sldId id="340" r:id="rId3"/>
    <p:sldId id="432" r:id="rId4"/>
    <p:sldId id="488" r:id="rId5"/>
    <p:sldId id="486" r:id="rId6"/>
    <p:sldId id="356" r:id="rId7"/>
    <p:sldId id="453" r:id="rId8"/>
    <p:sldId id="487" r:id="rId9"/>
    <p:sldId id="421" r:id="rId10"/>
    <p:sldId id="454" r:id="rId11"/>
    <p:sldId id="460" r:id="rId12"/>
    <p:sldId id="455" r:id="rId13"/>
    <p:sldId id="422" r:id="rId14"/>
    <p:sldId id="393" r:id="rId15"/>
    <p:sldId id="456" r:id="rId16"/>
    <p:sldId id="457" r:id="rId17"/>
    <p:sldId id="458" r:id="rId18"/>
    <p:sldId id="459" r:id="rId19"/>
    <p:sldId id="380" r:id="rId20"/>
    <p:sldId id="382"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21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474572-9424-4749-903B-289ECDA5A9DC}" type="datetimeFigureOut">
              <a:rPr lang="de-CH" smtClean="0"/>
              <a:t>13.01.2021</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41D67B-FB5E-44F4-B228-1B8D9749EC77}" type="slidenum">
              <a:rPr lang="de-CH" smtClean="0"/>
              <a:t>‹Nr.›</a:t>
            </a:fld>
            <a:endParaRPr lang="de-CH"/>
          </a:p>
        </p:txBody>
      </p:sp>
    </p:spTree>
    <p:extLst>
      <p:ext uri="{BB962C8B-B14F-4D97-AF65-F5344CB8AC3E}">
        <p14:creationId xmlns:p14="http://schemas.microsoft.com/office/powerpoint/2010/main" val="424307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3000">
                <a:solidFill>
                  <a:schemeClr val="tx1"/>
                </a:solidFill>
                <a:latin typeface="Times New Roman" pitchFamily="18" charset="0"/>
              </a:defRPr>
            </a:lvl1pPr>
            <a:lvl2pPr marL="784906" indent="-301887" algn="ctr" eaLnBrk="0" hangingPunct="0">
              <a:defRPr sz="3000">
                <a:solidFill>
                  <a:schemeClr val="tx1"/>
                </a:solidFill>
                <a:latin typeface="Times New Roman" pitchFamily="18" charset="0"/>
              </a:defRPr>
            </a:lvl2pPr>
            <a:lvl3pPr marL="1207547" indent="-241510" algn="ctr" eaLnBrk="0" hangingPunct="0">
              <a:defRPr sz="3000">
                <a:solidFill>
                  <a:schemeClr val="tx1"/>
                </a:solidFill>
                <a:latin typeface="Times New Roman" pitchFamily="18" charset="0"/>
              </a:defRPr>
            </a:lvl3pPr>
            <a:lvl4pPr marL="1690566" indent="-241510" algn="ctr" eaLnBrk="0" hangingPunct="0">
              <a:defRPr sz="3000">
                <a:solidFill>
                  <a:schemeClr val="tx1"/>
                </a:solidFill>
                <a:latin typeface="Times New Roman" pitchFamily="18" charset="0"/>
              </a:defRPr>
            </a:lvl4pPr>
            <a:lvl5pPr marL="2173585" indent="-241510" algn="ctr" eaLnBrk="0" hangingPunct="0">
              <a:defRPr sz="3000">
                <a:solidFill>
                  <a:schemeClr val="tx1"/>
                </a:solidFill>
                <a:latin typeface="Times New Roman" pitchFamily="18" charset="0"/>
              </a:defRPr>
            </a:lvl5pPr>
            <a:lvl6pPr marL="2656603" indent="-241510" algn="ctr" eaLnBrk="0" fontAlgn="base" hangingPunct="0">
              <a:spcBef>
                <a:spcPct val="0"/>
              </a:spcBef>
              <a:spcAft>
                <a:spcPct val="0"/>
              </a:spcAft>
              <a:defRPr sz="3000">
                <a:solidFill>
                  <a:schemeClr val="tx1"/>
                </a:solidFill>
                <a:latin typeface="Times New Roman" pitchFamily="18" charset="0"/>
              </a:defRPr>
            </a:lvl6pPr>
            <a:lvl7pPr marL="3139622" indent="-241510" algn="ctr" eaLnBrk="0" fontAlgn="base" hangingPunct="0">
              <a:spcBef>
                <a:spcPct val="0"/>
              </a:spcBef>
              <a:spcAft>
                <a:spcPct val="0"/>
              </a:spcAft>
              <a:defRPr sz="3000">
                <a:solidFill>
                  <a:schemeClr val="tx1"/>
                </a:solidFill>
                <a:latin typeface="Times New Roman" pitchFamily="18" charset="0"/>
              </a:defRPr>
            </a:lvl7pPr>
            <a:lvl8pPr marL="3622641" indent="-241510" algn="ctr" eaLnBrk="0" fontAlgn="base" hangingPunct="0">
              <a:spcBef>
                <a:spcPct val="0"/>
              </a:spcBef>
              <a:spcAft>
                <a:spcPct val="0"/>
              </a:spcAft>
              <a:defRPr sz="3000">
                <a:solidFill>
                  <a:schemeClr val="tx1"/>
                </a:solidFill>
                <a:latin typeface="Times New Roman" pitchFamily="18" charset="0"/>
              </a:defRPr>
            </a:lvl8pPr>
            <a:lvl9pPr marL="4105660" indent="-241510" algn="ctr" eaLnBrk="0" fontAlgn="base" hangingPunct="0">
              <a:spcBef>
                <a:spcPct val="0"/>
              </a:spcBef>
              <a:spcAft>
                <a:spcPct val="0"/>
              </a:spcAft>
              <a:defRPr sz="3000">
                <a:solidFill>
                  <a:schemeClr val="tx1"/>
                </a:solidFill>
                <a:latin typeface="Times New Roman"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C2573EF-0705-4A88-AF9C-3C8A71CAD4CC}" type="slidenum">
              <a:rPr kumimoji="0" lang="de-DE" altLang="de-DE" sz="13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de-DE" altLang="de-DE" sz="13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2579" name="Rectangle 2"/>
          <p:cNvSpPr>
            <a:spLocks noGrp="1" noRot="1" noChangeAspect="1" noChangeArrowheads="1" noTextEdit="1"/>
          </p:cNvSpPr>
          <p:nvPr>
            <p:ph type="sldImg"/>
          </p:nvPr>
        </p:nvSpPr>
        <p:spPr>
          <a:xfrm>
            <a:off x="106363" y="782638"/>
            <a:ext cx="6684962" cy="3760787"/>
          </a:xfrm>
          <a:ln/>
        </p:spPr>
      </p:sp>
      <p:sp>
        <p:nvSpPr>
          <p:cNvPr id="152580" name="Rectangle 3"/>
          <p:cNvSpPr>
            <a:spLocks noGrp="1" noChangeArrowheads="1"/>
          </p:cNvSpPr>
          <p:nvPr>
            <p:ph type="body" idx="1"/>
          </p:nvPr>
        </p:nvSpPr>
        <p:spPr>
          <a:xfrm>
            <a:off x="920750" y="4778375"/>
            <a:ext cx="5053013" cy="4462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Guten Tag, meine Damen und Herren, mein Name ist……., ich darf Sie recht herzlich begrüßen, zu unserer heutigen Geschäftspräsentation von </a:t>
            </a:r>
          </a:p>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3000">
                <a:solidFill>
                  <a:schemeClr val="tx1"/>
                </a:solidFill>
                <a:latin typeface="Times New Roman" pitchFamily="18" charset="0"/>
              </a:defRPr>
            </a:lvl1pPr>
            <a:lvl2pPr marL="784906" indent="-301887" algn="ctr" eaLnBrk="0" hangingPunct="0">
              <a:defRPr sz="3000">
                <a:solidFill>
                  <a:schemeClr val="tx1"/>
                </a:solidFill>
                <a:latin typeface="Times New Roman" pitchFamily="18" charset="0"/>
              </a:defRPr>
            </a:lvl2pPr>
            <a:lvl3pPr marL="1207547" indent="-241510" algn="ctr" eaLnBrk="0" hangingPunct="0">
              <a:defRPr sz="3000">
                <a:solidFill>
                  <a:schemeClr val="tx1"/>
                </a:solidFill>
                <a:latin typeface="Times New Roman" pitchFamily="18" charset="0"/>
              </a:defRPr>
            </a:lvl3pPr>
            <a:lvl4pPr marL="1690566" indent="-241510" algn="ctr" eaLnBrk="0" hangingPunct="0">
              <a:defRPr sz="3000">
                <a:solidFill>
                  <a:schemeClr val="tx1"/>
                </a:solidFill>
                <a:latin typeface="Times New Roman" pitchFamily="18" charset="0"/>
              </a:defRPr>
            </a:lvl4pPr>
            <a:lvl5pPr marL="2173585" indent="-241510" algn="ctr" eaLnBrk="0" hangingPunct="0">
              <a:defRPr sz="3000">
                <a:solidFill>
                  <a:schemeClr val="tx1"/>
                </a:solidFill>
                <a:latin typeface="Times New Roman" pitchFamily="18" charset="0"/>
              </a:defRPr>
            </a:lvl5pPr>
            <a:lvl6pPr marL="2656603" indent="-241510" algn="ctr" eaLnBrk="0" fontAlgn="base" hangingPunct="0">
              <a:spcBef>
                <a:spcPct val="0"/>
              </a:spcBef>
              <a:spcAft>
                <a:spcPct val="0"/>
              </a:spcAft>
              <a:defRPr sz="3000">
                <a:solidFill>
                  <a:schemeClr val="tx1"/>
                </a:solidFill>
                <a:latin typeface="Times New Roman" pitchFamily="18" charset="0"/>
              </a:defRPr>
            </a:lvl6pPr>
            <a:lvl7pPr marL="3139622" indent="-241510" algn="ctr" eaLnBrk="0" fontAlgn="base" hangingPunct="0">
              <a:spcBef>
                <a:spcPct val="0"/>
              </a:spcBef>
              <a:spcAft>
                <a:spcPct val="0"/>
              </a:spcAft>
              <a:defRPr sz="3000">
                <a:solidFill>
                  <a:schemeClr val="tx1"/>
                </a:solidFill>
                <a:latin typeface="Times New Roman" pitchFamily="18" charset="0"/>
              </a:defRPr>
            </a:lvl7pPr>
            <a:lvl8pPr marL="3622641" indent="-241510" algn="ctr" eaLnBrk="0" fontAlgn="base" hangingPunct="0">
              <a:spcBef>
                <a:spcPct val="0"/>
              </a:spcBef>
              <a:spcAft>
                <a:spcPct val="0"/>
              </a:spcAft>
              <a:defRPr sz="3000">
                <a:solidFill>
                  <a:schemeClr val="tx1"/>
                </a:solidFill>
                <a:latin typeface="Times New Roman" pitchFamily="18" charset="0"/>
              </a:defRPr>
            </a:lvl8pPr>
            <a:lvl9pPr marL="4105660" indent="-241510" algn="ctr" eaLnBrk="0" fontAlgn="base" hangingPunct="0">
              <a:spcBef>
                <a:spcPct val="0"/>
              </a:spcBef>
              <a:spcAft>
                <a:spcPct val="0"/>
              </a:spcAft>
              <a:defRPr sz="3000">
                <a:solidFill>
                  <a:schemeClr val="tx1"/>
                </a:solidFill>
                <a:latin typeface="Times New Roman" pitchFamily="18" charset="0"/>
              </a:defRPr>
            </a:lvl9pPr>
          </a:lstStyle>
          <a:p>
            <a:pPr algn="r">
              <a:defRPr/>
            </a:pPr>
            <a:fld id="{02CC429F-4479-459D-8197-8BB9DB3FECA6}" type="slidenum">
              <a:rPr lang="de-DE" altLang="de-DE" sz="1300"/>
              <a:pPr algn="r">
                <a:defRPr/>
              </a:pPr>
              <a:t>19</a:t>
            </a:fld>
            <a:endParaRPr lang="de-DE" altLang="de-DE" sz="130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201698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222790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220200" y="76201"/>
            <a:ext cx="2667000" cy="60928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1217085" y="76201"/>
            <a:ext cx="7799916" cy="60928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2726889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219200" y="76201"/>
            <a:ext cx="10668000" cy="669925"/>
          </a:xfrm>
        </p:spPr>
        <p:txBody>
          <a:bodyPr/>
          <a:lstStyle/>
          <a:p>
            <a:r>
              <a:rPr lang="de-DE"/>
              <a:t>Titelmasterformat durch Klicken bearbeiten</a:t>
            </a:r>
            <a:endParaRPr lang="de-CH"/>
          </a:p>
        </p:txBody>
      </p:sp>
      <p:sp>
        <p:nvSpPr>
          <p:cNvPr id="3" name="Tabellenplatzhalter 2"/>
          <p:cNvSpPr>
            <a:spLocks noGrp="1"/>
          </p:cNvSpPr>
          <p:nvPr>
            <p:ph type="tbl" idx="1"/>
          </p:nvPr>
        </p:nvSpPr>
        <p:spPr>
          <a:xfrm>
            <a:off x="1217085" y="1058863"/>
            <a:ext cx="10661649" cy="5110162"/>
          </a:xfrm>
        </p:spPr>
        <p:txBody>
          <a:bodyPr/>
          <a:lstStyle/>
          <a:p>
            <a:pPr lvl="0"/>
            <a:endParaRPr lang="de-CH" noProof="0"/>
          </a:p>
        </p:txBody>
      </p:sp>
      <p:sp>
        <p:nvSpPr>
          <p:cNvPr id="4"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1630214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CH"/>
          </a:p>
        </p:txBody>
      </p:sp>
      <p:sp>
        <p:nvSpPr>
          <p:cNvPr id="4" name="Rectangle 4">
            <a:extLst>
              <a:ext uri="{FF2B5EF4-FFF2-40B4-BE49-F238E27FC236}">
                <a16:creationId xmlns:a16="http://schemas.microsoft.com/office/drawing/2014/main" id="{78C35E74-3329-4E9C-9426-5BA9881D3E28}"/>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6EC2DF89-32A8-4EE4-A233-236740D1781B}" type="slidenum">
              <a:rPr lang="en-US" altLang="de-DE" smtClean="0"/>
              <a:pPr>
                <a:defRPr/>
              </a:pPr>
              <a:t>‹Nr.›</a:t>
            </a:fld>
            <a:r>
              <a:rPr lang="en-US" altLang="de-DE"/>
              <a:t>/ 17</a:t>
            </a:r>
          </a:p>
        </p:txBody>
      </p:sp>
    </p:spTree>
    <p:extLst>
      <p:ext uri="{BB962C8B-B14F-4D97-AF65-F5344CB8AC3E}">
        <p14:creationId xmlns:p14="http://schemas.microsoft.com/office/powerpoint/2010/main" val="1744542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id="{1F03FF4B-8B52-41CF-8E77-9A4E11183384}"/>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1CF1A712-5D92-4C73-A874-A88CA94E5780}" type="slidenum">
              <a:rPr lang="en-US" altLang="de-DE" smtClean="0"/>
              <a:pPr>
                <a:defRPr/>
              </a:pPr>
              <a:t>‹Nr.›</a:t>
            </a:fld>
            <a:r>
              <a:rPr lang="en-US" altLang="de-DE"/>
              <a:t>/ 17</a:t>
            </a:r>
          </a:p>
        </p:txBody>
      </p:sp>
    </p:spTree>
    <p:extLst>
      <p:ext uri="{BB962C8B-B14F-4D97-AF65-F5344CB8AC3E}">
        <p14:creationId xmlns:p14="http://schemas.microsoft.com/office/powerpoint/2010/main" val="1409939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D88727C8-08F4-4703-8B50-6222EA70D066}"/>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EC4644C0-E759-4927-9784-2B7CE51BE6A9}" type="slidenum">
              <a:rPr lang="en-US" altLang="de-DE" smtClean="0"/>
              <a:pPr>
                <a:defRPr/>
              </a:pPr>
              <a:t>‹Nr.›</a:t>
            </a:fld>
            <a:r>
              <a:rPr lang="en-US" altLang="de-DE"/>
              <a:t>/ 17</a:t>
            </a:r>
          </a:p>
        </p:txBody>
      </p:sp>
    </p:spTree>
    <p:extLst>
      <p:ext uri="{BB962C8B-B14F-4D97-AF65-F5344CB8AC3E}">
        <p14:creationId xmlns:p14="http://schemas.microsoft.com/office/powerpoint/2010/main" val="2943184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1217085" y="1058863"/>
            <a:ext cx="5228167" cy="5110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648451" y="1058863"/>
            <a:ext cx="5230283" cy="5110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id="{BEF4CD8C-4922-41AF-8417-8B072E294F4E}"/>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EDF3748A-2F8F-4E7B-9DB0-B827386D0E46}" type="slidenum">
              <a:rPr lang="en-US" altLang="de-DE" smtClean="0"/>
              <a:pPr>
                <a:defRPr/>
              </a:pPr>
              <a:t>‹Nr.›</a:t>
            </a:fld>
            <a:r>
              <a:rPr lang="en-US" altLang="de-DE"/>
              <a:t>/ 17</a:t>
            </a:r>
          </a:p>
        </p:txBody>
      </p:sp>
    </p:spTree>
    <p:extLst>
      <p:ext uri="{BB962C8B-B14F-4D97-AF65-F5344CB8AC3E}">
        <p14:creationId xmlns:p14="http://schemas.microsoft.com/office/powerpoint/2010/main" val="2374823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id="{1124B7CC-66B0-4C4F-B06B-8937251E4237}"/>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2B649683-4447-4FA3-BAE2-252A09C09F9F}" type="slidenum">
              <a:rPr lang="en-US" altLang="de-DE" smtClean="0"/>
              <a:pPr>
                <a:defRPr/>
              </a:pPr>
              <a:t>‹Nr.›</a:t>
            </a:fld>
            <a:r>
              <a:rPr lang="en-US" altLang="de-DE"/>
              <a:t>/ 17</a:t>
            </a:r>
          </a:p>
        </p:txBody>
      </p:sp>
    </p:spTree>
    <p:extLst>
      <p:ext uri="{BB962C8B-B14F-4D97-AF65-F5344CB8AC3E}">
        <p14:creationId xmlns:p14="http://schemas.microsoft.com/office/powerpoint/2010/main" val="3729376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id="{31B8889C-D2CC-4AD3-BE2A-1FF3CA558F7D}"/>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64989547-3553-4EBD-8E9C-B75B42F1838B}" type="slidenum">
              <a:rPr lang="en-US" altLang="de-DE" smtClean="0"/>
              <a:pPr>
                <a:defRPr/>
              </a:pPr>
              <a:t>‹Nr.›</a:t>
            </a:fld>
            <a:r>
              <a:rPr lang="en-US" altLang="de-DE"/>
              <a:t>/ 17</a:t>
            </a:r>
          </a:p>
        </p:txBody>
      </p:sp>
    </p:spTree>
    <p:extLst>
      <p:ext uri="{BB962C8B-B14F-4D97-AF65-F5344CB8AC3E}">
        <p14:creationId xmlns:p14="http://schemas.microsoft.com/office/powerpoint/2010/main" val="2704242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01E366-3E95-4317-BF4B-B32AE00EE295}"/>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CB07A8F8-664D-4FFB-A61E-E462EB2971C2}" type="slidenum">
              <a:rPr lang="en-US" altLang="de-DE" smtClean="0"/>
              <a:pPr>
                <a:defRPr/>
              </a:pPr>
              <a:t>‹Nr.›</a:t>
            </a:fld>
            <a:r>
              <a:rPr lang="en-US" altLang="de-DE"/>
              <a:t>/ 17</a:t>
            </a:r>
          </a:p>
        </p:txBody>
      </p:sp>
    </p:spTree>
    <p:extLst>
      <p:ext uri="{BB962C8B-B14F-4D97-AF65-F5344CB8AC3E}">
        <p14:creationId xmlns:p14="http://schemas.microsoft.com/office/powerpoint/2010/main" val="233183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3989742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14F3F34C-EB49-4266-9F32-50602791F49D}"/>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89B5DD00-DD81-4824-BDD5-3B74661E874A}" type="slidenum">
              <a:rPr lang="en-US" altLang="de-DE" smtClean="0"/>
              <a:pPr>
                <a:defRPr/>
              </a:pPr>
              <a:t>‹Nr.›</a:t>
            </a:fld>
            <a:r>
              <a:rPr lang="en-US" altLang="de-DE"/>
              <a:t>/ 17</a:t>
            </a:r>
          </a:p>
        </p:txBody>
      </p:sp>
    </p:spTree>
    <p:extLst>
      <p:ext uri="{BB962C8B-B14F-4D97-AF65-F5344CB8AC3E}">
        <p14:creationId xmlns:p14="http://schemas.microsoft.com/office/powerpoint/2010/main" val="2335108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EB0D484A-2484-4786-ACC4-3E91D89E8FEC}"/>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4401C5C1-854D-4648-8F45-F328F9326A9C}" type="slidenum">
              <a:rPr lang="en-US" altLang="de-DE" smtClean="0"/>
              <a:pPr>
                <a:defRPr/>
              </a:pPr>
              <a:t>‹Nr.›</a:t>
            </a:fld>
            <a:r>
              <a:rPr lang="en-US" altLang="de-DE"/>
              <a:t>/ 17</a:t>
            </a:r>
          </a:p>
        </p:txBody>
      </p:sp>
    </p:spTree>
    <p:extLst>
      <p:ext uri="{BB962C8B-B14F-4D97-AF65-F5344CB8AC3E}">
        <p14:creationId xmlns:p14="http://schemas.microsoft.com/office/powerpoint/2010/main" val="2050141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id="{7DB05960-B62E-4801-AFE7-9994C2B97E3F}"/>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D61196E4-DC5D-4EA9-AC93-5AA2D55EE6A4}" type="slidenum">
              <a:rPr lang="en-US" altLang="de-DE" smtClean="0"/>
              <a:pPr>
                <a:defRPr/>
              </a:pPr>
              <a:t>‹Nr.›</a:t>
            </a:fld>
            <a:r>
              <a:rPr lang="en-US" altLang="de-DE"/>
              <a:t>/ 17</a:t>
            </a:r>
          </a:p>
        </p:txBody>
      </p:sp>
    </p:spTree>
    <p:extLst>
      <p:ext uri="{BB962C8B-B14F-4D97-AF65-F5344CB8AC3E}">
        <p14:creationId xmlns:p14="http://schemas.microsoft.com/office/powerpoint/2010/main" val="144930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220200" y="76201"/>
            <a:ext cx="2667000" cy="60928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1217085" y="76201"/>
            <a:ext cx="7799916" cy="60928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id="{50877CC0-51B5-4CA3-866D-49E543450018}"/>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01DA0643-E8FA-496A-9669-EFB89B12D066}" type="slidenum">
              <a:rPr lang="en-US" altLang="de-DE" smtClean="0"/>
              <a:pPr>
                <a:defRPr/>
              </a:pPr>
              <a:t>‹Nr.›</a:t>
            </a:fld>
            <a:r>
              <a:rPr lang="en-US" altLang="de-DE"/>
              <a:t>/ 17</a:t>
            </a:r>
          </a:p>
        </p:txBody>
      </p:sp>
    </p:spTree>
    <p:extLst>
      <p:ext uri="{BB962C8B-B14F-4D97-AF65-F5344CB8AC3E}">
        <p14:creationId xmlns:p14="http://schemas.microsoft.com/office/powerpoint/2010/main" val="2679164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219200" y="76201"/>
            <a:ext cx="10668000" cy="669925"/>
          </a:xfrm>
        </p:spPr>
        <p:txBody>
          <a:bodyPr/>
          <a:lstStyle/>
          <a:p>
            <a:r>
              <a:rPr lang="de-DE"/>
              <a:t>Titelmasterformat durch Klicken bearbeiten</a:t>
            </a:r>
            <a:endParaRPr lang="de-CH"/>
          </a:p>
        </p:txBody>
      </p:sp>
      <p:sp>
        <p:nvSpPr>
          <p:cNvPr id="3" name="Tabellenplatzhalter 2"/>
          <p:cNvSpPr>
            <a:spLocks noGrp="1"/>
          </p:cNvSpPr>
          <p:nvPr>
            <p:ph type="tbl" idx="1"/>
          </p:nvPr>
        </p:nvSpPr>
        <p:spPr>
          <a:xfrm>
            <a:off x="1217085" y="1058863"/>
            <a:ext cx="10661649" cy="5110162"/>
          </a:xfrm>
        </p:spPr>
        <p:txBody>
          <a:bodyPr/>
          <a:lstStyle/>
          <a:p>
            <a:pPr lvl="0"/>
            <a:endParaRPr lang="de-CH" noProof="0"/>
          </a:p>
        </p:txBody>
      </p:sp>
      <p:sp>
        <p:nvSpPr>
          <p:cNvPr id="4" name="Rectangle 4">
            <a:extLst>
              <a:ext uri="{FF2B5EF4-FFF2-40B4-BE49-F238E27FC236}">
                <a16:creationId xmlns:a16="http://schemas.microsoft.com/office/drawing/2014/main" id="{CBFCEF1F-8D6A-4C97-91CC-3AE36642A9CB}"/>
              </a:ext>
            </a:extLst>
          </p:cNvPr>
          <p:cNvSpPr>
            <a:spLocks noGrp="1" noChangeArrowheads="1"/>
          </p:cNvSpPr>
          <p:nvPr>
            <p:ph type="dt" sz="half" idx="10"/>
          </p:nvPr>
        </p:nvSpPr>
        <p:spPr>
          <a:ln/>
        </p:spPr>
        <p:txBody>
          <a:bodyPr/>
          <a:lstStyle>
            <a:lvl1pPr>
              <a:defRPr/>
            </a:lvl1pPr>
          </a:lstStyle>
          <a:p>
            <a:pPr>
              <a:defRPr/>
            </a:pPr>
            <a:r>
              <a:rPr lang="en-US" altLang="de-DE"/>
              <a:t>Immob-Vortrag des W.E.G.-BundesBiel</a:t>
            </a:r>
          </a:p>
          <a:p>
            <a:pPr>
              <a:defRPr/>
            </a:pPr>
            <a:r>
              <a:rPr lang="en-US" altLang="de-DE"/>
              <a:t>Biel, .2005 , Folie  </a:t>
            </a:r>
            <a:fld id="{1DCA52F8-0685-4AAB-928D-769C029840CA}" type="slidenum">
              <a:rPr lang="en-US" altLang="de-DE" smtClean="0"/>
              <a:pPr>
                <a:defRPr/>
              </a:pPr>
              <a:t>‹Nr.›</a:t>
            </a:fld>
            <a:r>
              <a:rPr lang="en-US" altLang="de-DE"/>
              <a:t>/ 17</a:t>
            </a:r>
          </a:p>
        </p:txBody>
      </p:sp>
    </p:spTree>
    <p:extLst>
      <p:ext uri="{BB962C8B-B14F-4D97-AF65-F5344CB8AC3E}">
        <p14:creationId xmlns:p14="http://schemas.microsoft.com/office/powerpoint/2010/main" val="393027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85489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1217085" y="1058863"/>
            <a:ext cx="5228167" cy="5110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648451" y="1058863"/>
            <a:ext cx="5230283" cy="5110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201593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57497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238129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116501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3568515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Immob-Vortrag des W.E.G.-BundesBiel Biel, .2005 , Folie  ‹Nr.›/ 17</a:t>
            </a:r>
            <a:endParaRPr lang="en-US"/>
          </a:p>
        </p:txBody>
      </p:sp>
    </p:spTree>
    <p:extLst>
      <p:ext uri="{BB962C8B-B14F-4D97-AF65-F5344CB8AC3E}">
        <p14:creationId xmlns:p14="http://schemas.microsoft.com/office/powerpoint/2010/main" val="2035868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6"/>
          <p:cNvSpPr>
            <a:spLocks noChangeArrowheads="1"/>
          </p:cNvSpPr>
          <p:nvPr/>
        </p:nvSpPr>
        <p:spPr bwMode="auto">
          <a:xfrm>
            <a:off x="0" y="6421438"/>
            <a:ext cx="12192000" cy="436562"/>
          </a:xfrm>
          <a:prstGeom prst="rect">
            <a:avLst/>
          </a:prstGeom>
          <a:solidFill>
            <a:srgbClr val="E9E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ctr" eaLnBrk="0" hangingPunct="0">
              <a:defRPr/>
            </a:pPr>
            <a:endParaRPr lang="de-CH" altLang="de-DE" sz="2800">
              <a:cs typeface="+mn-cs"/>
            </a:endParaRPr>
          </a:p>
        </p:txBody>
      </p:sp>
      <p:sp>
        <p:nvSpPr>
          <p:cNvPr id="2" name="Rectangle 2"/>
          <p:cNvSpPr>
            <a:spLocks noGrp="1" noChangeArrowheads="1"/>
          </p:cNvSpPr>
          <p:nvPr>
            <p:ph type="title"/>
          </p:nvPr>
        </p:nvSpPr>
        <p:spPr bwMode="auto">
          <a:xfrm>
            <a:off x="1219200" y="76201"/>
            <a:ext cx="10668000" cy="669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Hier klicken, um Master-Titelformat zu</a:t>
            </a:r>
          </a:p>
        </p:txBody>
      </p:sp>
      <p:sp>
        <p:nvSpPr>
          <p:cNvPr id="1028" name="Rectangle 4"/>
          <p:cNvSpPr>
            <a:spLocks noGrp="1" noChangeArrowheads="1"/>
          </p:cNvSpPr>
          <p:nvPr>
            <p:ph type="dt" sz="half" idx="2"/>
          </p:nvPr>
        </p:nvSpPr>
        <p:spPr bwMode="auto">
          <a:xfrm>
            <a:off x="1219200" y="6464300"/>
            <a:ext cx="3439584" cy="304800"/>
          </a:xfrm>
          <a:prstGeom prst="rect">
            <a:avLst/>
          </a:prstGeom>
          <a:noFill/>
          <a:ln w="9525">
            <a:noFill/>
            <a:miter lim="800000"/>
            <a:headEnd/>
            <a:tailEnd/>
          </a:ln>
          <a:effectLst/>
        </p:spPr>
        <p:txBody>
          <a:bodyPr vert="horz" wrap="none" lIns="91440" tIns="0" rIns="91440" bIns="0" numCol="1" anchor="t" anchorCtr="0" compatLnSpc="1">
            <a:prstTxWarp prst="textNoShape">
              <a:avLst/>
            </a:prstTxWarp>
          </a:bodyPr>
          <a:lstStyle>
            <a:lvl1pPr algn="l" eaLnBrk="0" hangingPunct="0">
              <a:defRPr sz="900">
                <a:latin typeface="+mn-lt"/>
                <a:cs typeface="+mn-cs"/>
              </a:defRPr>
            </a:lvl1pPr>
          </a:lstStyle>
          <a:p>
            <a:pPr>
              <a:defRPr/>
            </a:pPr>
            <a:r>
              <a:rPr lang="de-DE"/>
              <a:t>Immob-Vortrag des W.E.G.-BundesBiel Biel, .2005 , Folie  ‹Nr.›/ 17</a:t>
            </a:r>
            <a:endParaRPr lang="en-US"/>
          </a:p>
        </p:txBody>
      </p:sp>
      <p:pic>
        <p:nvPicPr>
          <p:cNvPr id="1029" name="Picture 16" descr="Weg-logo"/>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68000" y="6491288"/>
            <a:ext cx="121920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7"/>
          <p:cNvSpPr>
            <a:spLocks noChangeArrowheads="1"/>
          </p:cNvSpPr>
          <p:nvPr/>
        </p:nvSpPr>
        <p:spPr bwMode="auto">
          <a:xfrm>
            <a:off x="1" y="1"/>
            <a:ext cx="785284" cy="6410325"/>
          </a:xfrm>
          <a:prstGeom prst="rect">
            <a:avLst/>
          </a:prstGeom>
          <a:gradFill rotWithShape="0">
            <a:gsLst>
              <a:gs pos="0">
                <a:srgbClr val="CC99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ctr" eaLnBrk="0" hangingPunct="0">
              <a:defRPr/>
            </a:pPr>
            <a:endParaRPr lang="de-CH" altLang="de-DE" sz="2800">
              <a:cs typeface="+mn-cs"/>
            </a:endParaRPr>
          </a:p>
        </p:txBody>
      </p:sp>
      <p:sp>
        <p:nvSpPr>
          <p:cNvPr id="1031" name="Rectangle 18"/>
          <p:cNvSpPr>
            <a:spLocks noChangeArrowheads="1"/>
          </p:cNvSpPr>
          <p:nvPr/>
        </p:nvSpPr>
        <p:spPr bwMode="auto">
          <a:xfrm>
            <a:off x="203200" y="741363"/>
            <a:ext cx="11988800" cy="3651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ctr" eaLnBrk="0" hangingPunct="0">
              <a:defRPr/>
            </a:pPr>
            <a:endParaRPr lang="de-CH" altLang="de-DE" sz="2800">
              <a:cs typeface="+mn-cs"/>
            </a:endParaRPr>
          </a:p>
        </p:txBody>
      </p:sp>
      <p:sp>
        <p:nvSpPr>
          <p:cNvPr id="1032" name="Rectangle 30"/>
          <p:cNvSpPr>
            <a:spLocks noGrp="1" noChangeArrowheads="1"/>
          </p:cNvSpPr>
          <p:nvPr>
            <p:ph type="body" idx="1"/>
          </p:nvPr>
        </p:nvSpPr>
        <p:spPr bwMode="auto">
          <a:xfrm>
            <a:off x="1217085" y="1058863"/>
            <a:ext cx="10661649" cy="511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extLst>
      <p:ext uri="{BB962C8B-B14F-4D97-AF65-F5344CB8AC3E}">
        <p14:creationId xmlns:p14="http://schemas.microsoft.com/office/powerpoint/2010/main" val="3512225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hf sldNum="0" hdr="0" dt="0"/>
  <p:txStyles>
    <p:titleStyle>
      <a:lvl1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5pPr>
      <a:lvl6pPr marL="457200"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6pPr>
      <a:lvl7pPr marL="914400"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7pPr>
      <a:lvl8pPr marL="1371600"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8pPr>
      <a:lvl9pPr marL="1828800"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FF4545"/>
        </a:buClr>
        <a:buFont typeface="Wingdings" pitchFamily="2" charset="2"/>
        <a:buChar char="è"/>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Â"/>
        <a:defRPr>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n"/>
        <a:defRPr sz="1600" b="1">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6">
            <a:extLst>
              <a:ext uri="{FF2B5EF4-FFF2-40B4-BE49-F238E27FC236}">
                <a16:creationId xmlns:a16="http://schemas.microsoft.com/office/drawing/2014/main" id="{C2A15D18-BA00-451B-A844-700E5F6A9500}"/>
              </a:ext>
            </a:extLst>
          </p:cNvPr>
          <p:cNvSpPr>
            <a:spLocks noChangeArrowheads="1"/>
          </p:cNvSpPr>
          <p:nvPr/>
        </p:nvSpPr>
        <p:spPr bwMode="auto">
          <a:xfrm>
            <a:off x="0" y="6421438"/>
            <a:ext cx="12192000" cy="436562"/>
          </a:xfrm>
          <a:prstGeom prst="rect">
            <a:avLst/>
          </a:prstGeom>
          <a:solidFill>
            <a:srgbClr val="E9E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ctr">
              <a:defRPr/>
            </a:pPr>
            <a:endParaRPr lang="de-CH" altLang="de-DE" sz="2800"/>
          </a:p>
        </p:txBody>
      </p:sp>
      <p:sp>
        <p:nvSpPr>
          <p:cNvPr id="2" name="Rectangle 2">
            <a:extLst>
              <a:ext uri="{FF2B5EF4-FFF2-40B4-BE49-F238E27FC236}">
                <a16:creationId xmlns:a16="http://schemas.microsoft.com/office/drawing/2014/main" id="{E9DECD7E-540C-44AE-A57D-37323F95780E}"/>
              </a:ext>
            </a:extLst>
          </p:cNvPr>
          <p:cNvSpPr>
            <a:spLocks noGrp="1" noChangeArrowheads="1"/>
          </p:cNvSpPr>
          <p:nvPr>
            <p:ph type="title"/>
          </p:nvPr>
        </p:nvSpPr>
        <p:spPr bwMode="auto">
          <a:xfrm>
            <a:off x="1219200" y="76201"/>
            <a:ext cx="10668000" cy="669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Hier klicken, um Master-Titelformat zu</a:t>
            </a:r>
          </a:p>
        </p:txBody>
      </p:sp>
      <p:sp>
        <p:nvSpPr>
          <p:cNvPr id="1028" name="Rectangle 4">
            <a:extLst>
              <a:ext uri="{FF2B5EF4-FFF2-40B4-BE49-F238E27FC236}">
                <a16:creationId xmlns:a16="http://schemas.microsoft.com/office/drawing/2014/main" id="{42173732-DE54-4A27-981B-F84F98B80E1F}"/>
              </a:ext>
            </a:extLst>
          </p:cNvPr>
          <p:cNvSpPr>
            <a:spLocks noGrp="1" noChangeArrowheads="1"/>
          </p:cNvSpPr>
          <p:nvPr>
            <p:ph type="dt" sz="half" idx="2"/>
          </p:nvPr>
        </p:nvSpPr>
        <p:spPr bwMode="auto">
          <a:xfrm>
            <a:off x="1219200" y="6464300"/>
            <a:ext cx="3439584" cy="304800"/>
          </a:xfrm>
          <a:prstGeom prst="rect">
            <a:avLst/>
          </a:prstGeom>
          <a:noFill/>
          <a:ln w="9525">
            <a:noFill/>
            <a:miter lim="800000"/>
            <a:headEnd/>
            <a:tailEnd/>
          </a:ln>
          <a:effectLst/>
        </p:spPr>
        <p:txBody>
          <a:bodyPr vert="horz" wrap="none" lIns="91440" tIns="0" rIns="91440" bIns="0" numCol="1" anchor="t" anchorCtr="0" compatLnSpc="1">
            <a:prstTxWarp prst="textNoShape">
              <a:avLst/>
            </a:prstTxWarp>
          </a:bodyPr>
          <a:lstStyle>
            <a:lvl1pPr algn="l">
              <a:defRPr sz="900">
                <a:latin typeface="Arial" panose="020B0604020202020204" pitchFamily="34" charset="0"/>
              </a:defRPr>
            </a:lvl1pPr>
          </a:lstStyle>
          <a:p>
            <a:pPr>
              <a:defRPr/>
            </a:pPr>
            <a:r>
              <a:rPr lang="en-US" altLang="de-DE"/>
              <a:t>Immob-Vortrag des W.E.G.-BundesBiel</a:t>
            </a:r>
          </a:p>
          <a:p>
            <a:pPr>
              <a:defRPr/>
            </a:pPr>
            <a:r>
              <a:rPr lang="en-US" altLang="de-DE"/>
              <a:t>Biel, .2005 , Folie  </a:t>
            </a:r>
            <a:fld id="{0E998596-B885-4CB6-92BB-B3B20BFBD735}" type="slidenum">
              <a:rPr lang="en-US" altLang="de-DE" smtClean="0"/>
              <a:pPr>
                <a:defRPr/>
              </a:pPr>
              <a:t>‹Nr.›</a:t>
            </a:fld>
            <a:r>
              <a:rPr lang="en-US" altLang="de-DE"/>
              <a:t>/ 17</a:t>
            </a:r>
          </a:p>
        </p:txBody>
      </p:sp>
      <p:pic>
        <p:nvPicPr>
          <p:cNvPr id="1029" name="Picture 16" descr="Weg-logo">
            <a:extLst>
              <a:ext uri="{FF2B5EF4-FFF2-40B4-BE49-F238E27FC236}">
                <a16:creationId xmlns:a16="http://schemas.microsoft.com/office/drawing/2014/main" id="{CBB46650-D83F-4381-BF64-C9112EB58C84}"/>
              </a:ext>
            </a:extLst>
          </p:cNvPr>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68000" y="6491288"/>
            <a:ext cx="121920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7">
            <a:extLst>
              <a:ext uri="{FF2B5EF4-FFF2-40B4-BE49-F238E27FC236}">
                <a16:creationId xmlns:a16="http://schemas.microsoft.com/office/drawing/2014/main" id="{3CE60B98-BEFD-4334-AE5F-D1FD01B879C2}"/>
              </a:ext>
            </a:extLst>
          </p:cNvPr>
          <p:cNvSpPr>
            <a:spLocks noChangeArrowheads="1"/>
          </p:cNvSpPr>
          <p:nvPr/>
        </p:nvSpPr>
        <p:spPr bwMode="auto">
          <a:xfrm>
            <a:off x="1" y="1"/>
            <a:ext cx="785284" cy="6410325"/>
          </a:xfrm>
          <a:prstGeom prst="rect">
            <a:avLst/>
          </a:prstGeom>
          <a:gradFill rotWithShape="0">
            <a:gsLst>
              <a:gs pos="0">
                <a:srgbClr val="CC99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ctr">
              <a:defRPr/>
            </a:pPr>
            <a:endParaRPr lang="de-CH" altLang="de-DE" sz="2800"/>
          </a:p>
        </p:txBody>
      </p:sp>
      <p:sp>
        <p:nvSpPr>
          <p:cNvPr id="1031" name="Rectangle 18">
            <a:extLst>
              <a:ext uri="{FF2B5EF4-FFF2-40B4-BE49-F238E27FC236}">
                <a16:creationId xmlns:a16="http://schemas.microsoft.com/office/drawing/2014/main" id="{55C59692-8E47-404C-AA48-43D7015B9FA1}"/>
              </a:ext>
            </a:extLst>
          </p:cNvPr>
          <p:cNvSpPr>
            <a:spLocks noChangeArrowheads="1"/>
          </p:cNvSpPr>
          <p:nvPr/>
        </p:nvSpPr>
        <p:spPr bwMode="auto">
          <a:xfrm>
            <a:off x="203200" y="741363"/>
            <a:ext cx="11988800" cy="36512"/>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ctr">
              <a:defRPr/>
            </a:pPr>
            <a:endParaRPr lang="de-CH" altLang="de-DE" sz="2800"/>
          </a:p>
        </p:txBody>
      </p:sp>
      <p:sp>
        <p:nvSpPr>
          <p:cNvPr id="1032" name="Rectangle 30">
            <a:extLst>
              <a:ext uri="{FF2B5EF4-FFF2-40B4-BE49-F238E27FC236}">
                <a16:creationId xmlns:a16="http://schemas.microsoft.com/office/drawing/2014/main" id="{E591932E-DD6B-4630-9F1C-CC77A91F62EF}"/>
              </a:ext>
            </a:extLst>
          </p:cNvPr>
          <p:cNvSpPr>
            <a:spLocks noGrp="1" noChangeArrowheads="1"/>
          </p:cNvSpPr>
          <p:nvPr>
            <p:ph type="body" idx="1"/>
          </p:nvPr>
        </p:nvSpPr>
        <p:spPr bwMode="auto">
          <a:xfrm>
            <a:off x="1217085" y="1058863"/>
            <a:ext cx="10661649" cy="511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extLst>
      <p:ext uri="{BB962C8B-B14F-4D97-AF65-F5344CB8AC3E}">
        <p14:creationId xmlns:p14="http://schemas.microsoft.com/office/powerpoint/2010/main" val="349119080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hf sldNum="0" hdr="0" ftr="0"/>
  <p:txStyles>
    <p:titleStyle>
      <a:lvl1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5pPr>
      <a:lvl6pPr marL="457200"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6pPr>
      <a:lvl7pPr marL="914400"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7pPr>
      <a:lvl8pPr marL="1371600"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8pPr>
      <a:lvl9pPr marL="1828800" algn="ctr" rtl="0" eaLnBrk="0" fontAlgn="base" hangingPunct="0">
        <a:spcBef>
          <a:spcPct val="0"/>
        </a:spcBef>
        <a:spcAft>
          <a:spcPct val="0"/>
        </a:spcAft>
        <a:defRPr sz="2800" b="1" i="1">
          <a:solidFill>
            <a:schemeClr val="tx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FF4545"/>
        </a:buClr>
        <a:buFont typeface="Wingdings" panose="05000000000000000000" pitchFamily="2" charset="2"/>
        <a:buChar char="è"/>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Â"/>
        <a:defRPr>
          <a:solidFill>
            <a:schemeClr val="tx1"/>
          </a:solidFill>
          <a:latin typeface="+mn-lt"/>
        </a:defRPr>
      </a:lvl2pPr>
      <a:lvl3pPr marL="1143000" indent="-228600" algn="l" rtl="0" eaLnBrk="0" fontAlgn="base" hangingPunct="0">
        <a:spcBef>
          <a:spcPct val="20000"/>
        </a:spcBef>
        <a:spcAft>
          <a:spcPct val="0"/>
        </a:spcAft>
        <a:buFont typeface="Wingdings" panose="05000000000000000000" pitchFamily="2" charset="2"/>
        <a:buChar char="n"/>
        <a:defRPr sz="1600" b="1">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2.png"/><Relationship Id="rId1" Type="http://schemas.openxmlformats.org/officeDocument/2006/relationships/slideLayout" Target="../slideLayouts/slideLayout14.x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image" Target="../media/image2.png"/><Relationship Id="rId1" Type="http://schemas.openxmlformats.org/officeDocument/2006/relationships/slideLayout" Target="../slideLayouts/slideLayout14.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image" Target="../media/image7.png"/><Relationship Id="rId1" Type="http://schemas.openxmlformats.org/officeDocument/2006/relationships/slideLayout" Target="../slideLayouts/slideLayout14.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6.bin"/><Relationship Id="rId7" Type="http://schemas.openxmlformats.org/officeDocument/2006/relationships/oleObject" Target="../embeddings/oleObject7.bin"/><Relationship Id="rId12" Type="http://schemas.openxmlformats.org/officeDocument/2006/relationships/image" Target="../media/image17.wmf"/><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image" Target="../media/image14.emf"/><Relationship Id="rId11" Type="http://schemas.openxmlformats.org/officeDocument/2006/relationships/oleObject" Target="../embeddings/oleObject8.bin"/><Relationship Id="rId5" Type="http://schemas.openxmlformats.org/officeDocument/2006/relationships/oleObject" Target="../embeddings/Microsoft_Word_97_-_2003_Document.doc"/><Relationship Id="rId10" Type="http://schemas.openxmlformats.org/officeDocument/2006/relationships/image" Target="../media/image16.emf"/><Relationship Id="rId4" Type="http://schemas.openxmlformats.org/officeDocument/2006/relationships/image" Target="../media/image13.wmf"/><Relationship Id="rId9" Type="http://schemas.openxmlformats.org/officeDocument/2006/relationships/oleObject" Target="../embeddings/Microsoft_Word_97_-_2003_Document1.doc"/></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image" Target="../media/image19.emf"/><Relationship Id="rId5" Type="http://schemas.openxmlformats.org/officeDocument/2006/relationships/oleObject" Target="../embeddings/Microsoft_Word_97_-_2003_Document3.doc"/><Relationship Id="rId4" Type="http://schemas.openxmlformats.org/officeDocument/2006/relationships/image" Target="../media/image18.emf"/></Relationships>
</file>

<file path=ppt/slides/_rels/slide1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9.bin"/><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image" Target="../media/image2.png"/><Relationship Id="rId1" Type="http://schemas.openxmlformats.org/officeDocument/2006/relationships/slideLayout" Target="../slideLayouts/slideLayout14.xml"/><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2.png"/><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3"/>
          <p:cNvSpPr>
            <a:spLocks noChangeArrowheads="1" noChangeShapeType="1" noTextEdit="1"/>
          </p:cNvSpPr>
          <p:nvPr/>
        </p:nvSpPr>
        <p:spPr bwMode="auto">
          <a:xfrm>
            <a:off x="2707687" y="1012057"/>
            <a:ext cx="6510292" cy="798541"/>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CH" sz="4800" b="0" i="0" u="none" strike="noStrike" kern="10" cap="none" spc="0" normalizeH="0" baseline="0" noProof="0" dirty="0">
                <a:ln w="9525">
                  <a:solidFill>
                    <a:srgbClr val="66FF33"/>
                  </a:solidFill>
                  <a:round/>
                  <a:headEnd/>
                  <a:tailEnd/>
                </a:ln>
                <a:gradFill rotWithShape="1">
                  <a:gsLst>
                    <a:gs pos="0">
                      <a:srgbClr val="FFCC00"/>
                    </a:gs>
                    <a:gs pos="100000">
                      <a:srgbClr val="FF6600"/>
                    </a:gs>
                  </a:gsLst>
                  <a:path path="rect">
                    <a:fillToRect l="50000" t="50000" r="50000" b="50000"/>
                  </a:path>
                </a:gradFill>
                <a:effectLst>
                  <a:outerShdw dist="35921" dir="2700000" algn="ctr" rotWithShape="0">
                    <a:srgbClr val="C0C0C0"/>
                  </a:outerShdw>
                </a:effectLst>
                <a:uLnTx/>
                <a:uFillTx/>
                <a:latin typeface="Times New Roman"/>
                <a:ea typeface="+mn-ea"/>
                <a:cs typeface="Times New Roman"/>
              </a:rPr>
              <a:t>Herzlich</a:t>
            </a:r>
          </a:p>
        </p:txBody>
      </p:sp>
      <p:sp>
        <p:nvSpPr>
          <p:cNvPr id="2052" name="WordArt 4"/>
          <p:cNvSpPr>
            <a:spLocks noChangeArrowheads="1" noChangeShapeType="1" noTextEdit="1"/>
          </p:cNvSpPr>
          <p:nvPr/>
        </p:nvSpPr>
        <p:spPr bwMode="auto">
          <a:xfrm>
            <a:off x="2755084" y="2104753"/>
            <a:ext cx="6175852" cy="75386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CH" sz="4800" b="1" i="0" u="none" strike="noStrike" kern="10" cap="none" spc="0" normalizeH="0" baseline="0" noProof="0" dirty="0">
                <a:ln>
                  <a:noFill/>
                </a:ln>
                <a:gradFill rotWithShape="1">
                  <a:gsLst>
                    <a:gs pos="0">
                      <a:srgbClr val="FFCC00"/>
                    </a:gs>
                    <a:gs pos="100000">
                      <a:srgbClr val="FF6600"/>
                    </a:gs>
                  </a:gsLst>
                  <a:path path="rect">
                    <a:fillToRect l="50000" t="50000" r="50000" b="50000"/>
                  </a:path>
                </a:gradFill>
                <a:effectLst>
                  <a:outerShdw dist="35921" dir="2700000" algn="ctr" rotWithShape="0">
                    <a:srgbClr val="C0C0C0"/>
                  </a:outerShdw>
                </a:effectLst>
                <a:uLnTx/>
                <a:uFillTx/>
                <a:latin typeface="Times New Roman"/>
                <a:ea typeface="+mn-ea"/>
                <a:cs typeface="Times New Roman"/>
              </a:rPr>
              <a:t>willkommen!</a:t>
            </a:r>
          </a:p>
        </p:txBody>
      </p:sp>
      <p:sp>
        <p:nvSpPr>
          <p:cNvPr id="2053" name="Text Box 5"/>
          <p:cNvSpPr txBox="1">
            <a:spLocks noChangeArrowheads="1"/>
          </p:cNvSpPr>
          <p:nvPr/>
        </p:nvSpPr>
        <p:spPr bwMode="auto">
          <a:xfrm>
            <a:off x="1870076" y="4489451"/>
            <a:ext cx="2403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 typeface="Wingdings" pitchFamily="2" charset="2"/>
              <a:buNone/>
              <a:tabLst/>
              <a:defRPr/>
            </a:pPr>
            <a:r>
              <a:rPr kumimoji="0" lang="de-DE" altLang="de-DE" sz="2800" b="1" i="0" u="none" strike="noStrike" kern="1200" cap="none" spc="0" normalizeH="0" baseline="0" noProof="0">
                <a:ln>
                  <a:noFill/>
                </a:ln>
                <a:solidFill>
                  <a:srgbClr val="FF9900"/>
                </a:solidFill>
                <a:effectLst/>
                <a:uLnTx/>
                <a:uFillTx/>
                <a:latin typeface="Arial" charset="0"/>
                <a:ea typeface="+mn-ea"/>
                <a:cs typeface="Arial" charset="0"/>
              </a:rPr>
              <a:t>  </a:t>
            </a:r>
          </a:p>
        </p:txBody>
      </p:sp>
      <p:pic>
        <p:nvPicPr>
          <p:cNvPr id="7" name="Picture 4">
            <a:extLst>
              <a:ext uri="{FF2B5EF4-FFF2-40B4-BE49-F238E27FC236}">
                <a16:creationId xmlns:a16="http://schemas.microsoft.com/office/drawing/2014/main" id="{39704487-DA88-4467-94DA-6B1AA868DFD8}"/>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6898" y="425877"/>
            <a:ext cx="80679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a:extLst>
              <a:ext uri="{FF2B5EF4-FFF2-40B4-BE49-F238E27FC236}">
                <a16:creationId xmlns:a16="http://schemas.microsoft.com/office/drawing/2014/main" id="{602D2729-1FB2-4639-9ACF-291AFF22E3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16357" y="170015"/>
            <a:ext cx="1864310" cy="1206115"/>
          </a:xfrm>
          <a:prstGeom prst="rect">
            <a:avLst/>
          </a:prstGeom>
        </p:spPr>
      </p:pic>
      <p:sp>
        <p:nvSpPr>
          <p:cNvPr id="3" name="Textfeld 2">
            <a:extLst>
              <a:ext uri="{FF2B5EF4-FFF2-40B4-BE49-F238E27FC236}">
                <a16:creationId xmlns:a16="http://schemas.microsoft.com/office/drawing/2014/main" id="{D326C86A-91B0-4E36-A6E5-2C68AFAA80FF}"/>
              </a:ext>
            </a:extLst>
          </p:cNvPr>
          <p:cNvSpPr txBox="1"/>
          <p:nvPr/>
        </p:nvSpPr>
        <p:spPr>
          <a:xfrm>
            <a:off x="1180729" y="3595457"/>
            <a:ext cx="9286043"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3600" b="1" i="0" u="none" strike="noStrike" kern="1200" cap="none" spc="0" normalizeH="0" baseline="0" noProof="0" dirty="0">
                <a:ln>
                  <a:noFill/>
                </a:ln>
                <a:solidFill>
                  <a:srgbClr val="2D2DB9"/>
                </a:solidFill>
                <a:effectLst/>
                <a:uLnTx/>
                <a:uFillTx/>
                <a:latin typeface="Arial"/>
                <a:ea typeface="+mn-ea"/>
                <a:cs typeface="+mn-cs"/>
              </a:rPr>
              <a:t>bei der Insolvenz-Verhinderung des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3600" b="1" i="0" u="none" strike="noStrike" kern="1200" cap="none" spc="0" normalizeH="0" baseline="0" noProof="0" dirty="0">
                <a:ln>
                  <a:noFill/>
                </a:ln>
                <a:solidFill>
                  <a:srgbClr val="2D2DB9"/>
                </a:solidFill>
                <a:effectLst/>
                <a:uLnTx/>
                <a:uFillTx/>
                <a:latin typeface="Arial"/>
                <a:ea typeface="+mn-ea"/>
                <a:cs typeface="+mn-cs"/>
              </a:rPr>
              <a:t> Banken- und Wirtschafts-Systems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3600" b="1" i="0" u="none" strike="noStrike" kern="1200" cap="none" spc="0" normalizeH="0" baseline="0" noProof="0" dirty="0">
                <a:ln>
                  <a:noFill/>
                </a:ln>
                <a:solidFill>
                  <a:srgbClr val="2D2DB9"/>
                </a:solidFill>
                <a:effectLst/>
                <a:uLnTx/>
                <a:uFillTx/>
                <a:latin typeface="Arial"/>
                <a:ea typeface="+mn-ea"/>
                <a:cs typeface="+mn-cs"/>
              </a:rPr>
              <a:t>mit  </a:t>
            </a:r>
            <a:r>
              <a:rPr kumimoji="0" lang="de-CH" sz="3600" b="1" i="0" u="none" strike="noStrike" kern="1200" cap="none" spc="0" normalizeH="0" baseline="0" noProof="0" dirty="0">
                <a:ln>
                  <a:noFill/>
                </a:ln>
                <a:solidFill>
                  <a:srgbClr val="2D2DB9">
                    <a:lumMod val="60000"/>
                    <a:lumOff val="40000"/>
                  </a:srgbClr>
                </a:solidFill>
                <a:effectLst/>
                <a:uLnTx/>
                <a:uFillTx/>
                <a:latin typeface="Arial Black" panose="020B0A04020102020204" pitchFamily="34" charset="0"/>
                <a:ea typeface="+mn-ea"/>
                <a:cs typeface="+mn-cs"/>
              </a:rPr>
              <a:t>EUROWEG </a:t>
            </a:r>
            <a:r>
              <a:rPr kumimoji="0" lang="de-CH" sz="3600" b="1" i="0" u="none" strike="noStrike" kern="1200" cap="none" spc="0" normalizeH="0" baseline="0" noProof="0" dirty="0">
                <a:ln>
                  <a:noFill/>
                </a:ln>
                <a:solidFill>
                  <a:srgbClr val="2D2DB9"/>
                </a:solidFill>
                <a:effectLst/>
                <a:uLnTx/>
                <a:uFillTx/>
                <a:latin typeface="Arial"/>
                <a:ea typeface="+mn-ea"/>
                <a:cs typeface="+mn-cs"/>
              </a:rPr>
              <a:t>nach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3600" b="1" i="0" u="none" strike="noStrike" kern="1200" cap="none" spc="0" normalizeH="0" baseline="0" noProof="0" dirty="0" err="1">
                <a:ln>
                  <a:noFill/>
                </a:ln>
                <a:solidFill>
                  <a:srgbClr val="CC0099"/>
                </a:solidFill>
                <a:effectLst/>
                <a:uLnTx/>
                <a:uFillTx/>
                <a:latin typeface="Arial Black" panose="020B0A04020102020204" pitchFamily="34" charset="0"/>
                <a:ea typeface="+mn-ea"/>
                <a:cs typeface="+mn-cs"/>
              </a:rPr>
              <a:t>HuMan</a:t>
            </a:r>
            <a:r>
              <a:rPr kumimoji="0" lang="de-CH" sz="3600" b="1" i="0" u="none" strike="noStrike" kern="1200" cap="none" spc="0" normalizeH="0" baseline="0" noProof="0" dirty="0">
                <a:ln>
                  <a:noFill/>
                </a:ln>
                <a:solidFill>
                  <a:srgbClr val="CC0099"/>
                </a:solidFill>
                <a:effectLst/>
                <a:uLnTx/>
                <a:uFillTx/>
                <a:latin typeface="Arial Black" panose="020B0A04020102020204" pitchFamily="34" charset="0"/>
                <a:ea typeface="+mn-ea"/>
                <a:cs typeface="+mn-cs"/>
              </a:rPr>
              <a:t>-Wirtschaft</a:t>
            </a:r>
            <a:endParaRPr kumimoji="0" lang="de-CH" sz="3600" b="1" i="0" u="none" strike="noStrike" kern="1200" cap="none" spc="0" normalizeH="0" baseline="0" noProof="0" dirty="0">
              <a:ln>
                <a:noFill/>
              </a:ln>
              <a:solidFill>
                <a:srgbClr val="CC0099"/>
              </a:solidFill>
              <a:effectLst/>
              <a:uLnTx/>
              <a:uFillTx/>
              <a:latin typeface="Arial"/>
              <a:ea typeface="+mn-ea"/>
              <a:cs typeface="+mn-cs"/>
            </a:endParaRPr>
          </a:p>
        </p:txBody>
      </p:sp>
      <p:sp>
        <p:nvSpPr>
          <p:cNvPr id="2" name="Textfeld 1">
            <a:extLst>
              <a:ext uri="{FF2B5EF4-FFF2-40B4-BE49-F238E27FC236}">
                <a16:creationId xmlns:a16="http://schemas.microsoft.com/office/drawing/2014/main" id="{D86886F1-7863-49CD-AC1C-4AF41A4A558F}"/>
              </a:ext>
            </a:extLst>
          </p:cNvPr>
          <p:cNvSpPr txBox="1"/>
          <p:nvPr/>
        </p:nvSpPr>
        <p:spPr>
          <a:xfrm>
            <a:off x="1362973" y="224286"/>
            <a:ext cx="8324491" cy="430887"/>
          </a:xfrm>
          <a:prstGeom prst="rect">
            <a:avLst/>
          </a:prstGeom>
          <a:noFill/>
        </p:spPr>
        <p:txBody>
          <a:bodyPr wrap="square" rtlCol="0">
            <a:spAutoFit/>
          </a:bodyPr>
          <a:lstStyle/>
          <a:p>
            <a:r>
              <a:rPr lang="de-CH" sz="2200" b="1" dirty="0"/>
              <a:t>Inkasso mit EUROWEG als Lösung der Insolvenz-Welle 2021</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Datumsplatzhalter 3"/>
          <p:cNvSpPr>
            <a:spLocks noGrp="1"/>
          </p:cNvSpPr>
          <p:nvPr>
            <p:ph type="dt" sz="quarter" idx="10"/>
          </p:nvPr>
        </p:nvSpPr>
        <p:spPr/>
        <p:txBody>
          <a:bodyPr/>
          <a:lstStyle/>
          <a:p>
            <a:pPr>
              <a:defRPr/>
            </a:pPr>
            <a:r>
              <a:rPr lang="de-DE" dirty="0"/>
              <a:t>08.12.2010 /  KREDITISMUS PP1</a:t>
            </a:r>
            <a:endParaRPr lang="en-US" dirty="0"/>
          </a:p>
        </p:txBody>
      </p:sp>
      <p:sp>
        <p:nvSpPr>
          <p:cNvPr id="92162" name="Rectangle 2"/>
          <p:cNvSpPr>
            <a:spLocks noGrp="1" noChangeArrowheads="1"/>
          </p:cNvSpPr>
          <p:nvPr>
            <p:ph type="title"/>
          </p:nvPr>
        </p:nvSpPr>
        <p:spPr/>
        <p:txBody>
          <a:bodyPr/>
          <a:lstStyle/>
          <a:p>
            <a:pPr>
              <a:defRPr/>
            </a:pPr>
            <a:r>
              <a:rPr lang="de-DE" dirty="0"/>
              <a:t>Der Inkassoauftrag via </a:t>
            </a:r>
            <a:r>
              <a:rPr lang="de-DE" dirty="0">
                <a:solidFill>
                  <a:schemeClr val="accent2"/>
                </a:solidFill>
              </a:rPr>
              <a:t>EUROWEG</a:t>
            </a:r>
            <a:r>
              <a:rPr lang="de-DE" dirty="0"/>
              <a:t> bei HuMan-WEG</a:t>
            </a:r>
          </a:p>
        </p:txBody>
      </p:sp>
      <p:pic>
        <p:nvPicPr>
          <p:cNvPr id="92171" name="Picture 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449" y="443145"/>
            <a:ext cx="743125" cy="61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1324" name="Object 12"/>
          <p:cNvGraphicFramePr>
            <a:graphicFrameLocks noChangeAspect="1"/>
          </p:cNvGraphicFramePr>
          <p:nvPr>
            <p:extLst>
              <p:ext uri="{D42A27DB-BD31-4B8C-83A1-F6EECF244321}">
                <p14:modId xmlns:p14="http://schemas.microsoft.com/office/powerpoint/2010/main" val="3018420761"/>
              </p:ext>
            </p:extLst>
          </p:nvPr>
        </p:nvGraphicFramePr>
        <p:xfrm>
          <a:off x="1787297" y="1770077"/>
          <a:ext cx="8504466" cy="3838809"/>
        </p:xfrm>
        <a:graphic>
          <a:graphicData uri="http://schemas.openxmlformats.org/presentationml/2006/ole">
            <mc:AlternateContent xmlns:mc="http://schemas.openxmlformats.org/markup-compatibility/2006">
              <mc:Choice xmlns:v="urn:schemas-microsoft-com:vml" Requires="v">
                <p:oleObj name="Dokument" r:id="rId3" imgW="9359900" imgH="4224020" progId="Word.Document.8">
                  <p:embed/>
                </p:oleObj>
              </mc:Choice>
              <mc:Fallback>
                <p:oleObj name="Dokument" r:id="rId3" imgW="9359900" imgH="4224020" progId="Word.Document.8">
                  <p:embed/>
                  <p:pic>
                    <p:nvPicPr>
                      <p:cNvPr id="141324"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7297" y="1770077"/>
                        <a:ext cx="8504466" cy="3838809"/>
                      </a:xfrm>
                      <a:prstGeom prst="rect">
                        <a:avLst/>
                      </a:prstGeom>
                      <a:noFill/>
                      <a:ln>
                        <a:noFill/>
                      </a:ln>
                    </p:spPr>
                  </p:pic>
                </p:oleObj>
              </mc:Fallback>
            </mc:AlternateContent>
          </a:graphicData>
        </a:graphic>
      </p:graphicFrame>
      <p:sp>
        <p:nvSpPr>
          <p:cNvPr id="141325" name="Text Box 13"/>
          <p:cNvSpPr txBox="1">
            <a:spLocks noChangeArrowheads="1"/>
          </p:cNvSpPr>
          <p:nvPr/>
        </p:nvSpPr>
        <p:spPr bwMode="auto">
          <a:xfrm>
            <a:off x="1837089" y="1073398"/>
            <a:ext cx="83639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de-CH" altLang="de-DE" sz="1800" dirty="0"/>
              <a:t>Ihr Entschuldungs- und Inkassounternehmen mit 100% Erfolgsgarantie auf</a:t>
            </a:r>
          </a:p>
          <a:p>
            <a:pPr algn="ctr">
              <a:spcBef>
                <a:spcPct val="0"/>
              </a:spcBef>
              <a:buClrTx/>
              <a:buFontTx/>
              <a:buNone/>
            </a:pPr>
            <a:r>
              <a:rPr lang="de-CH" altLang="de-DE" sz="1800" dirty="0"/>
              <a:t> </a:t>
            </a:r>
            <a:r>
              <a:rPr lang="de-CH" altLang="de-DE" sz="1800" dirty="0">
                <a:solidFill>
                  <a:schemeClr val="accent2"/>
                </a:solidFill>
              </a:rPr>
              <a:t>EURO</a:t>
            </a:r>
            <a:r>
              <a:rPr lang="de-CH" altLang="de-DE" sz="1800" i="1" dirty="0">
                <a:solidFill>
                  <a:schemeClr val="accent2"/>
                </a:solidFill>
              </a:rPr>
              <a:t>WEG</a:t>
            </a:r>
            <a:r>
              <a:rPr lang="de-CH" altLang="de-DE" sz="1800" dirty="0"/>
              <a:t> Verrechnungsbasis!!!</a:t>
            </a:r>
          </a:p>
        </p:txBody>
      </p:sp>
      <p:sp>
        <p:nvSpPr>
          <p:cNvPr id="2" name="Textfeld 1">
            <a:extLst>
              <a:ext uri="{FF2B5EF4-FFF2-40B4-BE49-F238E27FC236}">
                <a16:creationId xmlns:a16="http://schemas.microsoft.com/office/drawing/2014/main" id="{85F30F80-B3B6-453E-ABD1-88E673C64D3C}"/>
              </a:ext>
            </a:extLst>
          </p:cNvPr>
          <p:cNvSpPr txBox="1"/>
          <p:nvPr/>
        </p:nvSpPr>
        <p:spPr>
          <a:xfrm>
            <a:off x="1778466" y="5763237"/>
            <a:ext cx="5704514" cy="369332"/>
          </a:xfrm>
          <a:prstGeom prst="rect">
            <a:avLst/>
          </a:prstGeom>
          <a:noFill/>
        </p:spPr>
        <p:txBody>
          <a:bodyPr wrap="square" rtlCol="0">
            <a:spAutoFit/>
          </a:bodyPr>
          <a:lstStyle/>
          <a:p>
            <a:r>
              <a:rPr lang="de-CH" dirty="0"/>
              <a:t>Unsere </a:t>
            </a:r>
            <a:r>
              <a:rPr lang="de-CH" b="1" dirty="0"/>
              <a:t>EUROWEG</a:t>
            </a:r>
            <a:r>
              <a:rPr lang="de-CH" dirty="0"/>
              <a:t> Konten:  </a:t>
            </a:r>
            <a:r>
              <a:rPr lang="de-CH" b="1" dirty="0"/>
              <a:t>CH00101 874 00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2171"/>
                                        </p:tgtEl>
                                        <p:attrNameLst>
                                          <p:attrName>style.visibility</p:attrName>
                                        </p:attrNameLst>
                                      </p:cBhvr>
                                      <p:to>
                                        <p:strVal val="visible"/>
                                      </p:to>
                                    </p:set>
                                    <p:anim calcmode="lin" valueType="num">
                                      <p:cBhvr>
                                        <p:cTn id="7" dur="1000" fill="hold"/>
                                        <p:tgtEl>
                                          <p:spTgt spid="92171"/>
                                        </p:tgtEl>
                                        <p:attrNameLst>
                                          <p:attrName>ppt_w</p:attrName>
                                        </p:attrNameLst>
                                      </p:cBhvr>
                                      <p:tavLst>
                                        <p:tav tm="0">
                                          <p:val>
                                            <p:fltVal val="0"/>
                                          </p:val>
                                        </p:tav>
                                        <p:tav tm="100000">
                                          <p:val>
                                            <p:strVal val="#ppt_w"/>
                                          </p:val>
                                        </p:tav>
                                      </p:tavLst>
                                    </p:anim>
                                    <p:anim calcmode="lin" valueType="num">
                                      <p:cBhvr>
                                        <p:cTn id="8" dur="1000" fill="hold"/>
                                        <p:tgtEl>
                                          <p:spTgt spid="92171"/>
                                        </p:tgtEl>
                                        <p:attrNameLst>
                                          <p:attrName>ppt_h</p:attrName>
                                        </p:attrNameLst>
                                      </p:cBhvr>
                                      <p:tavLst>
                                        <p:tav tm="0">
                                          <p:val>
                                            <p:fltVal val="0"/>
                                          </p:val>
                                        </p:tav>
                                        <p:tav tm="100000">
                                          <p:val>
                                            <p:strVal val="#ppt_h"/>
                                          </p:val>
                                        </p:tav>
                                      </p:tavLst>
                                    </p:anim>
                                    <p:anim calcmode="lin" valueType="num">
                                      <p:cBhvr>
                                        <p:cTn id="9" dur="1000" fill="hold"/>
                                        <p:tgtEl>
                                          <p:spTgt spid="9217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71"/>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92162"/>
                                        </p:tgtEl>
                                        <p:attrNameLst>
                                          <p:attrName>style.visibility</p:attrName>
                                        </p:attrNameLst>
                                      </p:cBhvr>
                                      <p:to>
                                        <p:strVal val="visible"/>
                                      </p:to>
                                    </p:set>
                                    <p:anim calcmode="lin" valueType="num">
                                      <p:cBhvr>
                                        <p:cTn id="14" dur="500" fill="hold"/>
                                        <p:tgtEl>
                                          <p:spTgt spid="92162"/>
                                        </p:tgtEl>
                                        <p:attrNameLst>
                                          <p:attrName>ppt_x</p:attrName>
                                        </p:attrNameLst>
                                      </p:cBhvr>
                                      <p:tavLst>
                                        <p:tav tm="0">
                                          <p:val>
                                            <p:strVal val="#ppt_x-#ppt_w/2"/>
                                          </p:val>
                                        </p:tav>
                                        <p:tav tm="100000">
                                          <p:val>
                                            <p:strVal val="#ppt_x"/>
                                          </p:val>
                                        </p:tav>
                                      </p:tavLst>
                                    </p:anim>
                                    <p:anim calcmode="lin" valueType="num">
                                      <p:cBhvr>
                                        <p:cTn id="15" dur="500" fill="hold"/>
                                        <p:tgtEl>
                                          <p:spTgt spid="92162"/>
                                        </p:tgtEl>
                                        <p:attrNameLst>
                                          <p:attrName>ppt_y</p:attrName>
                                        </p:attrNameLst>
                                      </p:cBhvr>
                                      <p:tavLst>
                                        <p:tav tm="0">
                                          <p:val>
                                            <p:strVal val="#ppt_y"/>
                                          </p:val>
                                        </p:tav>
                                        <p:tav tm="100000">
                                          <p:val>
                                            <p:strVal val="#ppt_y"/>
                                          </p:val>
                                        </p:tav>
                                      </p:tavLst>
                                    </p:anim>
                                    <p:anim calcmode="lin" valueType="num">
                                      <p:cBhvr>
                                        <p:cTn id="16" dur="500" fill="hold"/>
                                        <p:tgtEl>
                                          <p:spTgt spid="92162"/>
                                        </p:tgtEl>
                                        <p:attrNameLst>
                                          <p:attrName>ppt_w</p:attrName>
                                        </p:attrNameLst>
                                      </p:cBhvr>
                                      <p:tavLst>
                                        <p:tav tm="0">
                                          <p:val>
                                            <p:fltVal val="0"/>
                                          </p:val>
                                        </p:tav>
                                        <p:tav tm="100000">
                                          <p:val>
                                            <p:strVal val="#ppt_w"/>
                                          </p:val>
                                        </p:tav>
                                      </p:tavLst>
                                    </p:anim>
                                    <p:anim calcmode="lin" valueType="num">
                                      <p:cBhvr>
                                        <p:cTn id="17" dur="500" fill="hold"/>
                                        <p:tgtEl>
                                          <p:spTgt spid="921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Datumsplatzhalter 3"/>
          <p:cNvSpPr>
            <a:spLocks noGrp="1"/>
          </p:cNvSpPr>
          <p:nvPr>
            <p:ph type="dt" sz="quarter" idx="10"/>
          </p:nvPr>
        </p:nvSpPr>
        <p:spPr/>
        <p:txBody>
          <a:bodyPr/>
          <a:lstStyle/>
          <a:p>
            <a:pPr>
              <a:defRPr/>
            </a:pPr>
            <a:r>
              <a:rPr lang="de-DE"/>
              <a:t>08.12.2010 /  KREDITISMUS PP1</a:t>
            </a:r>
            <a:endParaRPr lang="en-US"/>
          </a:p>
        </p:txBody>
      </p:sp>
      <p:sp>
        <p:nvSpPr>
          <p:cNvPr id="96258" name="Rectangle 2"/>
          <p:cNvSpPr>
            <a:spLocks noGrp="1" noChangeArrowheads="1"/>
          </p:cNvSpPr>
          <p:nvPr>
            <p:ph type="title"/>
          </p:nvPr>
        </p:nvSpPr>
        <p:spPr/>
        <p:txBody>
          <a:bodyPr/>
          <a:lstStyle/>
          <a:p>
            <a:pPr>
              <a:defRPr/>
            </a:pPr>
            <a:r>
              <a:rPr lang="de-DE" dirty="0"/>
              <a:t>Ablaufbeschreibung HuMan-WEG Inkasso</a:t>
            </a:r>
          </a:p>
        </p:txBody>
      </p:sp>
      <p:pic>
        <p:nvPicPr>
          <p:cNvPr id="96266"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4650" y="461395"/>
            <a:ext cx="721146" cy="59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2348" name="Object 11"/>
          <p:cNvGraphicFramePr>
            <a:graphicFrameLocks noGrp="1" noChangeAspect="1"/>
          </p:cNvGraphicFramePr>
          <p:nvPr>
            <p:ph type="body" idx="1"/>
            <p:extLst>
              <p:ext uri="{D42A27DB-BD31-4B8C-83A1-F6EECF244321}">
                <p14:modId xmlns:p14="http://schemas.microsoft.com/office/powerpoint/2010/main" val="553574069"/>
              </p:ext>
            </p:extLst>
          </p:nvPr>
        </p:nvGraphicFramePr>
        <p:xfrm>
          <a:off x="1735710" y="939566"/>
          <a:ext cx="9606206" cy="5063425"/>
        </p:xfrm>
        <a:graphic>
          <a:graphicData uri="http://schemas.openxmlformats.org/presentationml/2006/ole">
            <mc:AlternateContent xmlns:mc="http://schemas.openxmlformats.org/markup-compatibility/2006">
              <mc:Choice xmlns:v="urn:schemas-microsoft-com:vml" Requires="v">
                <p:oleObj name="Dokument" r:id="rId3" imgW="5974080" imgH="3149600" progId="Word.Document.8">
                  <p:embed/>
                </p:oleObj>
              </mc:Choice>
              <mc:Fallback>
                <p:oleObj name="Dokument" r:id="rId3" imgW="5974080" imgH="3149600" progId="Word.Document.8">
                  <p:embed/>
                  <p:pic>
                    <p:nvPicPr>
                      <p:cNvPr id="142348" name="Object 1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5710" y="939566"/>
                        <a:ext cx="9606206" cy="5063425"/>
                      </a:xfrm>
                      <a:prstGeom prst="rect">
                        <a:avLst/>
                      </a:prstGeom>
                      <a:noFill/>
                      <a:ln>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6266"/>
                                        </p:tgtEl>
                                        <p:attrNameLst>
                                          <p:attrName>style.visibility</p:attrName>
                                        </p:attrNameLst>
                                      </p:cBhvr>
                                      <p:to>
                                        <p:strVal val="visible"/>
                                      </p:to>
                                    </p:set>
                                    <p:anim calcmode="lin" valueType="num">
                                      <p:cBhvr>
                                        <p:cTn id="7" dur="1000" fill="hold"/>
                                        <p:tgtEl>
                                          <p:spTgt spid="96266"/>
                                        </p:tgtEl>
                                        <p:attrNameLst>
                                          <p:attrName>ppt_w</p:attrName>
                                        </p:attrNameLst>
                                      </p:cBhvr>
                                      <p:tavLst>
                                        <p:tav tm="0">
                                          <p:val>
                                            <p:fltVal val="0"/>
                                          </p:val>
                                        </p:tav>
                                        <p:tav tm="100000">
                                          <p:val>
                                            <p:strVal val="#ppt_w"/>
                                          </p:val>
                                        </p:tav>
                                      </p:tavLst>
                                    </p:anim>
                                    <p:anim calcmode="lin" valueType="num">
                                      <p:cBhvr>
                                        <p:cTn id="8" dur="1000" fill="hold"/>
                                        <p:tgtEl>
                                          <p:spTgt spid="96266"/>
                                        </p:tgtEl>
                                        <p:attrNameLst>
                                          <p:attrName>ppt_h</p:attrName>
                                        </p:attrNameLst>
                                      </p:cBhvr>
                                      <p:tavLst>
                                        <p:tav tm="0">
                                          <p:val>
                                            <p:fltVal val="0"/>
                                          </p:val>
                                        </p:tav>
                                        <p:tav tm="100000">
                                          <p:val>
                                            <p:strVal val="#ppt_h"/>
                                          </p:val>
                                        </p:tav>
                                      </p:tavLst>
                                    </p:anim>
                                    <p:anim calcmode="lin" valueType="num">
                                      <p:cBhvr>
                                        <p:cTn id="9" dur="1000" fill="hold"/>
                                        <p:tgtEl>
                                          <p:spTgt spid="96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6266"/>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96258"/>
                                        </p:tgtEl>
                                        <p:attrNameLst>
                                          <p:attrName>style.visibility</p:attrName>
                                        </p:attrNameLst>
                                      </p:cBhvr>
                                      <p:to>
                                        <p:strVal val="visible"/>
                                      </p:to>
                                    </p:set>
                                    <p:anim calcmode="lin" valueType="num">
                                      <p:cBhvr>
                                        <p:cTn id="14" dur="500" fill="hold"/>
                                        <p:tgtEl>
                                          <p:spTgt spid="96258"/>
                                        </p:tgtEl>
                                        <p:attrNameLst>
                                          <p:attrName>ppt_x</p:attrName>
                                        </p:attrNameLst>
                                      </p:cBhvr>
                                      <p:tavLst>
                                        <p:tav tm="0">
                                          <p:val>
                                            <p:strVal val="#ppt_x-#ppt_w/2"/>
                                          </p:val>
                                        </p:tav>
                                        <p:tav tm="100000">
                                          <p:val>
                                            <p:strVal val="#ppt_x"/>
                                          </p:val>
                                        </p:tav>
                                      </p:tavLst>
                                    </p:anim>
                                    <p:anim calcmode="lin" valueType="num">
                                      <p:cBhvr>
                                        <p:cTn id="15" dur="500" fill="hold"/>
                                        <p:tgtEl>
                                          <p:spTgt spid="96258"/>
                                        </p:tgtEl>
                                        <p:attrNameLst>
                                          <p:attrName>ppt_y</p:attrName>
                                        </p:attrNameLst>
                                      </p:cBhvr>
                                      <p:tavLst>
                                        <p:tav tm="0">
                                          <p:val>
                                            <p:strVal val="#ppt_y"/>
                                          </p:val>
                                        </p:tav>
                                        <p:tav tm="100000">
                                          <p:val>
                                            <p:strVal val="#ppt_y"/>
                                          </p:val>
                                        </p:tav>
                                      </p:tavLst>
                                    </p:anim>
                                    <p:anim calcmode="lin" valueType="num">
                                      <p:cBhvr>
                                        <p:cTn id="16" dur="500" fill="hold"/>
                                        <p:tgtEl>
                                          <p:spTgt spid="96258"/>
                                        </p:tgtEl>
                                        <p:attrNameLst>
                                          <p:attrName>ppt_w</p:attrName>
                                        </p:attrNameLst>
                                      </p:cBhvr>
                                      <p:tavLst>
                                        <p:tav tm="0">
                                          <p:val>
                                            <p:fltVal val="0"/>
                                          </p:val>
                                        </p:tav>
                                        <p:tav tm="100000">
                                          <p:val>
                                            <p:strVal val="#ppt_w"/>
                                          </p:val>
                                        </p:tav>
                                      </p:tavLst>
                                    </p:anim>
                                    <p:anim calcmode="lin" valueType="num">
                                      <p:cBhvr>
                                        <p:cTn id="17" dur="500" fill="hold"/>
                                        <p:tgtEl>
                                          <p:spTgt spid="962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umsplatzhalter 3"/>
          <p:cNvSpPr>
            <a:spLocks noGrp="1"/>
          </p:cNvSpPr>
          <p:nvPr>
            <p:ph type="dt" sz="quarter" idx="10"/>
          </p:nvPr>
        </p:nvSpPr>
        <p:spPr/>
        <p:txBody>
          <a:bodyPr/>
          <a:lstStyle/>
          <a:p>
            <a:pPr>
              <a:defRPr/>
            </a:pPr>
            <a:r>
              <a:rPr lang="en-US" altLang="de-DE" dirty="0"/>
              <a:t>EUROWEG Vortrag der WIN-WEG-Biel</a:t>
            </a:r>
          </a:p>
          <a:p>
            <a:pPr>
              <a:defRPr/>
            </a:pPr>
            <a:r>
              <a:rPr lang="en-US" altLang="de-DE" dirty="0"/>
              <a:t>Biel, .2004 , </a:t>
            </a:r>
            <a:r>
              <a:rPr lang="en-US" altLang="de-DE" dirty="0" err="1"/>
              <a:t>Folie</a:t>
            </a:r>
            <a:r>
              <a:rPr lang="en-US" altLang="de-DE" dirty="0"/>
              <a:t>  </a:t>
            </a:r>
            <a:fld id="{99A28F84-6CFC-4A96-9709-4D5DF7800ACD}" type="slidenum">
              <a:rPr lang="en-US" altLang="de-DE"/>
              <a:pPr>
                <a:defRPr/>
              </a:pPr>
              <a:t>12</a:t>
            </a:fld>
            <a:r>
              <a:rPr lang="en-US" altLang="de-DE" dirty="0"/>
              <a:t>/ 17</a:t>
            </a:r>
          </a:p>
        </p:txBody>
      </p:sp>
      <p:sp>
        <p:nvSpPr>
          <p:cNvPr id="92162" name="Rectangle 2"/>
          <p:cNvSpPr>
            <a:spLocks noGrp="1" noChangeArrowheads="1"/>
          </p:cNvSpPr>
          <p:nvPr>
            <p:ph type="title"/>
          </p:nvPr>
        </p:nvSpPr>
        <p:spPr/>
        <p:txBody>
          <a:bodyPr/>
          <a:lstStyle/>
          <a:p>
            <a:pPr>
              <a:defRPr/>
            </a:pPr>
            <a:r>
              <a:rPr lang="de-DE" altLang="de-DE" dirty="0" err="1"/>
              <a:t>Dei</a:t>
            </a:r>
            <a:r>
              <a:rPr lang="de-DE" altLang="de-DE" dirty="0"/>
              <a:t> Bezahlung der EUROWEG Organisation = 3%</a:t>
            </a:r>
          </a:p>
        </p:txBody>
      </p:sp>
      <p:pic>
        <p:nvPicPr>
          <p:cNvPr id="92171" name="Picture 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3527" y="478173"/>
            <a:ext cx="640324" cy="53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0604" name="Object 12"/>
          <p:cNvGraphicFramePr>
            <a:graphicFrameLocks noChangeAspect="1"/>
          </p:cNvGraphicFramePr>
          <p:nvPr>
            <p:extLst>
              <p:ext uri="{D42A27DB-BD31-4B8C-83A1-F6EECF244321}">
                <p14:modId xmlns:p14="http://schemas.microsoft.com/office/powerpoint/2010/main" val="2344738246"/>
              </p:ext>
            </p:extLst>
          </p:nvPr>
        </p:nvGraphicFramePr>
        <p:xfrm>
          <a:off x="1696746" y="1881203"/>
          <a:ext cx="7866062" cy="3668713"/>
        </p:xfrm>
        <a:graphic>
          <a:graphicData uri="http://schemas.openxmlformats.org/presentationml/2006/ole">
            <mc:AlternateContent xmlns:mc="http://schemas.openxmlformats.org/markup-compatibility/2006">
              <mc:Choice xmlns:v="urn:schemas-microsoft-com:vml" Requires="v">
                <p:oleObj name="Dokument" r:id="rId3" imgW="9376816" imgH="4377649" progId="Word.Document.8">
                  <p:embed/>
                </p:oleObj>
              </mc:Choice>
              <mc:Fallback>
                <p:oleObj name="Dokument" r:id="rId3" imgW="9376816" imgH="4377649" progId="Word.Document.8">
                  <p:embed/>
                  <p:pic>
                    <p:nvPicPr>
                      <p:cNvPr id="110604"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6746" y="1881203"/>
                        <a:ext cx="7866062" cy="3668713"/>
                      </a:xfrm>
                      <a:prstGeom prst="rect">
                        <a:avLst/>
                      </a:prstGeom>
                      <a:noFill/>
                      <a:ln>
                        <a:noFill/>
                      </a:ln>
                      <a:effectLst/>
                      <a:extLst>
                        <a:ext uri="{909E8E84-426E-40DD-AFC4-6F175D3DCCD1}">
                          <a14:hiddenFill xmlns:a14="http://schemas.microsoft.com/office/drawing/2010/main">
                            <a:solidFill>
                              <a:srgbClr val="DC2B1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0605" name="Text Box 13"/>
          <p:cNvSpPr txBox="1">
            <a:spLocks noChangeArrowheads="1"/>
          </p:cNvSpPr>
          <p:nvPr/>
        </p:nvSpPr>
        <p:spPr bwMode="auto">
          <a:xfrm>
            <a:off x="1896511" y="1002879"/>
            <a:ext cx="7983537" cy="701675"/>
          </a:xfrm>
          <a:prstGeom prst="rect">
            <a:avLst/>
          </a:prstGeom>
          <a:noFill/>
          <a:ln>
            <a:noFill/>
          </a:ln>
          <a:effectLst/>
          <a:extLst>
            <a:ext uri="{909E8E84-426E-40DD-AFC4-6F175D3DCCD1}">
              <a14:hiddenFill xmlns:a14="http://schemas.microsoft.com/office/drawing/2010/main">
                <a:solidFill>
                  <a:srgbClr val="DC2B1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de-CH" altLang="de-DE" sz="2000" dirty="0">
                <a:solidFill>
                  <a:srgbClr val="6600CC"/>
                </a:solidFill>
              </a:rPr>
              <a:t>Entschuldungs- und Inkassounternehmen mit </a:t>
            </a:r>
          </a:p>
          <a:p>
            <a:pPr algn="ctr">
              <a:spcBef>
                <a:spcPct val="0"/>
              </a:spcBef>
              <a:buClrTx/>
              <a:buFontTx/>
              <a:buNone/>
            </a:pPr>
            <a:r>
              <a:rPr lang="de-CH" altLang="de-DE" sz="2000" dirty="0">
                <a:solidFill>
                  <a:srgbClr val="6600CC"/>
                </a:solidFill>
              </a:rPr>
              <a:t>100% Erfolgsgarantie auf  EURO</a:t>
            </a:r>
            <a:r>
              <a:rPr lang="de-CH" altLang="de-DE" sz="2000" i="1" dirty="0">
                <a:solidFill>
                  <a:srgbClr val="6600CC"/>
                </a:solidFill>
              </a:rPr>
              <a:t>WEG</a:t>
            </a:r>
            <a:r>
              <a:rPr lang="de-CH" altLang="de-DE" sz="2000" dirty="0">
                <a:solidFill>
                  <a:srgbClr val="6600CC"/>
                </a:solidFill>
              </a:rPr>
              <a:t> Verrechnungsbasis!!!</a:t>
            </a:r>
            <a:endParaRPr lang="de-DE" altLang="de-DE" sz="2000" dirty="0">
              <a:solidFill>
                <a:srgbClr val="6600CC"/>
              </a:solidFill>
            </a:endParaRPr>
          </a:p>
        </p:txBody>
      </p:sp>
      <p:sp>
        <p:nvSpPr>
          <p:cNvPr id="110606" name="Text Box 14"/>
          <p:cNvSpPr txBox="1">
            <a:spLocks noChangeArrowheads="1"/>
          </p:cNvSpPr>
          <p:nvPr/>
        </p:nvSpPr>
        <p:spPr bwMode="auto">
          <a:xfrm>
            <a:off x="1849889" y="5622955"/>
            <a:ext cx="3594100" cy="519113"/>
          </a:xfrm>
          <a:prstGeom prst="rect">
            <a:avLst/>
          </a:prstGeom>
          <a:noFill/>
          <a:ln>
            <a:noFill/>
          </a:ln>
          <a:effectLst/>
          <a:extLst>
            <a:ext uri="{909E8E84-426E-40DD-AFC4-6F175D3DCCD1}">
              <a14:hiddenFill xmlns:a14="http://schemas.microsoft.com/office/drawing/2010/main">
                <a:solidFill>
                  <a:srgbClr val="DC2B1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ClrTx/>
              <a:buFontTx/>
              <a:buNone/>
            </a:pPr>
            <a:r>
              <a:rPr lang="de-CH" altLang="de-DE" sz="2800" dirty="0">
                <a:solidFill>
                  <a:srgbClr val="FF3300"/>
                </a:solidFill>
                <a:latin typeface="Times New Roman" pitchFamily="18" charset="0"/>
              </a:rPr>
              <a:t>Ihr Verdienst = 3%</a:t>
            </a:r>
          </a:p>
        </p:txBody>
      </p:sp>
      <p:sp>
        <p:nvSpPr>
          <p:cNvPr id="110607" name="Rectangle 15"/>
          <p:cNvSpPr>
            <a:spLocks noChangeArrowheads="1"/>
          </p:cNvSpPr>
          <p:nvPr/>
        </p:nvSpPr>
        <p:spPr bwMode="auto">
          <a:xfrm>
            <a:off x="1722889" y="5592777"/>
            <a:ext cx="3632200" cy="698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endParaRPr lang="de-CH" altLang="de-DE" sz="2800" b="0">
              <a:latin typeface="Times New Roman" pitchFamily="18" charset="0"/>
            </a:endParaRPr>
          </a:p>
        </p:txBody>
      </p:sp>
      <p:sp>
        <p:nvSpPr>
          <p:cNvPr id="110608" name="Line 16"/>
          <p:cNvSpPr>
            <a:spLocks noChangeShapeType="1"/>
          </p:cNvSpPr>
          <p:nvPr/>
        </p:nvSpPr>
        <p:spPr bwMode="auto">
          <a:xfrm flipV="1">
            <a:off x="3830739" y="3984189"/>
            <a:ext cx="990600" cy="16002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110609" name="Line 17"/>
          <p:cNvSpPr>
            <a:spLocks noChangeShapeType="1"/>
          </p:cNvSpPr>
          <p:nvPr/>
        </p:nvSpPr>
        <p:spPr bwMode="auto">
          <a:xfrm flipV="1">
            <a:off x="3303748" y="3391599"/>
            <a:ext cx="1320800" cy="21971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2" name="Textfeld 1">
            <a:extLst>
              <a:ext uri="{FF2B5EF4-FFF2-40B4-BE49-F238E27FC236}">
                <a16:creationId xmlns:a16="http://schemas.microsoft.com/office/drawing/2014/main" id="{3F5DFD4A-B3DD-4932-9473-5CD7D5B08F03}"/>
              </a:ext>
            </a:extLst>
          </p:cNvPr>
          <p:cNvSpPr txBox="1"/>
          <p:nvPr/>
        </p:nvSpPr>
        <p:spPr>
          <a:xfrm>
            <a:off x="5813571" y="5729681"/>
            <a:ext cx="5578679" cy="369332"/>
          </a:xfrm>
          <a:prstGeom prst="rect">
            <a:avLst/>
          </a:prstGeom>
          <a:noFill/>
        </p:spPr>
        <p:txBody>
          <a:bodyPr wrap="square" rtlCol="0">
            <a:spAutoFit/>
          </a:bodyPr>
          <a:lstStyle/>
          <a:p>
            <a:r>
              <a:rPr lang="de-CH" dirty="0"/>
              <a:t>Wird vom </a:t>
            </a:r>
            <a:r>
              <a:rPr lang="de-CH" b="1" dirty="0"/>
              <a:t>W€ und Kassa-Cash-Konto </a:t>
            </a:r>
            <a:r>
              <a:rPr lang="de-CH" dirty="0"/>
              <a:t>abgebucht. </a:t>
            </a:r>
          </a:p>
        </p:txBody>
      </p:sp>
      <p:sp>
        <p:nvSpPr>
          <p:cNvPr id="3" name="Textfeld 2">
            <a:extLst>
              <a:ext uri="{FF2B5EF4-FFF2-40B4-BE49-F238E27FC236}">
                <a16:creationId xmlns:a16="http://schemas.microsoft.com/office/drawing/2014/main" id="{0F575D78-7467-4E6F-AD63-86F1605AEC38}"/>
              </a:ext>
            </a:extLst>
          </p:cNvPr>
          <p:cNvSpPr txBox="1"/>
          <p:nvPr/>
        </p:nvSpPr>
        <p:spPr>
          <a:xfrm>
            <a:off x="9873842" y="2147582"/>
            <a:ext cx="2021747" cy="2308324"/>
          </a:xfrm>
          <a:prstGeom prst="rect">
            <a:avLst/>
          </a:prstGeom>
          <a:noFill/>
        </p:spPr>
        <p:txBody>
          <a:bodyPr wrap="square" rtlCol="0">
            <a:spAutoFit/>
          </a:bodyPr>
          <a:lstStyle/>
          <a:p>
            <a:r>
              <a:rPr lang="de-CH" b="1" dirty="0">
                <a:solidFill>
                  <a:schemeClr val="accent2"/>
                </a:solidFill>
              </a:rPr>
              <a:t>EUROWEG</a:t>
            </a:r>
            <a:r>
              <a:rPr lang="de-CH" dirty="0"/>
              <a:t> kann beide </a:t>
            </a:r>
            <a:r>
              <a:rPr lang="de-CH" b="1" dirty="0">
                <a:solidFill>
                  <a:srgbClr val="FF0000"/>
                </a:solidFill>
              </a:rPr>
              <a:t>Geld €</a:t>
            </a:r>
            <a:r>
              <a:rPr lang="de-CH" dirty="0"/>
              <a:t> und </a:t>
            </a:r>
            <a:r>
              <a:rPr lang="de-CH" b="1" dirty="0">
                <a:solidFill>
                  <a:schemeClr val="accent2"/>
                </a:solidFill>
              </a:rPr>
              <a:t>Gelt-Werte W€</a:t>
            </a:r>
            <a:r>
              <a:rPr lang="de-CH" dirty="0"/>
              <a:t> einnehmen. Daher werden beide Konten mit 3% Provision in </a:t>
            </a:r>
            <a:r>
              <a:rPr lang="de-CH" b="1" dirty="0">
                <a:solidFill>
                  <a:srgbClr val="FF0000"/>
                </a:solidFill>
              </a:rPr>
              <a:t>€</a:t>
            </a:r>
            <a:r>
              <a:rPr lang="de-CH" dirty="0">
                <a:solidFill>
                  <a:srgbClr val="FF0000"/>
                </a:solidFill>
              </a:rPr>
              <a:t> belastet.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2171"/>
                                        </p:tgtEl>
                                        <p:attrNameLst>
                                          <p:attrName>style.visibility</p:attrName>
                                        </p:attrNameLst>
                                      </p:cBhvr>
                                      <p:to>
                                        <p:strVal val="visible"/>
                                      </p:to>
                                    </p:set>
                                    <p:anim calcmode="lin" valueType="num">
                                      <p:cBhvr>
                                        <p:cTn id="7" dur="1000" fill="hold"/>
                                        <p:tgtEl>
                                          <p:spTgt spid="92171"/>
                                        </p:tgtEl>
                                        <p:attrNameLst>
                                          <p:attrName>ppt_w</p:attrName>
                                        </p:attrNameLst>
                                      </p:cBhvr>
                                      <p:tavLst>
                                        <p:tav tm="0">
                                          <p:val>
                                            <p:fltVal val="0"/>
                                          </p:val>
                                        </p:tav>
                                        <p:tav tm="100000">
                                          <p:val>
                                            <p:strVal val="#ppt_w"/>
                                          </p:val>
                                        </p:tav>
                                      </p:tavLst>
                                    </p:anim>
                                    <p:anim calcmode="lin" valueType="num">
                                      <p:cBhvr>
                                        <p:cTn id="8" dur="1000" fill="hold"/>
                                        <p:tgtEl>
                                          <p:spTgt spid="92171"/>
                                        </p:tgtEl>
                                        <p:attrNameLst>
                                          <p:attrName>ppt_h</p:attrName>
                                        </p:attrNameLst>
                                      </p:cBhvr>
                                      <p:tavLst>
                                        <p:tav tm="0">
                                          <p:val>
                                            <p:fltVal val="0"/>
                                          </p:val>
                                        </p:tav>
                                        <p:tav tm="100000">
                                          <p:val>
                                            <p:strVal val="#ppt_h"/>
                                          </p:val>
                                        </p:tav>
                                      </p:tavLst>
                                    </p:anim>
                                    <p:anim calcmode="lin" valueType="num">
                                      <p:cBhvr>
                                        <p:cTn id="9" dur="1000" fill="hold"/>
                                        <p:tgtEl>
                                          <p:spTgt spid="9217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17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60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0606"/>
                                        </p:tgtEl>
                                        <p:attrNameLst>
                                          <p:attrName>style.visibility</p:attrName>
                                        </p:attrNameLst>
                                      </p:cBhvr>
                                      <p:to>
                                        <p:strVal val="visible"/>
                                      </p:to>
                                    </p:set>
                                    <p:animEffect transition="in" filter="fade">
                                      <p:cBhvr>
                                        <p:cTn id="19" dur="500"/>
                                        <p:tgtEl>
                                          <p:spTgt spid="11060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6"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umsplatzhalter 3"/>
          <p:cNvSpPr>
            <a:spLocks noGrp="1"/>
          </p:cNvSpPr>
          <p:nvPr>
            <p:ph type="dt" sz="quarter" idx="10"/>
          </p:nvPr>
        </p:nvSpPr>
        <p:spPr/>
        <p:txBody>
          <a:bodyPr/>
          <a:lstStyle/>
          <a:p>
            <a:pPr>
              <a:defRPr/>
            </a:pPr>
            <a:r>
              <a:rPr lang="en-US" dirty="0" err="1"/>
              <a:t>Immob-Vortrag</a:t>
            </a:r>
            <a:r>
              <a:rPr lang="en-US" dirty="0"/>
              <a:t>   EUROWEG</a:t>
            </a:r>
          </a:p>
          <a:p>
            <a:pPr>
              <a:defRPr/>
            </a:pPr>
            <a:r>
              <a:rPr lang="en-US" dirty="0"/>
              <a:t>Biel, .2012  , </a:t>
            </a:r>
            <a:r>
              <a:rPr lang="en-US" dirty="0" err="1"/>
              <a:t>Folie</a:t>
            </a:r>
            <a:r>
              <a:rPr lang="en-US" dirty="0"/>
              <a:t>  </a:t>
            </a:r>
            <a:fld id="{0B3F4C50-C52D-4EB2-9949-AB2E61225404}" type="slidenum">
              <a:rPr lang="en-US"/>
              <a:pPr>
                <a:defRPr/>
              </a:pPr>
              <a:t>13</a:t>
            </a:fld>
            <a:r>
              <a:rPr lang="en-US" dirty="0"/>
              <a:t>/ 17</a:t>
            </a:r>
          </a:p>
        </p:txBody>
      </p:sp>
      <p:sp>
        <p:nvSpPr>
          <p:cNvPr id="174082" name="Rectangle 2"/>
          <p:cNvSpPr>
            <a:spLocks noGrp="1" noChangeArrowheads="1"/>
          </p:cNvSpPr>
          <p:nvPr>
            <p:ph type="title"/>
          </p:nvPr>
        </p:nvSpPr>
        <p:spPr/>
        <p:txBody>
          <a:bodyPr/>
          <a:lstStyle/>
          <a:p>
            <a:pPr>
              <a:defRPr/>
            </a:pPr>
            <a:r>
              <a:rPr lang="de-DE" sz="2600" dirty="0"/>
              <a:t>Anmeldung eines Firmen-Verrechnungskontos</a:t>
            </a:r>
          </a:p>
        </p:txBody>
      </p:sp>
      <p:pic>
        <p:nvPicPr>
          <p:cNvPr id="174090"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838" y="461197"/>
            <a:ext cx="701179" cy="582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8" name="Text Box 12"/>
          <p:cNvSpPr txBox="1">
            <a:spLocks noChangeArrowheads="1"/>
          </p:cNvSpPr>
          <p:nvPr/>
        </p:nvSpPr>
        <p:spPr bwMode="auto">
          <a:xfrm>
            <a:off x="6971339" y="1087467"/>
            <a:ext cx="3724275"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ClrTx/>
              <a:buFontTx/>
              <a:buNone/>
            </a:pPr>
            <a:r>
              <a:rPr lang="de-DE" altLang="de-DE" dirty="0">
                <a:latin typeface="Times New Roman" pitchFamily="18" charset="0"/>
              </a:rPr>
              <a:t>Anmeldung  der </a:t>
            </a:r>
            <a:br>
              <a:rPr lang="de-DE" altLang="de-DE" dirty="0">
                <a:latin typeface="Times New Roman" pitchFamily="18" charset="0"/>
              </a:rPr>
            </a:br>
            <a:r>
              <a:rPr lang="de-DE" altLang="de-DE" dirty="0">
                <a:solidFill>
                  <a:srgbClr val="0070C0"/>
                </a:solidFill>
                <a:latin typeface="Times New Roman" pitchFamily="18" charset="0"/>
              </a:rPr>
              <a:t>EUROWEG</a:t>
            </a:r>
            <a:r>
              <a:rPr lang="de-DE" altLang="de-DE" dirty="0">
                <a:latin typeface="Times New Roman" pitchFamily="18" charset="0"/>
              </a:rPr>
              <a:t> AG Verrechnungskonto-Eröffnung  </a:t>
            </a:r>
            <a:br>
              <a:rPr lang="de-DE" altLang="de-DE" dirty="0">
                <a:latin typeface="Times New Roman" pitchFamily="18" charset="0"/>
              </a:rPr>
            </a:br>
            <a:r>
              <a:rPr lang="de-DE" altLang="de-DE" dirty="0">
                <a:latin typeface="Times New Roman" pitchFamily="18" charset="0"/>
              </a:rPr>
              <a:t>mit </a:t>
            </a:r>
          </a:p>
          <a:p>
            <a:pPr algn="ctr">
              <a:spcBef>
                <a:spcPct val="50000"/>
              </a:spcBef>
              <a:buClrTx/>
              <a:buFontTx/>
              <a:buNone/>
            </a:pPr>
            <a:r>
              <a:rPr lang="de-DE" altLang="de-DE" dirty="0">
                <a:solidFill>
                  <a:srgbClr val="CC0066"/>
                </a:solidFill>
                <a:latin typeface="Times New Roman" pitchFamily="18" charset="0"/>
              </a:rPr>
              <a:t>Handy-Bezahlen und Zugangspasswort </a:t>
            </a:r>
            <a:br>
              <a:rPr lang="de-DE" altLang="de-DE" dirty="0">
                <a:solidFill>
                  <a:srgbClr val="CC0066"/>
                </a:solidFill>
                <a:latin typeface="Times New Roman" pitchFamily="18" charset="0"/>
              </a:rPr>
            </a:br>
            <a:r>
              <a:rPr lang="de-DE" altLang="de-DE" dirty="0">
                <a:solidFill>
                  <a:srgbClr val="CC0066"/>
                </a:solidFill>
                <a:latin typeface="Times New Roman" pitchFamily="18" charset="0"/>
              </a:rPr>
              <a:t>zum Aufladen aller  Kundenhandys!</a:t>
            </a:r>
          </a:p>
          <a:p>
            <a:pPr algn="ctr">
              <a:spcBef>
                <a:spcPct val="50000"/>
              </a:spcBef>
              <a:buClrTx/>
              <a:buFontTx/>
              <a:buNone/>
            </a:pPr>
            <a:r>
              <a:rPr lang="de-DE" altLang="de-DE" dirty="0">
                <a:solidFill>
                  <a:srgbClr val="CC3300"/>
                </a:solidFill>
                <a:latin typeface="Times New Roman" pitchFamily="18" charset="0"/>
              </a:rPr>
              <a:t>Unternehmer  werden Geldannahme  und </a:t>
            </a:r>
            <a:br>
              <a:rPr lang="de-DE" altLang="de-DE" dirty="0">
                <a:solidFill>
                  <a:srgbClr val="CC3300"/>
                </a:solidFill>
                <a:latin typeface="Times New Roman" pitchFamily="18" charset="0"/>
              </a:rPr>
            </a:br>
            <a:r>
              <a:rPr lang="de-DE" altLang="de-DE" dirty="0">
                <a:solidFill>
                  <a:srgbClr val="CC3300"/>
                </a:solidFill>
                <a:latin typeface="Times New Roman" pitchFamily="18" charset="0"/>
              </a:rPr>
              <a:t>Geld-Auszahlungsstelle!</a:t>
            </a:r>
          </a:p>
        </p:txBody>
      </p:sp>
      <p:pic>
        <p:nvPicPr>
          <p:cNvPr id="11162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3638" y="828675"/>
            <a:ext cx="4094162"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174090"/>
                                        </p:tgtEl>
                                        <p:attrNameLst>
                                          <p:attrName>style.visibility</p:attrName>
                                        </p:attrNameLst>
                                      </p:cBhvr>
                                      <p:to>
                                        <p:strVal val="visible"/>
                                      </p:to>
                                    </p:set>
                                    <p:anim calcmode="lin" valueType="num">
                                      <p:cBhvr>
                                        <p:cTn id="7" dur="1000" fill="hold"/>
                                        <p:tgtEl>
                                          <p:spTgt spid="174090"/>
                                        </p:tgtEl>
                                        <p:attrNameLst>
                                          <p:attrName>ppt_w</p:attrName>
                                        </p:attrNameLst>
                                      </p:cBhvr>
                                      <p:tavLst>
                                        <p:tav tm="0">
                                          <p:val>
                                            <p:fltVal val="0"/>
                                          </p:val>
                                        </p:tav>
                                        <p:tav tm="100000">
                                          <p:val>
                                            <p:strVal val="#ppt_w"/>
                                          </p:val>
                                        </p:tav>
                                      </p:tavLst>
                                    </p:anim>
                                    <p:anim calcmode="lin" valueType="num">
                                      <p:cBhvr>
                                        <p:cTn id="8" dur="1000" fill="hold"/>
                                        <p:tgtEl>
                                          <p:spTgt spid="174090"/>
                                        </p:tgtEl>
                                        <p:attrNameLst>
                                          <p:attrName>ppt_h</p:attrName>
                                        </p:attrNameLst>
                                      </p:cBhvr>
                                      <p:tavLst>
                                        <p:tav tm="0">
                                          <p:val>
                                            <p:fltVal val="0"/>
                                          </p:val>
                                        </p:tav>
                                        <p:tav tm="100000">
                                          <p:val>
                                            <p:strVal val="#ppt_h"/>
                                          </p:val>
                                        </p:tav>
                                      </p:tavLst>
                                    </p:anim>
                                    <p:anim calcmode="lin" valueType="num">
                                      <p:cBhvr>
                                        <p:cTn id="9" dur="1000" fill="hold"/>
                                        <p:tgtEl>
                                          <p:spTgt spid="1740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09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Datumsplatzhalter 3"/>
          <p:cNvSpPr>
            <a:spLocks noGrp="1"/>
          </p:cNvSpPr>
          <p:nvPr>
            <p:ph type="dt" sz="quarter" idx="10"/>
          </p:nvPr>
        </p:nvSpPr>
        <p:spPr/>
        <p:txBody>
          <a:bodyPr/>
          <a:lstStyle/>
          <a:p>
            <a:pPr>
              <a:defRPr/>
            </a:pPr>
            <a:r>
              <a:rPr lang="de-DE"/>
              <a:t>08.12.2010 /  KREDITISMUS PP1</a:t>
            </a:r>
            <a:endParaRPr lang="en-US"/>
          </a:p>
        </p:txBody>
      </p:sp>
      <p:sp>
        <p:nvSpPr>
          <p:cNvPr id="97282" name="Rectangle 2"/>
          <p:cNvSpPr>
            <a:spLocks noGrp="1" noChangeArrowheads="1"/>
          </p:cNvSpPr>
          <p:nvPr>
            <p:ph type="title"/>
          </p:nvPr>
        </p:nvSpPr>
        <p:spPr/>
        <p:txBody>
          <a:bodyPr/>
          <a:lstStyle/>
          <a:p>
            <a:pPr>
              <a:defRPr/>
            </a:pPr>
            <a:r>
              <a:rPr lang="de-DE" dirty="0"/>
              <a:t>Der Lieferant ist erster Ansprechpartner von EUROWEG</a:t>
            </a:r>
          </a:p>
        </p:txBody>
      </p:sp>
      <p:pic>
        <p:nvPicPr>
          <p:cNvPr id="97290"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449" y="468312"/>
            <a:ext cx="743125" cy="61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3372" name="Object 11"/>
          <p:cNvGraphicFramePr>
            <a:graphicFrameLocks noGrp="1" noChangeAspect="1"/>
          </p:cNvGraphicFramePr>
          <p:nvPr>
            <p:ph type="body" idx="1"/>
          </p:nvPr>
        </p:nvGraphicFramePr>
        <p:xfrm>
          <a:off x="2322514" y="1177925"/>
          <a:ext cx="7996237" cy="808038"/>
        </p:xfrm>
        <a:graphic>
          <a:graphicData uri="http://schemas.openxmlformats.org/presentationml/2006/ole">
            <mc:AlternateContent xmlns:mc="http://schemas.openxmlformats.org/markup-compatibility/2006">
              <mc:Choice xmlns:v="urn:schemas-microsoft-com:vml" Requires="v">
                <p:oleObj name="Dokument" r:id="rId3" imgW="5974080" imgH="604520" progId="Word.Document.8">
                  <p:embed/>
                </p:oleObj>
              </mc:Choice>
              <mc:Fallback>
                <p:oleObj name="Dokument" r:id="rId3" imgW="5974080" imgH="604520" progId="Word.Document.8">
                  <p:embed/>
                  <p:pic>
                    <p:nvPicPr>
                      <p:cNvPr id="143372" name="Object 1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2514" y="1177925"/>
                        <a:ext cx="7996237"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373" name="Object 12"/>
          <p:cNvGraphicFramePr>
            <a:graphicFrameLocks noChangeAspect="1"/>
          </p:cNvGraphicFramePr>
          <p:nvPr>
            <p:extLst>
              <p:ext uri="{D42A27DB-BD31-4B8C-83A1-F6EECF244321}">
                <p14:modId xmlns:p14="http://schemas.microsoft.com/office/powerpoint/2010/main" val="894493224"/>
              </p:ext>
            </p:extLst>
          </p:nvPr>
        </p:nvGraphicFramePr>
        <p:xfrm>
          <a:off x="2365375" y="2320925"/>
          <a:ext cx="7877175" cy="984250"/>
        </p:xfrm>
        <a:graphic>
          <a:graphicData uri="http://schemas.openxmlformats.org/presentationml/2006/ole">
            <mc:AlternateContent xmlns:mc="http://schemas.openxmlformats.org/markup-compatibility/2006">
              <mc:Choice xmlns:v="urn:schemas-microsoft-com:vml" Requires="v">
                <p:oleObj name="Document" r:id="rId5" imgW="5958173" imgH="747868" progId="Word.Document.8">
                  <p:embed/>
                </p:oleObj>
              </mc:Choice>
              <mc:Fallback>
                <p:oleObj name="Document" r:id="rId5" imgW="5958173" imgH="747868" progId="Word.Document.8">
                  <p:embed/>
                  <p:pic>
                    <p:nvPicPr>
                      <p:cNvPr id="143373" name="Object 12"/>
                      <p:cNvPicPr>
                        <a:picLocks noChangeAspect="1" noChangeArrowheads="1"/>
                      </p:cNvPicPr>
                      <p:nvPr/>
                    </p:nvPicPr>
                    <p:blipFill>
                      <a:blip r:embed="rId6"/>
                      <a:srcRect/>
                      <a:stretch>
                        <a:fillRect/>
                      </a:stretch>
                    </p:blipFill>
                    <p:spPr bwMode="auto">
                      <a:xfrm>
                        <a:off x="2365375" y="2320925"/>
                        <a:ext cx="7877175" cy="984250"/>
                      </a:xfrm>
                      <a:prstGeom prst="rect">
                        <a:avLst/>
                      </a:prstGeom>
                      <a:noFill/>
                      <a:ln>
                        <a:noFill/>
                      </a:ln>
                      <a:extLst>
                        <a:ext uri="{909E8E84-426E-40DD-AFC4-6F175D3DCCD1}">
                          <a14:hiddenFill xmlns:a14="http://schemas.microsoft.com/office/drawing/2010/main">
                            <a:solidFill>
                              <a:srgbClr val="DC2B19"/>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374" name="Object 13"/>
          <p:cNvGraphicFramePr>
            <a:graphicFrameLocks noChangeAspect="1"/>
          </p:cNvGraphicFramePr>
          <p:nvPr/>
        </p:nvGraphicFramePr>
        <p:xfrm>
          <a:off x="2082801" y="3473451"/>
          <a:ext cx="7877175" cy="500063"/>
        </p:xfrm>
        <a:graphic>
          <a:graphicData uri="http://schemas.openxmlformats.org/presentationml/2006/ole">
            <mc:AlternateContent xmlns:mc="http://schemas.openxmlformats.org/markup-compatibility/2006">
              <mc:Choice xmlns:v="urn:schemas-microsoft-com:vml" Requires="v">
                <p:oleObj name="Dokument" r:id="rId7" imgW="5974080" imgH="388620" progId="Word.Document.8">
                  <p:embed/>
                </p:oleObj>
              </mc:Choice>
              <mc:Fallback>
                <p:oleObj name="Dokument" r:id="rId7" imgW="5974080" imgH="388620" progId="Word.Document.8">
                  <p:embed/>
                  <p:pic>
                    <p:nvPicPr>
                      <p:cNvPr id="143374"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2801" y="3473451"/>
                        <a:ext cx="7877175" cy="500063"/>
                      </a:xfrm>
                      <a:prstGeom prst="rect">
                        <a:avLst/>
                      </a:prstGeom>
                      <a:noFill/>
                      <a:ln>
                        <a:noFill/>
                      </a:ln>
                      <a:extLst>
                        <a:ext uri="{909E8E84-426E-40DD-AFC4-6F175D3DCCD1}">
                          <a14:hiddenFill xmlns:a14="http://schemas.microsoft.com/office/drawing/2010/main">
                            <a:solidFill>
                              <a:srgbClr val="DC2B19"/>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375" name="Object 14"/>
          <p:cNvGraphicFramePr>
            <a:graphicFrameLocks noChangeAspect="1"/>
          </p:cNvGraphicFramePr>
          <p:nvPr>
            <p:extLst>
              <p:ext uri="{D42A27DB-BD31-4B8C-83A1-F6EECF244321}">
                <p14:modId xmlns:p14="http://schemas.microsoft.com/office/powerpoint/2010/main" val="3848011049"/>
              </p:ext>
            </p:extLst>
          </p:nvPr>
        </p:nvGraphicFramePr>
        <p:xfrm>
          <a:off x="2320925" y="4194175"/>
          <a:ext cx="7878763" cy="790575"/>
        </p:xfrm>
        <a:graphic>
          <a:graphicData uri="http://schemas.openxmlformats.org/presentationml/2006/ole">
            <mc:AlternateContent xmlns:mc="http://schemas.openxmlformats.org/markup-compatibility/2006">
              <mc:Choice xmlns:v="urn:schemas-microsoft-com:vml" Requires="v">
                <p:oleObj name="Document" r:id="rId9" imgW="5958173" imgH="599085" progId="Word.Document.8">
                  <p:embed/>
                </p:oleObj>
              </mc:Choice>
              <mc:Fallback>
                <p:oleObj name="Document" r:id="rId9" imgW="5958173" imgH="599085" progId="Word.Document.8">
                  <p:embed/>
                  <p:pic>
                    <p:nvPicPr>
                      <p:cNvPr id="143375" name="Object 14"/>
                      <p:cNvPicPr>
                        <a:picLocks noChangeAspect="1" noChangeArrowheads="1"/>
                      </p:cNvPicPr>
                      <p:nvPr/>
                    </p:nvPicPr>
                    <p:blipFill>
                      <a:blip r:embed="rId10"/>
                      <a:srcRect/>
                      <a:stretch>
                        <a:fillRect/>
                      </a:stretch>
                    </p:blipFill>
                    <p:spPr bwMode="auto">
                      <a:xfrm>
                        <a:off x="2320925" y="4194175"/>
                        <a:ext cx="7878763" cy="790575"/>
                      </a:xfrm>
                      <a:prstGeom prst="rect">
                        <a:avLst/>
                      </a:prstGeom>
                      <a:noFill/>
                      <a:ln>
                        <a:noFill/>
                      </a:ln>
                      <a:extLst>
                        <a:ext uri="{909E8E84-426E-40DD-AFC4-6F175D3DCCD1}">
                          <a14:hiddenFill xmlns:a14="http://schemas.microsoft.com/office/drawing/2010/main">
                            <a:solidFill>
                              <a:srgbClr val="DC2B19"/>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376" name="Object 15"/>
          <p:cNvGraphicFramePr>
            <a:graphicFrameLocks noChangeAspect="1"/>
          </p:cNvGraphicFramePr>
          <p:nvPr>
            <p:extLst>
              <p:ext uri="{D42A27DB-BD31-4B8C-83A1-F6EECF244321}">
                <p14:modId xmlns:p14="http://schemas.microsoft.com/office/powerpoint/2010/main" val="3987938444"/>
              </p:ext>
            </p:extLst>
          </p:nvPr>
        </p:nvGraphicFramePr>
        <p:xfrm>
          <a:off x="2019301" y="5144215"/>
          <a:ext cx="8101013" cy="579437"/>
        </p:xfrm>
        <a:graphic>
          <a:graphicData uri="http://schemas.openxmlformats.org/presentationml/2006/ole">
            <mc:AlternateContent xmlns:mc="http://schemas.openxmlformats.org/markup-compatibility/2006">
              <mc:Choice xmlns:v="urn:schemas-microsoft-com:vml" Requires="v">
                <p:oleObj name="Dokument" r:id="rId11" imgW="5974080" imgH="388620" progId="Word.Document.8">
                  <p:embed/>
                </p:oleObj>
              </mc:Choice>
              <mc:Fallback>
                <p:oleObj name="Dokument" r:id="rId11" imgW="5974080" imgH="388620" progId="Word.Document.8">
                  <p:embed/>
                  <p:pic>
                    <p:nvPicPr>
                      <p:cNvPr id="143376"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19301" y="5144215"/>
                        <a:ext cx="8101013" cy="579437"/>
                      </a:xfrm>
                      <a:prstGeom prst="rect">
                        <a:avLst/>
                      </a:prstGeom>
                      <a:noFill/>
                      <a:ln>
                        <a:noFill/>
                      </a:ln>
                      <a:extLst>
                        <a:ext uri="{909E8E84-426E-40DD-AFC4-6F175D3DCCD1}">
                          <a14:hiddenFill xmlns:a14="http://schemas.microsoft.com/office/drawing/2010/main">
                            <a:solidFill>
                              <a:srgbClr val="DC2B19"/>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7290"/>
                                        </p:tgtEl>
                                        <p:attrNameLst>
                                          <p:attrName>style.visibility</p:attrName>
                                        </p:attrNameLst>
                                      </p:cBhvr>
                                      <p:to>
                                        <p:strVal val="visible"/>
                                      </p:to>
                                    </p:set>
                                    <p:anim calcmode="lin" valueType="num">
                                      <p:cBhvr>
                                        <p:cTn id="7" dur="1000" fill="hold"/>
                                        <p:tgtEl>
                                          <p:spTgt spid="97290"/>
                                        </p:tgtEl>
                                        <p:attrNameLst>
                                          <p:attrName>ppt_w</p:attrName>
                                        </p:attrNameLst>
                                      </p:cBhvr>
                                      <p:tavLst>
                                        <p:tav tm="0">
                                          <p:val>
                                            <p:fltVal val="0"/>
                                          </p:val>
                                        </p:tav>
                                        <p:tav tm="100000">
                                          <p:val>
                                            <p:strVal val="#ppt_w"/>
                                          </p:val>
                                        </p:tav>
                                      </p:tavLst>
                                    </p:anim>
                                    <p:anim calcmode="lin" valueType="num">
                                      <p:cBhvr>
                                        <p:cTn id="8" dur="1000" fill="hold"/>
                                        <p:tgtEl>
                                          <p:spTgt spid="97290"/>
                                        </p:tgtEl>
                                        <p:attrNameLst>
                                          <p:attrName>ppt_h</p:attrName>
                                        </p:attrNameLst>
                                      </p:cBhvr>
                                      <p:tavLst>
                                        <p:tav tm="0">
                                          <p:val>
                                            <p:fltVal val="0"/>
                                          </p:val>
                                        </p:tav>
                                        <p:tav tm="100000">
                                          <p:val>
                                            <p:strVal val="#ppt_h"/>
                                          </p:val>
                                        </p:tav>
                                      </p:tavLst>
                                    </p:anim>
                                    <p:anim calcmode="lin" valueType="num">
                                      <p:cBhvr>
                                        <p:cTn id="9" dur="1000" fill="hold"/>
                                        <p:tgtEl>
                                          <p:spTgt spid="972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7290"/>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97282"/>
                                        </p:tgtEl>
                                        <p:attrNameLst>
                                          <p:attrName>style.visibility</p:attrName>
                                        </p:attrNameLst>
                                      </p:cBhvr>
                                      <p:to>
                                        <p:strVal val="visible"/>
                                      </p:to>
                                    </p:set>
                                    <p:anim calcmode="lin" valueType="num">
                                      <p:cBhvr>
                                        <p:cTn id="14" dur="500" fill="hold"/>
                                        <p:tgtEl>
                                          <p:spTgt spid="97282"/>
                                        </p:tgtEl>
                                        <p:attrNameLst>
                                          <p:attrName>ppt_x</p:attrName>
                                        </p:attrNameLst>
                                      </p:cBhvr>
                                      <p:tavLst>
                                        <p:tav tm="0">
                                          <p:val>
                                            <p:strVal val="#ppt_x-#ppt_w/2"/>
                                          </p:val>
                                        </p:tav>
                                        <p:tav tm="100000">
                                          <p:val>
                                            <p:strVal val="#ppt_x"/>
                                          </p:val>
                                        </p:tav>
                                      </p:tavLst>
                                    </p:anim>
                                    <p:anim calcmode="lin" valueType="num">
                                      <p:cBhvr>
                                        <p:cTn id="15" dur="500" fill="hold"/>
                                        <p:tgtEl>
                                          <p:spTgt spid="97282"/>
                                        </p:tgtEl>
                                        <p:attrNameLst>
                                          <p:attrName>ppt_y</p:attrName>
                                        </p:attrNameLst>
                                      </p:cBhvr>
                                      <p:tavLst>
                                        <p:tav tm="0">
                                          <p:val>
                                            <p:strVal val="#ppt_y"/>
                                          </p:val>
                                        </p:tav>
                                        <p:tav tm="100000">
                                          <p:val>
                                            <p:strVal val="#ppt_y"/>
                                          </p:val>
                                        </p:tav>
                                      </p:tavLst>
                                    </p:anim>
                                    <p:anim calcmode="lin" valueType="num">
                                      <p:cBhvr>
                                        <p:cTn id="16" dur="500" fill="hold"/>
                                        <p:tgtEl>
                                          <p:spTgt spid="97282"/>
                                        </p:tgtEl>
                                        <p:attrNameLst>
                                          <p:attrName>ppt_w</p:attrName>
                                        </p:attrNameLst>
                                      </p:cBhvr>
                                      <p:tavLst>
                                        <p:tav tm="0">
                                          <p:val>
                                            <p:fltVal val="0"/>
                                          </p:val>
                                        </p:tav>
                                        <p:tav tm="100000">
                                          <p:val>
                                            <p:strVal val="#ppt_w"/>
                                          </p:val>
                                        </p:tav>
                                      </p:tavLst>
                                    </p:anim>
                                    <p:anim calcmode="lin" valueType="num">
                                      <p:cBhvr>
                                        <p:cTn id="17" dur="500" fill="hold"/>
                                        <p:tgtEl>
                                          <p:spTgt spid="972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umsplatzhalter 3"/>
          <p:cNvSpPr>
            <a:spLocks noGrp="1"/>
          </p:cNvSpPr>
          <p:nvPr>
            <p:ph type="dt" sz="quarter" idx="10"/>
          </p:nvPr>
        </p:nvSpPr>
        <p:spPr/>
        <p:txBody>
          <a:bodyPr/>
          <a:lstStyle/>
          <a:p>
            <a:pPr>
              <a:defRPr/>
            </a:pPr>
            <a:r>
              <a:rPr lang="de-DE"/>
              <a:t>08.12.2010 /  KREDITISMUS PP1</a:t>
            </a:r>
            <a:endParaRPr lang="en-US"/>
          </a:p>
        </p:txBody>
      </p:sp>
      <p:sp>
        <p:nvSpPr>
          <p:cNvPr id="98306" name="Rectangle 2"/>
          <p:cNvSpPr>
            <a:spLocks noGrp="1" noChangeArrowheads="1"/>
          </p:cNvSpPr>
          <p:nvPr>
            <p:ph type="title"/>
          </p:nvPr>
        </p:nvSpPr>
        <p:spPr/>
        <p:txBody>
          <a:bodyPr/>
          <a:lstStyle/>
          <a:p>
            <a:pPr>
              <a:defRPr/>
            </a:pPr>
            <a:r>
              <a:rPr lang="de-DE" sz="2400" dirty="0"/>
              <a:t>GEWINN DURCH LEISTUNGEN = WOHLSTAND</a:t>
            </a:r>
            <a:endParaRPr lang="de-DE" dirty="0"/>
          </a:p>
        </p:txBody>
      </p:sp>
      <p:pic>
        <p:nvPicPr>
          <p:cNvPr id="98314"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4616" y="469586"/>
            <a:ext cx="701180" cy="582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4396" name="Object 11"/>
          <p:cNvGraphicFramePr>
            <a:graphicFrameLocks noGrp="1" noChangeAspect="1"/>
          </p:cNvGraphicFramePr>
          <p:nvPr>
            <p:ph type="body" idx="1"/>
            <p:extLst>
              <p:ext uri="{D42A27DB-BD31-4B8C-83A1-F6EECF244321}">
                <p14:modId xmlns:p14="http://schemas.microsoft.com/office/powerpoint/2010/main" val="3412201000"/>
              </p:ext>
            </p:extLst>
          </p:nvPr>
        </p:nvGraphicFramePr>
        <p:xfrm>
          <a:off x="1955498" y="1593907"/>
          <a:ext cx="9175868" cy="1887523"/>
        </p:xfrm>
        <a:graphic>
          <a:graphicData uri="http://schemas.openxmlformats.org/presentationml/2006/ole">
            <mc:AlternateContent xmlns:mc="http://schemas.openxmlformats.org/markup-compatibility/2006">
              <mc:Choice xmlns:v="urn:schemas-microsoft-com:vml" Requires="v">
                <p:oleObj name="Document" r:id="rId3" imgW="5958173" imgH="1224764" progId="Word.Document.8">
                  <p:embed/>
                </p:oleObj>
              </mc:Choice>
              <mc:Fallback>
                <p:oleObj name="Document" r:id="rId3" imgW="5958173" imgH="1224764" progId="Word.Document.8">
                  <p:embed/>
                  <p:pic>
                    <p:nvPicPr>
                      <p:cNvPr id="144396" name="Object 11"/>
                      <p:cNvPicPr>
                        <a:picLocks noGrp="1" noChangeAspect="1" noChangeArrowheads="1"/>
                      </p:cNvPicPr>
                      <p:nvPr/>
                    </p:nvPicPr>
                    <p:blipFill>
                      <a:blip r:embed="rId4"/>
                      <a:srcRect/>
                      <a:stretch>
                        <a:fillRect/>
                      </a:stretch>
                    </p:blipFill>
                    <p:spPr bwMode="auto">
                      <a:xfrm>
                        <a:off x="1955498" y="1593907"/>
                        <a:ext cx="9175868" cy="1887523"/>
                      </a:xfrm>
                      <a:prstGeom prst="rect">
                        <a:avLst/>
                      </a:prstGeom>
                      <a:noFill/>
                      <a:ln>
                        <a:noFill/>
                      </a:ln>
                    </p:spPr>
                  </p:pic>
                </p:oleObj>
              </mc:Fallback>
            </mc:AlternateContent>
          </a:graphicData>
        </a:graphic>
      </p:graphicFrame>
      <p:graphicFrame>
        <p:nvGraphicFramePr>
          <p:cNvPr id="144397" name="Object 12"/>
          <p:cNvGraphicFramePr>
            <a:graphicFrameLocks noChangeAspect="1"/>
          </p:cNvGraphicFramePr>
          <p:nvPr>
            <p:extLst>
              <p:ext uri="{D42A27DB-BD31-4B8C-83A1-F6EECF244321}">
                <p14:modId xmlns:p14="http://schemas.microsoft.com/office/powerpoint/2010/main" val="1454608601"/>
              </p:ext>
            </p:extLst>
          </p:nvPr>
        </p:nvGraphicFramePr>
        <p:xfrm>
          <a:off x="1645203" y="4054257"/>
          <a:ext cx="9302429" cy="1090612"/>
        </p:xfrm>
        <a:graphic>
          <a:graphicData uri="http://schemas.openxmlformats.org/presentationml/2006/ole">
            <mc:AlternateContent xmlns:mc="http://schemas.openxmlformats.org/markup-compatibility/2006">
              <mc:Choice xmlns:v="urn:schemas-microsoft-com:vml" Requires="v">
                <p:oleObj name="Document" r:id="rId5" imgW="5746651" imgH="688211" progId="Word.Document.8">
                  <p:embed/>
                </p:oleObj>
              </mc:Choice>
              <mc:Fallback>
                <p:oleObj name="Document" r:id="rId5" imgW="5746651" imgH="688211" progId="Word.Document.8">
                  <p:embed/>
                  <p:pic>
                    <p:nvPicPr>
                      <p:cNvPr id="144397" name="Object 12"/>
                      <p:cNvPicPr>
                        <a:picLocks noChangeAspect="1" noChangeArrowheads="1"/>
                      </p:cNvPicPr>
                      <p:nvPr/>
                    </p:nvPicPr>
                    <p:blipFill>
                      <a:blip r:embed="rId6"/>
                      <a:srcRect/>
                      <a:stretch>
                        <a:fillRect/>
                      </a:stretch>
                    </p:blipFill>
                    <p:spPr bwMode="auto">
                      <a:xfrm>
                        <a:off x="1645203" y="4054257"/>
                        <a:ext cx="9302429" cy="1090612"/>
                      </a:xfrm>
                      <a:prstGeom prst="rect">
                        <a:avLst/>
                      </a:prstGeom>
                      <a:noFill/>
                      <a:ln>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8314"/>
                                        </p:tgtEl>
                                        <p:attrNameLst>
                                          <p:attrName>style.visibility</p:attrName>
                                        </p:attrNameLst>
                                      </p:cBhvr>
                                      <p:to>
                                        <p:strVal val="visible"/>
                                      </p:to>
                                    </p:set>
                                    <p:anim calcmode="lin" valueType="num">
                                      <p:cBhvr>
                                        <p:cTn id="7" dur="1000" fill="hold"/>
                                        <p:tgtEl>
                                          <p:spTgt spid="98314"/>
                                        </p:tgtEl>
                                        <p:attrNameLst>
                                          <p:attrName>ppt_w</p:attrName>
                                        </p:attrNameLst>
                                      </p:cBhvr>
                                      <p:tavLst>
                                        <p:tav tm="0">
                                          <p:val>
                                            <p:fltVal val="0"/>
                                          </p:val>
                                        </p:tav>
                                        <p:tav tm="100000">
                                          <p:val>
                                            <p:strVal val="#ppt_w"/>
                                          </p:val>
                                        </p:tav>
                                      </p:tavLst>
                                    </p:anim>
                                    <p:anim calcmode="lin" valueType="num">
                                      <p:cBhvr>
                                        <p:cTn id="8" dur="1000" fill="hold"/>
                                        <p:tgtEl>
                                          <p:spTgt spid="98314"/>
                                        </p:tgtEl>
                                        <p:attrNameLst>
                                          <p:attrName>ppt_h</p:attrName>
                                        </p:attrNameLst>
                                      </p:cBhvr>
                                      <p:tavLst>
                                        <p:tav tm="0">
                                          <p:val>
                                            <p:fltVal val="0"/>
                                          </p:val>
                                        </p:tav>
                                        <p:tav tm="100000">
                                          <p:val>
                                            <p:strVal val="#ppt_h"/>
                                          </p:val>
                                        </p:tav>
                                      </p:tavLst>
                                    </p:anim>
                                    <p:anim calcmode="lin" valueType="num">
                                      <p:cBhvr>
                                        <p:cTn id="9" dur="1000" fill="hold"/>
                                        <p:tgtEl>
                                          <p:spTgt spid="9831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8314"/>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98306"/>
                                        </p:tgtEl>
                                        <p:attrNameLst>
                                          <p:attrName>style.visibility</p:attrName>
                                        </p:attrNameLst>
                                      </p:cBhvr>
                                      <p:to>
                                        <p:strVal val="visible"/>
                                      </p:to>
                                    </p:set>
                                    <p:anim calcmode="lin" valueType="num">
                                      <p:cBhvr>
                                        <p:cTn id="14" dur="500" fill="hold"/>
                                        <p:tgtEl>
                                          <p:spTgt spid="98306"/>
                                        </p:tgtEl>
                                        <p:attrNameLst>
                                          <p:attrName>ppt_x</p:attrName>
                                        </p:attrNameLst>
                                      </p:cBhvr>
                                      <p:tavLst>
                                        <p:tav tm="0">
                                          <p:val>
                                            <p:strVal val="#ppt_x-#ppt_w/2"/>
                                          </p:val>
                                        </p:tav>
                                        <p:tav tm="100000">
                                          <p:val>
                                            <p:strVal val="#ppt_x"/>
                                          </p:val>
                                        </p:tav>
                                      </p:tavLst>
                                    </p:anim>
                                    <p:anim calcmode="lin" valueType="num">
                                      <p:cBhvr>
                                        <p:cTn id="15" dur="500" fill="hold"/>
                                        <p:tgtEl>
                                          <p:spTgt spid="98306"/>
                                        </p:tgtEl>
                                        <p:attrNameLst>
                                          <p:attrName>ppt_y</p:attrName>
                                        </p:attrNameLst>
                                      </p:cBhvr>
                                      <p:tavLst>
                                        <p:tav tm="0">
                                          <p:val>
                                            <p:strVal val="#ppt_y"/>
                                          </p:val>
                                        </p:tav>
                                        <p:tav tm="100000">
                                          <p:val>
                                            <p:strVal val="#ppt_y"/>
                                          </p:val>
                                        </p:tav>
                                      </p:tavLst>
                                    </p:anim>
                                    <p:anim calcmode="lin" valueType="num">
                                      <p:cBhvr>
                                        <p:cTn id="16" dur="500" fill="hold"/>
                                        <p:tgtEl>
                                          <p:spTgt spid="98306"/>
                                        </p:tgtEl>
                                        <p:attrNameLst>
                                          <p:attrName>ppt_w</p:attrName>
                                        </p:attrNameLst>
                                      </p:cBhvr>
                                      <p:tavLst>
                                        <p:tav tm="0">
                                          <p:val>
                                            <p:fltVal val="0"/>
                                          </p:val>
                                        </p:tav>
                                        <p:tav tm="100000">
                                          <p:val>
                                            <p:strVal val="#ppt_w"/>
                                          </p:val>
                                        </p:tav>
                                      </p:tavLst>
                                    </p:anim>
                                    <p:anim calcmode="lin" valueType="num">
                                      <p:cBhvr>
                                        <p:cTn id="17" dur="500" fill="hold"/>
                                        <p:tgtEl>
                                          <p:spTgt spid="983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umsplatzhalter 3"/>
          <p:cNvSpPr>
            <a:spLocks noGrp="1"/>
          </p:cNvSpPr>
          <p:nvPr>
            <p:ph type="dt" sz="quarter" idx="10"/>
          </p:nvPr>
        </p:nvSpPr>
        <p:spPr/>
        <p:txBody>
          <a:bodyPr/>
          <a:lstStyle/>
          <a:p>
            <a:pPr>
              <a:defRPr/>
            </a:pPr>
            <a:r>
              <a:rPr lang="de-DE"/>
              <a:t>08.12.2010 /  KREDITISMUS PP1</a:t>
            </a:r>
            <a:endParaRPr lang="en-US"/>
          </a:p>
        </p:txBody>
      </p:sp>
      <p:sp>
        <p:nvSpPr>
          <p:cNvPr id="90114" name="Rectangle 2"/>
          <p:cNvSpPr>
            <a:spLocks noGrp="1" noChangeArrowheads="1"/>
          </p:cNvSpPr>
          <p:nvPr>
            <p:ph type="title"/>
          </p:nvPr>
        </p:nvSpPr>
        <p:spPr>
          <a:xfrm>
            <a:off x="2276475" y="150814"/>
            <a:ext cx="8001000" cy="669925"/>
          </a:xfrm>
        </p:spPr>
        <p:txBody>
          <a:bodyPr/>
          <a:lstStyle/>
          <a:p>
            <a:pPr>
              <a:defRPr/>
            </a:pPr>
            <a:r>
              <a:rPr lang="de-DE"/>
              <a:t>Auflösen von Forderungen über EUROWEG</a:t>
            </a:r>
          </a:p>
        </p:txBody>
      </p:sp>
      <p:graphicFrame>
        <p:nvGraphicFramePr>
          <p:cNvPr id="90115" name="Object 3"/>
          <p:cNvGraphicFramePr>
            <a:graphicFrameLocks noGrp="1" noChangeAspect="1"/>
          </p:cNvGraphicFramePr>
          <p:nvPr>
            <p:ph type="body" idx="1"/>
            <p:extLst>
              <p:ext uri="{D42A27DB-BD31-4B8C-83A1-F6EECF244321}">
                <p14:modId xmlns:p14="http://schemas.microsoft.com/office/powerpoint/2010/main" val="1374341954"/>
              </p:ext>
            </p:extLst>
          </p:nvPr>
        </p:nvGraphicFramePr>
        <p:xfrm>
          <a:off x="4831128" y="810762"/>
          <a:ext cx="3940175" cy="5573713"/>
        </p:xfrm>
        <a:graphic>
          <a:graphicData uri="http://schemas.openxmlformats.org/presentationml/2006/ole">
            <mc:AlternateContent xmlns:mc="http://schemas.openxmlformats.org/markup-compatibility/2006">
              <mc:Choice xmlns:v="urn:schemas-microsoft-com:vml" Requires="v">
                <p:oleObj name="Dokument" r:id="rId2" imgW="5760720" imgH="8150860" progId="Word.Document.8">
                  <p:embed/>
                </p:oleObj>
              </mc:Choice>
              <mc:Fallback>
                <p:oleObj name="Dokument" r:id="rId2" imgW="5760720" imgH="8150860" progId="Word.Document.8">
                  <p:embed/>
                  <p:pic>
                    <p:nvPicPr>
                      <p:cNvPr id="90115" name="Object 3"/>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1128" y="810762"/>
                        <a:ext cx="3940175" cy="557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0123" name="Picture 1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449" y="457077"/>
            <a:ext cx="726347" cy="6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421" name="Text Box 12"/>
          <p:cNvSpPr txBox="1">
            <a:spLocks noChangeArrowheads="1"/>
          </p:cNvSpPr>
          <p:nvPr/>
        </p:nvSpPr>
        <p:spPr bwMode="auto">
          <a:xfrm>
            <a:off x="4494213" y="977901"/>
            <a:ext cx="3922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 typeface="Wingdings" pitchFamily="2" charset="2"/>
              <a:buNone/>
            </a:pPr>
            <a:r>
              <a:rPr lang="de-DE" altLang="de-DE" sz="2000"/>
              <a:t>Musterbrief 1</a:t>
            </a:r>
            <a:endParaRPr lang="de-DE" altLang="de-DE" sz="3200"/>
          </a:p>
        </p:txBody>
      </p:sp>
      <p:sp>
        <p:nvSpPr>
          <p:cNvPr id="2" name="Textfeld 1">
            <a:extLst>
              <a:ext uri="{FF2B5EF4-FFF2-40B4-BE49-F238E27FC236}">
                <a16:creationId xmlns:a16="http://schemas.microsoft.com/office/drawing/2014/main" id="{3F1AC9F5-9753-4FB5-98FD-657B112003AD}"/>
              </a:ext>
            </a:extLst>
          </p:cNvPr>
          <p:cNvSpPr txBox="1"/>
          <p:nvPr/>
        </p:nvSpPr>
        <p:spPr>
          <a:xfrm>
            <a:off x="1182848" y="1258349"/>
            <a:ext cx="2978091" cy="2585323"/>
          </a:xfrm>
          <a:prstGeom prst="rect">
            <a:avLst/>
          </a:prstGeom>
          <a:noFill/>
        </p:spPr>
        <p:txBody>
          <a:bodyPr wrap="square" rtlCol="0">
            <a:spAutoFit/>
          </a:bodyPr>
          <a:lstStyle/>
          <a:p>
            <a:r>
              <a:rPr lang="de-CH" b="1" dirty="0">
                <a:solidFill>
                  <a:srgbClr val="0070C0"/>
                </a:solidFill>
              </a:rPr>
              <a:t>Titel: Eine neue Inkasso-Firma mit 100% Erfolgsgarantie stellt sich Ihnen vor.</a:t>
            </a:r>
          </a:p>
          <a:p>
            <a:endParaRPr lang="de-CH" b="1" dirty="0">
              <a:solidFill>
                <a:srgbClr val="0070C0"/>
              </a:solidFill>
            </a:endParaRPr>
          </a:p>
          <a:p>
            <a:r>
              <a:rPr lang="de-CH" b="1" dirty="0">
                <a:solidFill>
                  <a:srgbClr val="0070C0"/>
                </a:solidFill>
              </a:rPr>
              <a:t>Lassen Sie </a:t>
            </a:r>
            <a:r>
              <a:rPr lang="de-CH" b="1" dirty="0">
                <a:solidFill>
                  <a:srgbClr val="C00000"/>
                </a:solidFill>
              </a:rPr>
              <a:t>Ihre </a:t>
            </a:r>
          </a:p>
          <a:p>
            <a:r>
              <a:rPr lang="de-CH" b="1" dirty="0">
                <a:solidFill>
                  <a:srgbClr val="C00000"/>
                </a:solidFill>
              </a:rPr>
              <a:t>offenen Kunden-Rechnungen (Debitoren) </a:t>
            </a:r>
            <a:r>
              <a:rPr lang="de-CH" b="1" dirty="0">
                <a:solidFill>
                  <a:srgbClr val="0070C0"/>
                </a:solidFill>
              </a:rPr>
              <a:t>durch uns erledigen.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0123"/>
                                        </p:tgtEl>
                                        <p:attrNameLst>
                                          <p:attrName>style.visibility</p:attrName>
                                        </p:attrNameLst>
                                      </p:cBhvr>
                                      <p:to>
                                        <p:strVal val="visible"/>
                                      </p:to>
                                    </p:set>
                                    <p:anim calcmode="lin" valueType="num">
                                      <p:cBhvr>
                                        <p:cTn id="7" dur="1000" fill="hold"/>
                                        <p:tgtEl>
                                          <p:spTgt spid="90123"/>
                                        </p:tgtEl>
                                        <p:attrNameLst>
                                          <p:attrName>ppt_w</p:attrName>
                                        </p:attrNameLst>
                                      </p:cBhvr>
                                      <p:tavLst>
                                        <p:tav tm="0">
                                          <p:val>
                                            <p:fltVal val="0"/>
                                          </p:val>
                                        </p:tav>
                                        <p:tav tm="100000">
                                          <p:val>
                                            <p:strVal val="#ppt_w"/>
                                          </p:val>
                                        </p:tav>
                                      </p:tavLst>
                                    </p:anim>
                                    <p:anim calcmode="lin" valueType="num">
                                      <p:cBhvr>
                                        <p:cTn id="8" dur="1000" fill="hold"/>
                                        <p:tgtEl>
                                          <p:spTgt spid="90123"/>
                                        </p:tgtEl>
                                        <p:attrNameLst>
                                          <p:attrName>ppt_h</p:attrName>
                                        </p:attrNameLst>
                                      </p:cBhvr>
                                      <p:tavLst>
                                        <p:tav tm="0">
                                          <p:val>
                                            <p:fltVal val="0"/>
                                          </p:val>
                                        </p:tav>
                                        <p:tav tm="100000">
                                          <p:val>
                                            <p:strVal val="#ppt_h"/>
                                          </p:val>
                                        </p:tav>
                                      </p:tavLst>
                                    </p:anim>
                                    <p:anim calcmode="lin" valueType="num">
                                      <p:cBhvr>
                                        <p:cTn id="9" dur="1000" fill="hold"/>
                                        <p:tgtEl>
                                          <p:spTgt spid="9012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0123"/>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90114"/>
                                        </p:tgtEl>
                                        <p:attrNameLst>
                                          <p:attrName>style.visibility</p:attrName>
                                        </p:attrNameLst>
                                      </p:cBhvr>
                                      <p:to>
                                        <p:strVal val="visible"/>
                                      </p:to>
                                    </p:set>
                                    <p:anim calcmode="lin" valueType="num">
                                      <p:cBhvr>
                                        <p:cTn id="14" dur="500" fill="hold"/>
                                        <p:tgtEl>
                                          <p:spTgt spid="90114"/>
                                        </p:tgtEl>
                                        <p:attrNameLst>
                                          <p:attrName>ppt_x</p:attrName>
                                        </p:attrNameLst>
                                      </p:cBhvr>
                                      <p:tavLst>
                                        <p:tav tm="0">
                                          <p:val>
                                            <p:strVal val="#ppt_x-#ppt_w/2"/>
                                          </p:val>
                                        </p:tav>
                                        <p:tav tm="100000">
                                          <p:val>
                                            <p:strVal val="#ppt_x"/>
                                          </p:val>
                                        </p:tav>
                                      </p:tavLst>
                                    </p:anim>
                                    <p:anim calcmode="lin" valueType="num">
                                      <p:cBhvr>
                                        <p:cTn id="15" dur="500" fill="hold"/>
                                        <p:tgtEl>
                                          <p:spTgt spid="90114"/>
                                        </p:tgtEl>
                                        <p:attrNameLst>
                                          <p:attrName>ppt_y</p:attrName>
                                        </p:attrNameLst>
                                      </p:cBhvr>
                                      <p:tavLst>
                                        <p:tav tm="0">
                                          <p:val>
                                            <p:strVal val="#ppt_y"/>
                                          </p:val>
                                        </p:tav>
                                        <p:tav tm="100000">
                                          <p:val>
                                            <p:strVal val="#ppt_y"/>
                                          </p:val>
                                        </p:tav>
                                      </p:tavLst>
                                    </p:anim>
                                    <p:anim calcmode="lin" valueType="num">
                                      <p:cBhvr>
                                        <p:cTn id="16" dur="500" fill="hold"/>
                                        <p:tgtEl>
                                          <p:spTgt spid="90114"/>
                                        </p:tgtEl>
                                        <p:attrNameLst>
                                          <p:attrName>ppt_w</p:attrName>
                                        </p:attrNameLst>
                                      </p:cBhvr>
                                      <p:tavLst>
                                        <p:tav tm="0">
                                          <p:val>
                                            <p:fltVal val="0"/>
                                          </p:val>
                                        </p:tav>
                                        <p:tav tm="100000">
                                          <p:val>
                                            <p:strVal val="#ppt_w"/>
                                          </p:val>
                                        </p:tav>
                                      </p:tavLst>
                                    </p:anim>
                                    <p:anim calcmode="lin" valueType="num">
                                      <p:cBhvr>
                                        <p:cTn id="17" dur="500" fill="hold"/>
                                        <p:tgtEl>
                                          <p:spTgt spid="90114"/>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1500"/>
                            </p:stCondLst>
                            <p:childTnLst>
                              <p:par>
                                <p:cTn id="19" presetID="2" presetClass="entr" presetSubtype="1" fill="hold" nodeType="afterEffect">
                                  <p:stCondLst>
                                    <p:cond delay="1000"/>
                                  </p:stCondLst>
                                  <p:childTnLst>
                                    <p:set>
                                      <p:cBhvr>
                                        <p:cTn id="20" dur="1" fill="hold">
                                          <p:stCondLst>
                                            <p:cond delay="0"/>
                                          </p:stCondLst>
                                        </p:cTn>
                                        <p:tgtEl>
                                          <p:spTgt spid="90115"/>
                                        </p:tgtEl>
                                        <p:attrNameLst>
                                          <p:attrName>style.visibility</p:attrName>
                                        </p:attrNameLst>
                                      </p:cBhvr>
                                      <p:to>
                                        <p:strVal val="visible"/>
                                      </p:to>
                                    </p:set>
                                    <p:anim calcmode="lin" valueType="num">
                                      <p:cBhvr additive="base">
                                        <p:cTn id="21" dur="500" fill="hold"/>
                                        <p:tgtEl>
                                          <p:spTgt spid="90115"/>
                                        </p:tgtEl>
                                        <p:attrNameLst>
                                          <p:attrName>ppt_x</p:attrName>
                                        </p:attrNameLst>
                                      </p:cBhvr>
                                      <p:tavLst>
                                        <p:tav tm="0">
                                          <p:val>
                                            <p:strVal val="#ppt_x"/>
                                          </p:val>
                                        </p:tav>
                                        <p:tav tm="100000">
                                          <p:val>
                                            <p:strVal val="#ppt_x"/>
                                          </p:val>
                                        </p:tav>
                                      </p:tavLst>
                                    </p:anim>
                                    <p:anim calcmode="lin" valueType="num">
                                      <p:cBhvr additive="base">
                                        <p:cTn id="22" dur="500" fill="hold"/>
                                        <p:tgtEl>
                                          <p:spTgt spid="901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Datumsplatzhalter 3"/>
          <p:cNvSpPr>
            <a:spLocks noGrp="1"/>
          </p:cNvSpPr>
          <p:nvPr>
            <p:ph type="dt" sz="quarter" idx="10"/>
          </p:nvPr>
        </p:nvSpPr>
        <p:spPr/>
        <p:txBody>
          <a:bodyPr/>
          <a:lstStyle/>
          <a:p>
            <a:pPr>
              <a:defRPr/>
            </a:pPr>
            <a:r>
              <a:rPr lang="de-DE"/>
              <a:t>08.12.2010 /  KREDITISMUS PP1</a:t>
            </a:r>
            <a:endParaRPr lang="en-US"/>
          </a:p>
        </p:txBody>
      </p:sp>
      <p:sp>
        <p:nvSpPr>
          <p:cNvPr id="91138" name="Rectangle 2"/>
          <p:cNvSpPr>
            <a:spLocks noGrp="1" noChangeArrowheads="1"/>
          </p:cNvSpPr>
          <p:nvPr>
            <p:ph type="title"/>
          </p:nvPr>
        </p:nvSpPr>
        <p:spPr/>
        <p:txBody>
          <a:bodyPr/>
          <a:lstStyle/>
          <a:p>
            <a:pPr>
              <a:defRPr/>
            </a:pPr>
            <a:r>
              <a:rPr lang="de-DE" sz="2000" dirty="0"/>
              <a:t>Anmeldung als Mitglied bei HuMan-WEG-Inkasso</a:t>
            </a:r>
            <a:endParaRPr lang="de-DE" dirty="0"/>
          </a:p>
        </p:txBody>
      </p:sp>
      <p:pic>
        <p:nvPicPr>
          <p:cNvPr id="91146"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1060" y="459923"/>
            <a:ext cx="743125" cy="61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6444" name="Object 11"/>
          <p:cNvGraphicFramePr>
            <a:graphicFrameLocks noChangeAspect="1"/>
          </p:cNvGraphicFramePr>
          <p:nvPr/>
        </p:nvGraphicFramePr>
        <p:xfrm>
          <a:off x="4129089" y="903288"/>
          <a:ext cx="4029075" cy="5465762"/>
        </p:xfrm>
        <a:graphic>
          <a:graphicData uri="http://schemas.openxmlformats.org/presentationml/2006/ole">
            <mc:AlternateContent xmlns:mc="http://schemas.openxmlformats.org/markup-compatibility/2006">
              <mc:Choice xmlns:v="urn:schemas-microsoft-com:vml" Requires="v">
                <p:oleObj name="Document" r:id="rId3" imgW="6230229" imgH="8432216" progId="Word.Document.8">
                  <p:embed/>
                </p:oleObj>
              </mc:Choice>
              <mc:Fallback>
                <p:oleObj name="Document" r:id="rId3" imgW="6230229" imgH="8432216" progId="Word.Document.8">
                  <p:embed/>
                  <p:pic>
                    <p:nvPicPr>
                      <p:cNvPr id="146444"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9089" y="903288"/>
                        <a:ext cx="4029075" cy="5465762"/>
                      </a:xfrm>
                      <a:prstGeom prst="rect">
                        <a:avLst/>
                      </a:prstGeom>
                      <a:noFill/>
                      <a:ln>
                        <a:noFill/>
                      </a:ln>
                      <a:extLst>
                        <a:ext uri="{909E8E84-426E-40DD-AFC4-6F175D3DCCD1}">
                          <a14:hiddenFill xmlns:a14="http://schemas.microsoft.com/office/drawing/2010/main">
                            <a:solidFill>
                              <a:srgbClr val="DC2B19"/>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1146"/>
                                        </p:tgtEl>
                                        <p:attrNameLst>
                                          <p:attrName>style.visibility</p:attrName>
                                        </p:attrNameLst>
                                      </p:cBhvr>
                                      <p:to>
                                        <p:strVal val="visible"/>
                                      </p:to>
                                    </p:set>
                                    <p:anim calcmode="lin" valueType="num">
                                      <p:cBhvr>
                                        <p:cTn id="7" dur="1000" fill="hold"/>
                                        <p:tgtEl>
                                          <p:spTgt spid="91146"/>
                                        </p:tgtEl>
                                        <p:attrNameLst>
                                          <p:attrName>ppt_w</p:attrName>
                                        </p:attrNameLst>
                                      </p:cBhvr>
                                      <p:tavLst>
                                        <p:tav tm="0">
                                          <p:val>
                                            <p:fltVal val="0"/>
                                          </p:val>
                                        </p:tav>
                                        <p:tav tm="100000">
                                          <p:val>
                                            <p:strVal val="#ppt_w"/>
                                          </p:val>
                                        </p:tav>
                                      </p:tavLst>
                                    </p:anim>
                                    <p:anim calcmode="lin" valueType="num">
                                      <p:cBhvr>
                                        <p:cTn id="8" dur="1000" fill="hold"/>
                                        <p:tgtEl>
                                          <p:spTgt spid="91146"/>
                                        </p:tgtEl>
                                        <p:attrNameLst>
                                          <p:attrName>ppt_h</p:attrName>
                                        </p:attrNameLst>
                                      </p:cBhvr>
                                      <p:tavLst>
                                        <p:tav tm="0">
                                          <p:val>
                                            <p:fltVal val="0"/>
                                          </p:val>
                                        </p:tav>
                                        <p:tav tm="100000">
                                          <p:val>
                                            <p:strVal val="#ppt_h"/>
                                          </p:val>
                                        </p:tav>
                                      </p:tavLst>
                                    </p:anim>
                                    <p:anim calcmode="lin" valueType="num">
                                      <p:cBhvr>
                                        <p:cTn id="9" dur="1000" fill="hold"/>
                                        <p:tgtEl>
                                          <p:spTgt spid="911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1146"/>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91138"/>
                                        </p:tgtEl>
                                        <p:attrNameLst>
                                          <p:attrName>style.visibility</p:attrName>
                                        </p:attrNameLst>
                                      </p:cBhvr>
                                      <p:to>
                                        <p:strVal val="visible"/>
                                      </p:to>
                                    </p:set>
                                    <p:anim calcmode="lin" valueType="num">
                                      <p:cBhvr>
                                        <p:cTn id="14" dur="500" fill="hold"/>
                                        <p:tgtEl>
                                          <p:spTgt spid="91138"/>
                                        </p:tgtEl>
                                        <p:attrNameLst>
                                          <p:attrName>ppt_x</p:attrName>
                                        </p:attrNameLst>
                                      </p:cBhvr>
                                      <p:tavLst>
                                        <p:tav tm="0">
                                          <p:val>
                                            <p:strVal val="#ppt_x-#ppt_w/2"/>
                                          </p:val>
                                        </p:tav>
                                        <p:tav tm="100000">
                                          <p:val>
                                            <p:strVal val="#ppt_x"/>
                                          </p:val>
                                        </p:tav>
                                      </p:tavLst>
                                    </p:anim>
                                    <p:anim calcmode="lin" valueType="num">
                                      <p:cBhvr>
                                        <p:cTn id="15" dur="500" fill="hold"/>
                                        <p:tgtEl>
                                          <p:spTgt spid="91138"/>
                                        </p:tgtEl>
                                        <p:attrNameLst>
                                          <p:attrName>ppt_y</p:attrName>
                                        </p:attrNameLst>
                                      </p:cBhvr>
                                      <p:tavLst>
                                        <p:tav tm="0">
                                          <p:val>
                                            <p:strVal val="#ppt_y"/>
                                          </p:val>
                                        </p:tav>
                                        <p:tav tm="100000">
                                          <p:val>
                                            <p:strVal val="#ppt_y"/>
                                          </p:val>
                                        </p:tav>
                                      </p:tavLst>
                                    </p:anim>
                                    <p:anim calcmode="lin" valueType="num">
                                      <p:cBhvr>
                                        <p:cTn id="16" dur="500" fill="hold"/>
                                        <p:tgtEl>
                                          <p:spTgt spid="91138"/>
                                        </p:tgtEl>
                                        <p:attrNameLst>
                                          <p:attrName>ppt_w</p:attrName>
                                        </p:attrNameLst>
                                      </p:cBhvr>
                                      <p:tavLst>
                                        <p:tav tm="0">
                                          <p:val>
                                            <p:fltVal val="0"/>
                                          </p:val>
                                        </p:tav>
                                        <p:tav tm="100000">
                                          <p:val>
                                            <p:strVal val="#ppt_w"/>
                                          </p:val>
                                        </p:tav>
                                      </p:tavLst>
                                    </p:anim>
                                    <p:anim calcmode="lin" valueType="num">
                                      <p:cBhvr>
                                        <p:cTn id="17" dur="500" fill="hold"/>
                                        <p:tgtEl>
                                          <p:spTgt spid="911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Datumsplatzhalter 3"/>
          <p:cNvSpPr>
            <a:spLocks noGrp="1"/>
          </p:cNvSpPr>
          <p:nvPr>
            <p:ph type="dt" sz="quarter" idx="10"/>
          </p:nvPr>
        </p:nvSpPr>
        <p:spPr/>
        <p:txBody>
          <a:bodyPr/>
          <a:lstStyle/>
          <a:p>
            <a:pPr>
              <a:defRPr/>
            </a:pPr>
            <a:r>
              <a:rPr lang="en-US" dirty="0" err="1"/>
              <a:t>Immob-Vortrag</a:t>
            </a:r>
            <a:r>
              <a:rPr lang="en-US" dirty="0"/>
              <a:t>  EUROWEG </a:t>
            </a:r>
          </a:p>
          <a:p>
            <a:pPr>
              <a:defRPr/>
            </a:pPr>
            <a:r>
              <a:rPr lang="en-US" dirty="0"/>
              <a:t>Biel, .2012 , </a:t>
            </a:r>
            <a:r>
              <a:rPr lang="en-US" dirty="0" err="1"/>
              <a:t>Folie</a:t>
            </a:r>
            <a:r>
              <a:rPr lang="en-US" dirty="0"/>
              <a:t>  </a:t>
            </a:r>
            <a:fld id="{E305F6A4-18E4-4B26-9A3B-621A13F46043}" type="slidenum">
              <a:rPr lang="en-US"/>
              <a:pPr>
                <a:defRPr/>
              </a:pPr>
              <a:t>18</a:t>
            </a:fld>
            <a:r>
              <a:rPr lang="en-US" dirty="0"/>
              <a:t>/ 17</a:t>
            </a:r>
          </a:p>
        </p:txBody>
      </p:sp>
      <p:sp>
        <p:nvSpPr>
          <p:cNvPr id="212994" name="Rectangle 2"/>
          <p:cNvSpPr>
            <a:spLocks noGrp="1" noChangeArrowheads="1"/>
          </p:cNvSpPr>
          <p:nvPr>
            <p:ph type="title"/>
          </p:nvPr>
        </p:nvSpPr>
        <p:spPr/>
        <p:txBody>
          <a:bodyPr/>
          <a:lstStyle/>
          <a:p>
            <a:pPr>
              <a:defRPr/>
            </a:pPr>
            <a:r>
              <a:rPr lang="de-DE"/>
              <a:t>Die Zukunft liegt in den Händen der Tat</a:t>
            </a:r>
          </a:p>
        </p:txBody>
      </p:sp>
      <p:pic>
        <p:nvPicPr>
          <p:cNvPr id="213002"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9406" y="436228"/>
            <a:ext cx="761557" cy="63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3003" name="Rectangle 11"/>
          <p:cNvSpPr>
            <a:spLocks noGrp="1" noChangeArrowheads="1"/>
          </p:cNvSpPr>
          <p:nvPr>
            <p:ph type="body" idx="1"/>
          </p:nvPr>
        </p:nvSpPr>
        <p:spPr>
          <a:xfrm>
            <a:off x="3284538" y="868363"/>
            <a:ext cx="6538912" cy="3497262"/>
          </a:xfrm>
        </p:spPr>
        <p:txBody>
          <a:bodyPr/>
          <a:lstStyle/>
          <a:p>
            <a:pPr>
              <a:buFont typeface="Wingdings" pitchFamily="2" charset="2"/>
              <a:buNone/>
            </a:pPr>
            <a:endParaRPr lang="de-DE" altLang="de-DE" sz="2000" dirty="0"/>
          </a:p>
          <a:p>
            <a:pPr>
              <a:buFont typeface="Wingdings" pitchFamily="2" charset="2"/>
              <a:buNone/>
            </a:pPr>
            <a:r>
              <a:rPr lang="de-DE" altLang="de-DE" sz="3600" dirty="0"/>
              <a:t>„Was wir brauchen, sind ein paar „</a:t>
            </a:r>
            <a:r>
              <a:rPr lang="de-DE" altLang="de-DE" sz="3600" dirty="0" err="1"/>
              <a:t>ver</a:t>
            </a:r>
            <a:r>
              <a:rPr lang="de-DE" altLang="de-DE" sz="3600" dirty="0"/>
              <a:t> rückte“ Leute;</a:t>
            </a:r>
          </a:p>
          <a:p>
            <a:pPr>
              <a:buFont typeface="Wingdings" pitchFamily="2" charset="2"/>
              <a:buNone/>
            </a:pPr>
            <a:endParaRPr lang="de-DE" altLang="de-DE" dirty="0"/>
          </a:p>
          <a:p>
            <a:pPr>
              <a:buFont typeface="Wingdings" pitchFamily="2" charset="2"/>
              <a:buNone/>
            </a:pPr>
            <a:r>
              <a:rPr lang="de-DE" altLang="de-DE" sz="3600" dirty="0"/>
              <a:t>Seht euch an, wohin uns die Normalen gebracht haben.“</a:t>
            </a:r>
            <a:r>
              <a:rPr lang="de-DE" altLang="de-DE" sz="2000" dirty="0"/>
              <a:t> </a:t>
            </a:r>
          </a:p>
          <a:p>
            <a:pPr>
              <a:buFont typeface="Wingdings" pitchFamily="2" charset="2"/>
              <a:buNone/>
            </a:pPr>
            <a:endParaRPr lang="de-DE" altLang="de-DE" sz="2000" dirty="0"/>
          </a:p>
        </p:txBody>
      </p:sp>
      <p:sp>
        <p:nvSpPr>
          <p:cNvPr id="213004" name="Text Box 12"/>
          <p:cNvSpPr txBox="1">
            <a:spLocks noChangeArrowheads="1"/>
          </p:cNvSpPr>
          <p:nvPr/>
        </p:nvSpPr>
        <p:spPr bwMode="auto">
          <a:xfrm>
            <a:off x="2578100" y="4648200"/>
            <a:ext cx="78692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 typeface="Wingdings" pitchFamily="2" charset="2"/>
              <a:buNone/>
            </a:pPr>
            <a:r>
              <a:rPr lang="de-DE" altLang="de-DE" sz="3200">
                <a:solidFill>
                  <a:srgbClr val="0000FF"/>
                </a:solidFill>
              </a:rPr>
              <a:t>Herzlich willkommen im erfreulichsten  Netzwerk der Menschheit!</a:t>
            </a:r>
            <a:endParaRPr lang="de-DE" altLang="de-DE" sz="2800">
              <a:solidFill>
                <a:srgbClr val="0000FF"/>
              </a:solidFill>
            </a:endParaRPr>
          </a:p>
        </p:txBody>
      </p:sp>
      <p:sp>
        <p:nvSpPr>
          <p:cNvPr id="147470" name="Rectangle 13"/>
          <p:cNvSpPr>
            <a:spLocks noChangeArrowheads="1"/>
          </p:cNvSpPr>
          <p:nvPr/>
        </p:nvSpPr>
        <p:spPr bwMode="auto">
          <a:xfrm>
            <a:off x="2541589" y="4648200"/>
            <a:ext cx="7881937" cy="10668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endParaRPr lang="de-CH" altLang="de-DE" sz="2800" b="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213002"/>
                                        </p:tgtEl>
                                        <p:attrNameLst>
                                          <p:attrName>style.visibility</p:attrName>
                                        </p:attrNameLst>
                                      </p:cBhvr>
                                      <p:to>
                                        <p:strVal val="visible"/>
                                      </p:to>
                                    </p:set>
                                    <p:anim calcmode="lin" valueType="num">
                                      <p:cBhvr>
                                        <p:cTn id="7" dur="1000" fill="hold"/>
                                        <p:tgtEl>
                                          <p:spTgt spid="213002"/>
                                        </p:tgtEl>
                                        <p:attrNameLst>
                                          <p:attrName>ppt_w</p:attrName>
                                        </p:attrNameLst>
                                      </p:cBhvr>
                                      <p:tavLst>
                                        <p:tav tm="0">
                                          <p:val>
                                            <p:fltVal val="0"/>
                                          </p:val>
                                        </p:tav>
                                        <p:tav tm="100000">
                                          <p:val>
                                            <p:strVal val="#ppt_w"/>
                                          </p:val>
                                        </p:tav>
                                      </p:tavLst>
                                    </p:anim>
                                    <p:anim calcmode="lin" valueType="num">
                                      <p:cBhvr>
                                        <p:cTn id="8" dur="1000" fill="hold"/>
                                        <p:tgtEl>
                                          <p:spTgt spid="213002"/>
                                        </p:tgtEl>
                                        <p:attrNameLst>
                                          <p:attrName>ppt_h</p:attrName>
                                        </p:attrNameLst>
                                      </p:cBhvr>
                                      <p:tavLst>
                                        <p:tav tm="0">
                                          <p:val>
                                            <p:fltVal val="0"/>
                                          </p:val>
                                        </p:tav>
                                        <p:tav tm="100000">
                                          <p:val>
                                            <p:strVal val="#ppt_h"/>
                                          </p:val>
                                        </p:tav>
                                      </p:tavLst>
                                    </p:anim>
                                    <p:anim calcmode="lin" valueType="num">
                                      <p:cBhvr>
                                        <p:cTn id="9" dur="1000" fill="hold"/>
                                        <p:tgtEl>
                                          <p:spTgt spid="21300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3002"/>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212994"/>
                                        </p:tgtEl>
                                        <p:attrNameLst>
                                          <p:attrName>style.visibility</p:attrName>
                                        </p:attrNameLst>
                                      </p:cBhvr>
                                      <p:to>
                                        <p:strVal val="visible"/>
                                      </p:to>
                                    </p:set>
                                    <p:anim calcmode="lin" valueType="num">
                                      <p:cBhvr>
                                        <p:cTn id="14" dur="500" fill="hold"/>
                                        <p:tgtEl>
                                          <p:spTgt spid="212994"/>
                                        </p:tgtEl>
                                        <p:attrNameLst>
                                          <p:attrName>ppt_x</p:attrName>
                                        </p:attrNameLst>
                                      </p:cBhvr>
                                      <p:tavLst>
                                        <p:tav tm="0">
                                          <p:val>
                                            <p:strVal val="#ppt_x-#ppt_w/2"/>
                                          </p:val>
                                        </p:tav>
                                        <p:tav tm="100000">
                                          <p:val>
                                            <p:strVal val="#ppt_x"/>
                                          </p:val>
                                        </p:tav>
                                      </p:tavLst>
                                    </p:anim>
                                    <p:anim calcmode="lin" valueType="num">
                                      <p:cBhvr>
                                        <p:cTn id="15" dur="500" fill="hold"/>
                                        <p:tgtEl>
                                          <p:spTgt spid="212994"/>
                                        </p:tgtEl>
                                        <p:attrNameLst>
                                          <p:attrName>ppt_y</p:attrName>
                                        </p:attrNameLst>
                                      </p:cBhvr>
                                      <p:tavLst>
                                        <p:tav tm="0">
                                          <p:val>
                                            <p:strVal val="#ppt_y"/>
                                          </p:val>
                                        </p:tav>
                                        <p:tav tm="100000">
                                          <p:val>
                                            <p:strVal val="#ppt_y"/>
                                          </p:val>
                                        </p:tav>
                                      </p:tavLst>
                                    </p:anim>
                                    <p:anim calcmode="lin" valueType="num">
                                      <p:cBhvr>
                                        <p:cTn id="16" dur="500" fill="hold"/>
                                        <p:tgtEl>
                                          <p:spTgt spid="212994"/>
                                        </p:tgtEl>
                                        <p:attrNameLst>
                                          <p:attrName>ppt_w</p:attrName>
                                        </p:attrNameLst>
                                      </p:cBhvr>
                                      <p:tavLst>
                                        <p:tav tm="0">
                                          <p:val>
                                            <p:fltVal val="0"/>
                                          </p:val>
                                        </p:tav>
                                        <p:tav tm="100000">
                                          <p:val>
                                            <p:strVal val="#ppt_w"/>
                                          </p:val>
                                        </p:tav>
                                      </p:tavLst>
                                    </p:anim>
                                    <p:anim calcmode="lin" valueType="num">
                                      <p:cBhvr>
                                        <p:cTn id="17" dur="500" fill="hold"/>
                                        <p:tgtEl>
                                          <p:spTgt spid="212994"/>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213003">
                                            <p:txEl>
                                              <p:pRg st="1" end="1"/>
                                            </p:txEl>
                                          </p:spTgt>
                                        </p:tgtEl>
                                        <p:attrNameLst>
                                          <p:attrName>style.visibility</p:attrName>
                                        </p:attrNameLst>
                                      </p:cBhvr>
                                      <p:to>
                                        <p:strVal val="visible"/>
                                      </p:to>
                                    </p:set>
                                    <p:animEffect transition="in" filter="slide(fromTop)">
                                      <p:cBhvr>
                                        <p:cTn id="22" dur="500"/>
                                        <p:tgtEl>
                                          <p:spTgt spid="21300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213003">
                                            <p:txEl>
                                              <p:pRg st="3" end="3"/>
                                            </p:txEl>
                                          </p:spTgt>
                                        </p:tgtEl>
                                        <p:attrNameLst>
                                          <p:attrName>style.visibility</p:attrName>
                                        </p:attrNameLst>
                                      </p:cBhvr>
                                      <p:to>
                                        <p:strVal val="visible"/>
                                      </p:to>
                                    </p:set>
                                    <p:animEffect transition="in" filter="slide(fromTop)">
                                      <p:cBhvr>
                                        <p:cTn id="27" dur="500"/>
                                        <p:tgtEl>
                                          <p:spTgt spid="2130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13004"/>
                                        </p:tgtEl>
                                        <p:attrNameLst>
                                          <p:attrName>style.visibility</p:attrName>
                                        </p:attrNameLst>
                                      </p:cBhvr>
                                      <p:to>
                                        <p:strVal val="visible"/>
                                      </p:to>
                                    </p:set>
                                    <p:animEffect transition="in" filter="diamond(in)">
                                      <p:cBhvr>
                                        <p:cTn id="32" dur="2000"/>
                                        <p:tgtEl>
                                          <p:spTgt spid="213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autoUpdateAnimBg="0"/>
      <p:bldP spid="213003" grpId="0" build="p" autoUpdateAnimBg="0"/>
      <p:bldP spid="21300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Datumsplatzhalter 3"/>
          <p:cNvSpPr>
            <a:spLocks noGrp="1"/>
          </p:cNvSpPr>
          <p:nvPr>
            <p:ph type="dt" sz="quarter" idx="10"/>
          </p:nvPr>
        </p:nvSpPr>
        <p:spPr/>
        <p:txBody>
          <a:bodyPr/>
          <a:lstStyle/>
          <a:p>
            <a:pPr>
              <a:defRPr/>
            </a:pPr>
            <a:r>
              <a:rPr lang="en-US" dirty="0" err="1"/>
              <a:t>Immob-Vortrag</a:t>
            </a:r>
            <a:r>
              <a:rPr lang="en-US" dirty="0"/>
              <a:t>  EUROWEG </a:t>
            </a:r>
          </a:p>
          <a:p>
            <a:pPr>
              <a:defRPr/>
            </a:pPr>
            <a:r>
              <a:rPr lang="en-US" dirty="0"/>
              <a:t>Biel, .2012  , </a:t>
            </a:r>
            <a:r>
              <a:rPr lang="en-US" dirty="0" err="1"/>
              <a:t>Folie</a:t>
            </a:r>
            <a:r>
              <a:rPr lang="en-US" dirty="0"/>
              <a:t>  </a:t>
            </a:r>
            <a:fld id="{B3C6E787-9437-48F6-A6AE-5335628F5909}" type="slidenum">
              <a:rPr lang="en-US"/>
              <a:pPr>
                <a:defRPr/>
              </a:pPr>
              <a:t>19</a:t>
            </a:fld>
            <a:r>
              <a:rPr lang="en-US" dirty="0"/>
              <a:t>/ 17</a:t>
            </a:r>
          </a:p>
        </p:txBody>
      </p:sp>
      <p:pic>
        <p:nvPicPr>
          <p:cNvPr id="216066" name="Picture 2" descr="w-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700" y="2513013"/>
            <a:ext cx="1905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67" name="Picture 3" descr="E-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0" y="2511425"/>
            <a:ext cx="1905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68" name="Picture 4" descr="g-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42200" y="2500313"/>
            <a:ext cx="1905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6070" name="Picture 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4616" y="477975"/>
            <a:ext cx="701180" cy="582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94" name="Text Box 14"/>
          <p:cNvSpPr txBox="1">
            <a:spLocks noChangeArrowheads="1"/>
          </p:cNvSpPr>
          <p:nvPr/>
        </p:nvSpPr>
        <p:spPr bwMode="auto">
          <a:xfrm>
            <a:off x="2540000" y="825501"/>
            <a:ext cx="74437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 typeface="Wingdings" pitchFamily="2" charset="2"/>
              <a:buNone/>
            </a:pPr>
            <a:r>
              <a:rPr lang="de-DE" altLang="de-DE" sz="6600"/>
              <a:t>Das ist der</a:t>
            </a:r>
            <a:r>
              <a:rPr lang="de-DE" altLang="de-DE" sz="6000"/>
              <a:t> </a:t>
            </a:r>
            <a:r>
              <a:rPr lang="de-DE" altLang="de-DE" sz="8000">
                <a:latin typeface="Times New Roman" pitchFamily="18" charset="0"/>
              </a:rPr>
              <a:t> </a:t>
            </a:r>
            <a:endParaRPr lang="de-DE" altLang="de-DE" sz="3200"/>
          </a:p>
        </p:txBody>
      </p:sp>
      <p:sp>
        <p:nvSpPr>
          <p:cNvPr id="148495" name="Rectangle 15"/>
          <p:cNvSpPr>
            <a:spLocks noChangeArrowheads="1"/>
          </p:cNvSpPr>
          <p:nvPr/>
        </p:nvSpPr>
        <p:spPr bwMode="auto">
          <a:xfrm>
            <a:off x="2451101" y="1052514"/>
            <a:ext cx="7597775" cy="1042987"/>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endParaRPr lang="de-CH" altLang="de-DE" sz="2800" b="0">
              <a:latin typeface="Times New Roman" pitchFamily="18" charset="0"/>
            </a:endParaRPr>
          </a:p>
        </p:txBody>
      </p:sp>
      <p:sp>
        <p:nvSpPr>
          <p:cNvPr id="148496" name="Text Box 16"/>
          <p:cNvSpPr txBox="1">
            <a:spLocks noChangeArrowheads="1"/>
          </p:cNvSpPr>
          <p:nvPr/>
        </p:nvSpPr>
        <p:spPr bwMode="auto">
          <a:xfrm>
            <a:off x="2860675" y="4533901"/>
            <a:ext cx="6883400" cy="18780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de-DE" altLang="de-DE" sz="5000" dirty="0">
                <a:solidFill>
                  <a:srgbClr val="000066"/>
                </a:solidFill>
              </a:rPr>
              <a:t>In ein goldenes Zeitalter ab 2021!</a:t>
            </a:r>
            <a:r>
              <a:rPr lang="de-DE" altLang="de-DE" sz="4800" dirty="0">
                <a:solidFill>
                  <a:srgbClr val="000066"/>
                </a:solidFill>
              </a:rPr>
              <a:t> </a:t>
            </a:r>
          </a:p>
          <a:p>
            <a:pPr algn="ctr">
              <a:spcBef>
                <a:spcPct val="0"/>
              </a:spcBef>
              <a:buClrTx/>
              <a:buFontTx/>
              <a:buNone/>
            </a:pPr>
            <a:endParaRPr lang="de-DE" altLang="de-DE" sz="800" dirty="0">
              <a:solidFill>
                <a:srgbClr val="000066"/>
              </a:solidFill>
            </a:endParaRPr>
          </a:p>
          <a:p>
            <a:pPr algn="ctr">
              <a:spcBef>
                <a:spcPct val="0"/>
              </a:spcBef>
              <a:buClrTx/>
              <a:buFontTx/>
              <a:buNone/>
            </a:pPr>
            <a:endParaRPr lang="de-DE" altLang="de-DE" sz="800" b="0" dirty="0">
              <a:solidFill>
                <a:srgbClr val="000066"/>
              </a:solidFill>
            </a:endParaRPr>
          </a:p>
        </p:txBody>
      </p:sp>
      <p:sp>
        <p:nvSpPr>
          <p:cNvPr id="148497" name="Rechteck 17"/>
          <p:cNvSpPr>
            <a:spLocks noChangeArrowheads="1"/>
          </p:cNvSpPr>
          <p:nvPr/>
        </p:nvSpPr>
        <p:spPr bwMode="auto">
          <a:xfrm>
            <a:off x="3441701" y="150814"/>
            <a:ext cx="55149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de-DE" altLang="de-DE" sz="3200">
                <a:solidFill>
                  <a:srgbClr val="00B0F0"/>
                </a:solidFill>
              </a:rPr>
              <a:t>Werte – Erhaltung - Global </a:t>
            </a:r>
            <a:endParaRPr lang="de-CH" altLang="de-DE" sz="3200" b="0">
              <a:solidFill>
                <a:srgbClr val="00B0F0"/>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216070"/>
                                        </p:tgtEl>
                                        <p:attrNameLst>
                                          <p:attrName>style.visibility</p:attrName>
                                        </p:attrNameLst>
                                      </p:cBhvr>
                                      <p:to>
                                        <p:strVal val="visible"/>
                                      </p:to>
                                    </p:set>
                                    <p:anim calcmode="lin" valueType="num">
                                      <p:cBhvr>
                                        <p:cTn id="7" dur="1000" fill="hold"/>
                                        <p:tgtEl>
                                          <p:spTgt spid="216070"/>
                                        </p:tgtEl>
                                        <p:attrNameLst>
                                          <p:attrName>ppt_w</p:attrName>
                                        </p:attrNameLst>
                                      </p:cBhvr>
                                      <p:tavLst>
                                        <p:tav tm="0">
                                          <p:val>
                                            <p:fltVal val="0"/>
                                          </p:val>
                                        </p:tav>
                                        <p:tav tm="100000">
                                          <p:val>
                                            <p:strVal val="#ppt_w"/>
                                          </p:val>
                                        </p:tav>
                                      </p:tavLst>
                                    </p:anim>
                                    <p:anim calcmode="lin" valueType="num">
                                      <p:cBhvr>
                                        <p:cTn id="8" dur="1000" fill="hold"/>
                                        <p:tgtEl>
                                          <p:spTgt spid="216070"/>
                                        </p:tgtEl>
                                        <p:attrNameLst>
                                          <p:attrName>ppt_h</p:attrName>
                                        </p:attrNameLst>
                                      </p:cBhvr>
                                      <p:tavLst>
                                        <p:tav tm="0">
                                          <p:val>
                                            <p:fltVal val="0"/>
                                          </p:val>
                                        </p:tav>
                                        <p:tav tm="100000">
                                          <p:val>
                                            <p:strVal val="#ppt_h"/>
                                          </p:val>
                                        </p:tav>
                                      </p:tavLst>
                                    </p:anim>
                                    <p:anim calcmode="lin" valueType="num">
                                      <p:cBhvr>
                                        <p:cTn id="9" dur="1000" fill="hold"/>
                                        <p:tgtEl>
                                          <p:spTgt spid="2160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60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16066"/>
                                        </p:tgtEl>
                                        <p:attrNameLst>
                                          <p:attrName>style.visibility</p:attrName>
                                        </p:attrNameLst>
                                      </p:cBhvr>
                                      <p:to>
                                        <p:strVal val="visible"/>
                                      </p:to>
                                    </p:set>
                                    <p:anim calcmode="lin" valueType="num">
                                      <p:cBhvr additive="base">
                                        <p:cTn id="15" dur="500" fill="hold"/>
                                        <p:tgtEl>
                                          <p:spTgt spid="216066"/>
                                        </p:tgtEl>
                                        <p:attrNameLst>
                                          <p:attrName>ppt_x</p:attrName>
                                        </p:attrNameLst>
                                      </p:cBhvr>
                                      <p:tavLst>
                                        <p:tav tm="0">
                                          <p:val>
                                            <p:strVal val="#ppt_x"/>
                                          </p:val>
                                        </p:tav>
                                        <p:tav tm="100000">
                                          <p:val>
                                            <p:strVal val="#ppt_x"/>
                                          </p:val>
                                        </p:tav>
                                      </p:tavLst>
                                    </p:anim>
                                    <p:anim calcmode="lin" valueType="num">
                                      <p:cBhvr additive="base">
                                        <p:cTn id="16" dur="500" fill="hold"/>
                                        <p:tgtEl>
                                          <p:spTgt spid="21606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16067"/>
                                        </p:tgtEl>
                                        <p:attrNameLst>
                                          <p:attrName>style.visibility</p:attrName>
                                        </p:attrNameLst>
                                      </p:cBhvr>
                                      <p:to>
                                        <p:strVal val="visible"/>
                                      </p:to>
                                    </p:set>
                                    <p:anim calcmode="lin" valueType="num">
                                      <p:cBhvr additive="base">
                                        <p:cTn id="21" dur="500" fill="hold"/>
                                        <p:tgtEl>
                                          <p:spTgt spid="216067"/>
                                        </p:tgtEl>
                                        <p:attrNameLst>
                                          <p:attrName>ppt_x</p:attrName>
                                        </p:attrNameLst>
                                      </p:cBhvr>
                                      <p:tavLst>
                                        <p:tav tm="0">
                                          <p:val>
                                            <p:strVal val="#ppt_x"/>
                                          </p:val>
                                        </p:tav>
                                        <p:tav tm="100000">
                                          <p:val>
                                            <p:strVal val="#ppt_x"/>
                                          </p:val>
                                        </p:tav>
                                      </p:tavLst>
                                    </p:anim>
                                    <p:anim calcmode="lin" valueType="num">
                                      <p:cBhvr additive="base">
                                        <p:cTn id="22" dur="500" fill="hold"/>
                                        <p:tgtEl>
                                          <p:spTgt spid="216067"/>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16068"/>
                                        </p:tgtEl>
                                        <p:attrNameLst>
                                          <p:attrName>style.visibility</p:attrName>
                                        </p:attrNameLst>
                                      </p:cBhvr>
                                      <p:to>
                                        <p:strVal val="visible"/>
                                      </p:to>
                                    </p:set>
                                    <p:anim calcmode="lin" valueType="num">
                                      <p:cBhvr additive="base">
                                        <p:cTn id="27" dur="500" fill="hold"/>
                                        <p:tgtEl>
                                          <p:spTgt spid="216068"/>
                                        </p:tgtEl>
                                        <p:attrNameLst>
                                          <p:attrName>ppt_x</p:attrName>
                                        </p:attrNameLst>
                                      </p:cBhvr>
                                      <p:tavLst>
                                        <p:tav tm="0">
                                          <p:val>
                                            <p:strVal val="#ppt_x"/>
                                          </p:val>
                                        </p:tav>
                                        <p:tav tm="100000">
                                          <p:val>
                                            <p:strVal val="#ppt_x"/>
                                          </p:val>
                                        </p:tav>
                                      </p:tavLst>
                                    </p:anim>
                                    <p:anim calcmode="lin" valueType="num">
                                      <p:cBhvr additive="base">
                                        <p:cTn id="28" dur="500" fill="hold"/>
                                        <p:tgtEl>
                                          <p:spTgt spid="2160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Datumsplatzhalter 3"/>
          <p:cNvSpPr>
            <a:spLocks noGrp="1"/>
          </p:cNvSpPr>
          <p:nvPr>
            <p:ph type="dt" sz="quarter" idx="10"/>
          </p:nvPr>
        </p:nvSpPr>
        <p:spPr/>
        <p:txBody>
          <a:bodyPr/>
          <a:lstStyle/>
          <a:p>
            <a:pPr>
              <a:defRPr/>
            </a:pPr>
            <a:r>
              <a:rPr lang="en-US" dirty="0"/>
              <a:t>HuMan-WEG 2012</a:t>
            </a:r>
          </a:p>
          <a:p>
            <a:pPr>
              <a:defRPr/>
            </a:pPr>
            <a:r>
              <a:rPr lang="en-US" dirty="0" err="1"/>
              <a:t>Gmünd</a:t>
            </a:r>
            <a:r>
              <a:rPr lang="en-US" dirty="0"/>
              <a:t>,  </a:t>
            </a:r>
            <a:r>
              <a:rPr lang="en-US" dirty="0" err="1"/>
              <a:t>Folie</a:t>
            </a:r>
            <a:r>
              <a:rPr lang="en-US" dirty="0"/>
              <a:t>  </a:t>
            </a:r>
            <a:fld id="{2AD42F4C-76F8-4EAE-9FE9-37609F977426}" type="slidenum">
              <a:rPr lang="en-US"/>
              <a:pPr>
                <a:defRPr/>
              </a:pPr>
              <a:t>2</a:t>
            </a:fld>
            <a:r>
              <a:rPr lang="en-US" dirty="0"/>
              <a:t>/ 17</a:t>
            </a:r>
          </a:p>
        </p:txBody>
      </p:sp>
      <p:sp>
        <p:nvSpPr>
          <p:cNvPr id="19458" name="Rectangle 2"/>
          <p:cNvSpPr>
            <a:spLocks noGrp="1" noChangeArrowheads="1"/>
          </p:cNvSpPr>
          <p:nvPr>
            <p:ph type="title"/>
          </p:nvPr>
        </p:nvSpPr>
        <p:spPr/>
        <p:txBody>
          <a:bodyPr/>
          <a:lstStyle/>
          <a:p>
            <a:pPr>
              <a:defRPr/>
            </a:pPr>
            <a:r>
              <a:rPr lang="de-CH" dirty="0">
                <a:effectLst/>
              </a:rPr>
              <a:t>Das Zwei Welten-Programm ab 2021 – wir haben die Wahl!?</a:t>
            </a:r>
            <a:endParaRPr lang="de-DE" dirty="0"/>
          </a:p>
        </p:txBody>
      </p:sp>
      <p:pic>
        <p:nvPicPr>
          <p:cNvPr id="19459"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1393" y="474678"/>
            <a:ext cx="670997" cy="557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10" name="Text Box 13"/>
          <p:cNvSpPr txBox="1">
            <a:spLocks noChangeArrowheads="1"/>
          </p:cNvSpPr>
          <p:nvPr/>
        </p:nvSpPr>
        <p:spPr bwMode="auto">
          <a:xfrm>
            <a:off x="989901" y="3003259"/>
            <a:ext cx="5066950" cy="3560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107000"/>
              </a:lnSpc>
              <a:spcBef>
                <a:spcPts val="200"/>
              </a:spcBef>
              <a:spcAft>
                <a:spcPts val="800"/>
              </a:spcAft>
            </a:pPr>
            <a:r>
              <a:rPr lang="de-CH" sz="1300" dirty="0" err="1">
                <a:effectLst/>
                <a:latin typeface="Calibri" panose="020F0502020204030204" pitchFamily="34" charset="0"/>
                <a:ea typeface="Calibri" panose="020F0502020204030204" pitchFamily="34" charset="0"/>
                <a:cs typeface="Times New Roman" panose="02020603050405020304" pitchFamily="18" charset="0"/>
              </a:rPr>
              <a:t>Verchipte</a:t>
            </a:r>
            <a:r>
              <a:rPr lang="de-CH" sz="1300" dirty="0">
                <a:effectLst/>
                <a:latin typeface="Calibri" panose="020F0502020204030204" pitchFamily="34" charset="0"/>
                <a:ea typeface="Calibri" panose="020F0502020204030204" pitchFamily="34" charset="0"/>
                <a:cs typeface="Times New Roman" panose="02020603050405020304" pitchFamily="18" charset="0"/>
              </a:rPr>
              <a:t> und geimpfte Roboter-Sklaven, die mit einem bedingten Grundeinkommen auf Harz 4 Basis am Existenzminimum leben, nur Kinder haben dürfen, wenn die Regierung es erlaubt und die Bank dafür einen Kinder-Kredit vergibt. Die Impfungen machen vorher aber schon einen Grossteil der Bevölkerung unfruchtbar durch Sterilisierung. Dadurch sind nur auserwählte Volksgruppen biologisch in der Lage, Kinder zu zeugen. </a:t>
            </a:r>
          </a:p>
          <a:p>
            <a:pPr>
              <a:lnSpc>
                <a:spcPct val="107000"/>
              </a:lnSpc>
              <a:spcBef>
                <a:spcPts val="200"/>
              </a:spcBef>
            </a:pPr>
            <a:r>
              <a:rPr lang="de-CH" sz="1300" dirty="0">
                <a:effectLst/>
                <a:latin typeface="Calibri" panose="020F0502020204030204" pitchFamily="34" charset="0"/>
                <a:ea typeface="Calibri" panose="020F0502020204030204" pitchFamily="34" charset="0"/>
                <a:cs typeface="Times New Roman" panose="02020603050405020304" pitchFamily="18" charset="0"/>
              </a:rPr>
              <a:t>Eigentum an irgendetwas wie Haus, Möbel oder Auto gibt es nicht mehr. Wir leben in einem staatlichen Wohnheim für Sklaven. Der Staat sorgt für Verpflegung und alles was erforderlich ist. Die Massenmedien sorgen weiter wie seit den letzten 60 Jahren für gehirn-manipulierte Unterhaltung zum glücklich sein und Langeweile verstreuen. Das selber Denken wird auf ein Minimum reduziert, gerade noch so mit IQ 70, dass man einen stets zugeteilten Job erledigen kann. </a:t>
            </a:r>
          </a:p>
          <a:p>
            <a:pPr>
              <a:spcBef>
                <a:spcPts val="200"/>
              </a:spcBef>
            </a:pPr>
            <a:r>
              <a:rPr lang="de-CH" sz="1300" dirty="0">
                <a:effectLst/>
                <a:latin typeface="Calibri" panose="020F0502020204030204" pitchFamily="34" charset="0"/>
                <a:ea typeface="Calibri" panose="020F0502020204030204" pitchFamily="34" charset="0"/>
                <a:cs typeface="Times New Roman" panose="02020603050405020304" pitchFamily="18" charset="0"/>
              </a:rPr>
              <a:t>Siehe Buch: Huxleys «Schöne neue Welt» </a:t>
            </a:r>
            <a:endParaRPr lang="de-CH" altLang="de-DE" sz="1300" dirty="0">
              <a:latin typeface="Times New Roman" pitchFamily="18" charset="0"/>
            </a:endParaRPr>
          </a:p>
        </p:txBody>
      </p:sp>
      <p:sp>
        <p:nvSpPr>
          <p:cNvPr id="80911" name="Text Box 14"/>
          <p:cNvSpPr txBox="1">
            <a:spLocks noChangeArrowheads="1"/>
          </p:cNvSpPr>
          <p:nvPr/>
        </p:nvSpPr>
        <p:spPr bwMode="auto">
          <a:xfrm>
            <a:off x="6249798" y="3006580"/>
            <a:ext cx="5494789" cy="3391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107000"/>
              </a:lnSpc>
              <a:spcAft>
                <a:spcPts val="800"/>
              </a:spcAft>
            </a:pPr>
            <a:r>
              <a:rPr lang="de-CH" sz="1300" dirty="0">
                <a:effectLst/>
                <a:latin typeface="Calibri" panose="020F0502020204030204" pitchFamily="34" charset="0"/>
                <a:ea typeface="Calibri" panose="020F0502020204030204" pitchFamily="34" charset="0"/>
                <a:cs typeface="Times New Roman" panose="02020603050405020304" pitchFamily="18" charset="0"/>
              </a:rPr>
              <a:t>Die HuMan-Wirtschaft ist die ab 2021 neue, staatlich geförderte und geschulte spirituelle Ausrichtungs-Lehre von Kindheit an via Lehrer, die nur 8 Personen ausbilden und dadurch die Mittel und die Zeit bekommen, jedem Menschen an seinen göttlichen WEG-Plan der Selbstverwirklichung zu führen und dank blanko-Waren-Kredit zu ermöglichen. </a:t>
            </a:r>
          </a:p>
          <a:p>
            <a:pPr>
              <a:lnSpc>
                <a:spcPct val="107000"/>
              </a:lnSpc>
              <a:spcBef>
                <a:spcPts val="0"/>
              </a:spcBef>
            </a:pPr>
            <a:r>
              <a:rPr lang="de-CH" sz="1300" dirty="0">
                <a:effectLst/>
                <a:latin typeface="Calibri" panose="020F0502020204030204" pitchFamily="34" charset="0"/>
                <a:ea typeface="Calibri" panose="020F0502020204030204" pitchFamily="34" charset="0"/>
                <a:cs typeface="Times New Roman" panose="02020603050405020304" pitchFamily="18" charset="0"/>
              </a:rPr>
              <a:t>Das ist das neuen HuMan-WEG und </a:t>
            </a:r>
            <a:r>
              <a:rPr lang="de-CH" sz="13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EUROWEG</a:t>
            </a:r>
            <a:r>
              <a:rPr lang="de-CH" sz="1300" dirty="0">
                <a:effectLst/>
                <a:latin typeface="Calibri" panose="020F0502020204030204" pitchFamily="34" charset="0"/>
                <a:ea typeface="Calibri" panose="020F0502020204030204" pitchFamily="34" charset="0"/>
                <a:cs typeface="Times New Roman" panose="02020603050405020304" pitchFamily="18" charset="0"/>
              </a:rPr>
              <a:t>-Finanz-System, das den generellen Mangel in Allem verhindert durch gerechte Verteilung des bereits im Überfluss vorhandenen Güter- und Leistungs-Angebotes. Darüber wird das WEG-Begleiter-Konzept für die Gesteuerte Wohlstands-Wirtschaft für alle installiert, sodass je 100 Personen von einem frei wählbaren WEG-Begleiter wirtschaftlich geführt wird in der Waren-Kredit-Zuteilung. Damit kann jeder Mensch seinen göttlichen Lebensplan in jeder Zwischen-Phase realisieren durch den offenen unlimitierten Waren-Kredit, im EUROWEG-Konten-System mit E-Shop als Einkaufsrahmen freigegeben.</a:t>
            </a:r>
          </a:p>
          <a:p>
            <a:pPr>
              <a:spcBef>
                <a:spcPts val="0"/>
              </a:spcBef>
            </a:pPr>
            <a:r>
              <a:rPr lang="de-CH" sz="1300" dirty="0">
                <a:latin typeface="Calibri" panose="020F0502020204030204" pitchFamily="34" charset="0"/>
                <a:ea typeface="Calibri" panose="020F0502020204030204" pitchFamily="34" charset="0"/>
                <a:cs typeface="Times New Roman" panose="02020603050405020304" pitchFamily="18" charset="0"/>
              </a:rPr>
              <a:t>Siehe die 5 Bücher der HuMan-Wirtschaft von Hans-Jürgen Klaussner</a:t>
            </a:r>
            <a:r>
              <a:rPr lang="de-CH" sz="1300" dirty="0">
                <a:effectLst/>
                <a:latin typeface="Calibri" panose="020F0502020204030204" pitchFamily="34" charset="0"/>
                <a:ea typeface="Calibri" panose="020F0502020204030204" pitchFamily="34" charset="0"/>
                <a:cs typeface="Times New Roman" panose="02020603050405020304" pitchFamily="18" charset="0"/>
              </a:rPr>
              <a:t> </a:t>
            </a:r>
            <a:endParaRPr lang="de-CH" altLang="de-DE" sz="1300" dirty="0">
              <a:latin typeface="Times New Roman" pitchFamily="18" charset="0"/>
            </a:endParaRPr>
          </a:p>
        </p:txBody>
      </p:sp>
      <p:sp>
        <p:nvSpPr>
          <p:cNvPr id="2" name="Inhaltsplatzhalter 1">
            <a:extLst>
              <a:ext uri="{FF2B5EF4-FFF2-40B4-BE49-F238E27FC236}">
                <a16:creationId xmlns:a16="http://schemas.microsoft.com/office/drawing/2014/main" id="{0730946C-247B-4011-B131-19E512134336}"/>
              </a:ext>
            </a:extLst>
          </p:cNvPr>
          <p:cNvSpPr>
            <a:spLocks noGrp="1"/>
          </p:cNvSpPr>
          <p:nvPr>
            <p:ph idx="1"/>
          </p:nvPr>
        </p:nvSpPr>
        <p:spPr>
          <a:xfrm>
            <a:off x="1191918" y="798803"/>
            <a:ext cx="10418445" cy="887383"/>
          </a:xfrm>
        </p:spPr>
        <p:txBody>
          <a:bodyPr/>
          <a:lstStyle/>
          <a:p>
            <a:r>
              <a:rPr lang="de-CH" dirty="0">
                <a:effectLst/>
                <a:latin typeface="Calibri" panose="020F0502020204030204" pitchFamily="34" charset="0"/>
                <a:ea typeface="Calibri" panose="020F0502020204030204" pitchFamily="34" charset="0"/>
                <a:cs typeface="Times New Roman" panose="02020603050405020304" pitchFamily="18" charset="0"/>
              </a:rPr>
              <a:t>Welches </a:t>
            </a:r>
            <a:r>
              <a:rPr lang="de-CH" b="1" dirty="0">
                <a:effectLst/>
                <a:latin typeface="Calibri" panose="020F0502020204030204" pitchFamily="34" charset="0"/>
                <a:ea typeface="Calibri" panose="020F0502020204030204" pitchFamily="34" charset="0"/>
                <a:cs typeface="Times New Roman" panose="02020603050405020304" pitchFamily="18" charset="0"/>
              </a:rPr>
              <a:t>Weltprogramm</a:t>
            </a:r>
            <a:r>
              <a:rPr lang="de-CH" dirty="0">
                <a:effectLst/>
                <a:latin typeface="Calibri" panose="020F0502020204030204" pitchFamily="34" charset="0"/>
                <a:ea typeface="Calibri" panose="020F0502020204030204" pitchFamily="34" charset="0"/>
                <a:cs typeface="Times New Roman" panose="02020603050405020304" pitchFamily="18" charset="0"/>
              </a:rPr>
              <a:t> steht der Menschheit zur </a:t>
            </a:r>
            <a:r>
              <a:rPr lang="de-CH" b="1" dirty="0">
                <a:effectLst/>
                <a:latin typeface="Calibri" panose="020F0502020204030204" pitchFamily="34" charset="0"/>
                <a:ea typeface="Calibri" panose="020F0502020204030204" pitchFamily="34" charset="0"/>
                <a:cs typeface="Times New Roman" panose="02020603050405020304" pitchFamily="18" charset="0"/>
              </a:rPr>
              <a:t>Auswahl</a:t>
            </a:r>
            <a:r>
              <a:rPr lang="de-CH" dirty="0">
                <a:effectLst/>
                <a:latin typeface="Calibri" panose="020F0502020204030204" pitchFamily="34" charset="0"/>
                <a:ea typeface="Calibri" panose="020F0502020204030204" pitchFamily="34" charset="0"/>
                <a:cs typeface="Times New Roman" panose="02020603050405020304" pitchFamily="18" charset="0"/>
              </a:rPr>
              <a:t> ?</a:t>
            </a:r>
          </a:p>
          <a:p>
            <a:r>
              <a:rPr lang="de-CH" dirty="0">
                <a:effectLst/>
                <a:latin typeface="Calibri" panose="020F0502020204030204" pitchFamily="34" charset="0"/>
                <a:ea typeface="Calibri" panose="020F0502020204030204" pitchFamily="34" charset="0"/>
                <a:cs typeface="Times New Roman" panose="02020603050405020304" pitchFamily="18" charset="0"/>
              </a:rPr>
              <a:t>und welches wollen wir in Europa und den Slawischen Ländern leben?</a:t>
            </a:r>
          </a:p>
          <a:p>
            <a:pPr marL="0" indent="0">
              <a:buNone/>
            </a:pPr>
            <a:endParaRPr lang="de-CH" dirty="0"/>
          </a:p>
        </p:txBody>
      </p:sp>
      <p:graphicFrame>
        <p:nvGraphicFramePr>
          <p:cNvPr id="3" name="Tabelle 2">
            <a:extLst>
              <a:ext uri="{FF2B5EF4-FFF2-40B4-BE49-F238E27FC236}">
                <a16:creationId xmlns:a16="http://schemas.microsoft.com/office/drawing/2014/main" id="{7FF85F25-5C61-4A00-B95F-34D112EBFA1A}"/>
              </a:ext>
            </a:extLst>
          </p:cNvPr>
          <p:cNvGraphicFramePr>
            <a:graphicFrameLocks noGrp="1"/>
          </p:cNvGraphicFramePr>
          <p:nvPr>
            <p:extLst>
              <p:ext uri="{D42A27DB-BD31-4B8C-83A1-F6EECF244321}">
                <p14:modId xmlns:p14="http://schemas.microsoft.com/office/powerpoint/2010/main" val="2452743467"/>
              </p:ext>
            </p:extLst>
          </p:nvPr>
        </p:nvGraphicFramePr>
        <p:xfrm>
          <a:off x="1015068" y="1677798"/>
          <a:ext cx="4974671" cy="1333850"/>
        </p:xfrm>
        <a:graphic>
          <a:graphicData uri="http://schemas.openxmlformats.org/drawingml/2006/table">
            <a:tbl>
              <a:tblPr firstRow="1" firstCol="1" bandRow="1">
                <a:tableStyleId>{5C22544A-7EE6-4342-B048-85BDC9FD1C3A}</a:tableStyleId>
              </a:tblPr>
              <a:tblGrid>
                <a:gridCol w="4974671">
                  <a:extLst>
                    <a:ext uri="{9D8B030D-6E8A-4147-A177-3AD203B41FA5}">
                      <a16:colId xmlns:a16="http://schemas.microsoft.com/office/drawing/2014/main" val="4085685484"/>
                    </a:ext>
                  </a:extLst>
                </a:gridCol>
              </a:tblGrid>
              <a:tr h="691910">
                <a:tc>
                  <a:txBody>
                    <a:bodyPr/>
                    <a:lstStyle/>
                    <a:p>
                      <a:pPr algn="ctr">
                        <a:lnSpc>
                          <a:spcPct val="107000"/>
                        </a:lnSpc>
                        <a:spcAft>
                          <a:spcPts val="0"/>
                        </a:spcAft>
                      </a:pPr>
                      <a:r>
                        <a:rPr lang="de-CH" sz="1600" dirty="0">
                          <a:effectLst/>
                        </a:rPr>
                        <a:t>China und der Trans-Humanismus führen die Menschheit mit «Great Resett» in die</a:t>
                      </a:r>
                      <a:endParaRPr lang="de-CH"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1519532500"/>
                  </a:ext>
                </a:extLst>
              </a:tr>
              <a:tr h="641940">
                <a:tc>
                  <a:txBody>
                    <a:bodyPr/>
                    <a:lstStyle/>
                    <a:p>
                      <a:pPr algn="ctr">
                        <a:lnSpc>
                          <a:spcPct val="107000"/>
                        </a:lnSpc>
                        <a:spcAft>
                          <a:spcPts val="600"/>
                        </a:spcAft>
                      </a:pPr>
                      <a:r>
                        <a:rPr lang="de-CH" sz="2000" dirty="0">
                          <a:effectLst/>
                        </a:rPr>
                        <a:t>Transhumane Wirtschaft mit Monopol Notenbank E-Geld</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3479459094"/>
                  </a:ext>
                </a:extLst>
              </a:tr>
            </a:tbl>
          </a:graphicData>
        </a:graphic>
      </p:graphicFrame>
      <p:graphicFrame>
        <p:nvGraphicFramePr>
          <p:cNvPr id="4" name="Tabelle 3">
            <a:extLst>
              <a:ext uri="{FF2B5EF4-FFF2-40B4-BE49-F238E27FC236}">
                <a16:creationId xmlns:a16="http://schemas.microsoft.com/office/drawing/2014/main" id="{612C1269-73C6-4818-8887-68B596A9CC7D}"/>
              </a:ext>
            </a:extLst>
          </p:cNvPr>
          <p:cNvGraphicFramePr>
            <a:graphicFrameLocks noGrp="1"/>
          </p:cNvGraphicFramePr>
          <p:nvPr>
            <p:extLst>
              <p:ext uri="{D42A27DB-BD31-4B8C-83A1-F6EECF244321}">
                <p14:modId xmlns:p14="http://schemas.microsoft.com/office/powerpoint/2010/main" val="114525179"/>
              </p:ext>
            </p:extLst>
          </p:nvPr>
        </p:nvGraphicFramePr>
        <p:xfrm>
          <a:off x="6283354" y="1662859"/>
          <a:ext cx="5486400" cy="1348787"/>
        </p:xfrm>
        <a:graphic>
          <a:graphicData uri="http://schemas.openxmlformats.org/drawingml/2006/table">
            <a:tbl>
              <a:tblPr firstRow="1" firstCol="1" bandRow="1">
                <a:tableStyleId>{5C22544A-7EE6-4342-B048-85BDC9FD1C3A}</a:tableStyleId>
              </a:tblPr>
              <a:tblGrid>
                <a:gridCol w="5486400">
                  <a:extLst>
                    <a:ext uri="{9D8B030D-6E8A-4147-A177-3AD203B41FA5}">
                      <a16:colId xmlns:a16="http://schemas.microsoft.com/office/drawing/2014/main" val="365051755"/>
                    </a:ext>
                  </a:extLst>
                </a:gridCol>
              </a:tblGrid>
              <a:tr h="663407">
                <a:tc>
                  <a:txBody>
                    <a:bodyPr/>
                    <a:lstStyle/>
                    <a:p>
                      <a:pPr algn="ctr">
                        <a:lnSpc>
                          <a:spcPct val="107000"/>
                        </a:lnSpc>
                        <a:spcBef>
                          <a:spcPts val="600"/>
                        </a:spcBef>
                        <a:spcAft>
                          <a:spcPts val="800"/>
                        </a:spcAft>
                      </a:pPr>
                      <a:r>
                        <a:rPr lang="de-CH" sz="1600" dirty="0">
                          <a:effectLst/>
                        </a:rPr>
                        <a:t>Europa und die Slawischen Völker verwirklichen den Göttliche Plan jedes Menschen durch die:</a:t>
                      </a:r>
                      <a:endParaRPr lang="de-CH"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1805412420"/>
                  </a:ext>
                </a:extLst>
              </a:tr>
              <a:tr h="685380">
                <a:tc>
                  <a:txBody>
                    <a:bodyPr/>
                    <a:lstStyle/>
                    <a:p>
                      <a:pPr algn="ctr">
                        <a:lnSpc>
                          <a:spcPct val="107000"/>
                        </a:lnSpc>
                        <a:spcAft>
                          <a:spcPts val="0"/>
                        </a:spcAft>
                      </a:pPr>
                      <a:r>
                        <a:rPr lang="de-CH" sz="2000" dirty="0">
                          <a:effectLst/>
                        </a:rPr>
                        <a:t>HuMan-Wirtschaft mit </a:t>
                      </a:r>
                    </a:p>
                    <a:p>
                      <a:pPr algn="ctr">
                        <a:lnSpc>
                          <a:spcPct val="107000"/>
                        </a:lnSpc>
                        <a:spcAft>
                          <a:spcPts val="800"/>
                        </a:spcAft>
                      </a:pPr>
                      <a:r>
                        <a:rPr lang="de-CH" sz="2000" dirty="0">
                          <a:effectLst/>
                        </a:rPr>
                        <a:t>dezentralem Bürger-Gelt </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4136098789"/>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p:cTn id="7" dur="1000" fill="hold"/>
                                        <p:tgtEl>
                                          <p:spTgt spid="19459"/>
                                        </p:tgtEl>
                                        <p:attrNameLst>
                                          <p:attrName>ppt_w</p:attrName>
                                        </p:attrNameLst>
                                      </p:cBhvr>
                                      <p:tavLst>
                                        <p:tav tm="0">
                                          <p:val>
                                            <p:fltVal val="0"/>
                                          </p:val>
                                        </p:tav>
                                        <p:tav tm="100000">
                                          <p:val>
                                            <p:strVal val="#ppt_w"/>
                                          </p:val>
                                        </p:tav>
                                      </p:tavLst>
                                    </p:anim>
                                    <p:anim calcmode="lin" valueType="num">
                                      <p:cBhvr>
                                        <p:cTn id="8" dur="1000" fill="hold"/>
                                        <p:tgtEl>
                                          <p:spTgt spid="19459"/>
                                        </p:tgtEl>
                                        <p:attrNameLst>
                                          <p:attrName>ppt_h</p:attrName>
                                        </p:attrNameLst>
                                      </p:cBhvr>
                                      <p:tavLst>
                                        <p:tav tm="0">
                                          <p:val>
                                            <p:fltVal val="0"/>
                                          </p:val>
                                        </p:tav>
                                        <p:tav tm="100000">
                                          <p:val>
                                            <p:strVal val="#ppt_h"/>
                                          </p:val>
                                        </p:tav>
                                      </p:tavLst>
                                    </p:anim>
                                    <p:anim calcmode="lin" valueType="num">
                                      <p:cBhvr>
                                        <p:cTn id="9" dur="1000" fill="hold"/>
                                        <p:tgtEl>
                                          <p:spTgt spid="1945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45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19458"/>
                                        </p:tgtEl>
                                        <p:attrNameLst>
                                          <p:attrName>style.visibility</p:attrName>
                                        </p:attrNameLst>
                                      </p:cBhvr>
                                      <p:to>
                                        <p:strVal val="visible"/>
                                      </p:to>
                                    </p:set>
                                    <p:anim calcmode="lin" valueType="num">
                                      <p:cBhvr>
                                        <p:cTn id="14" dur="500" fill="hold"/>
                                        <p:tgtEl>
                                          <p:spTgt spid="19458"/>
                                        </p:tgtEl>
                                        <p:attrNameLst>
                                          <p:attrName>ppt_x</p:attrName>
                                        </p:attrNameLst>
                                      </p:cBhvr>
                                      <p:tavLst>
                                        <p:tav tm="0">
                                          <p:val>
                                            <p:strVal val="#ppt_x-#ppt_w/2"/>
                                          </p:val>
                                        </p:tav>
                                        <p:tav tm="100000">
                                          <p:val>
                                            <p:strVal val="#ppt_x"/>
                                          </p:val>
                                        </p:tav>
                                      </p:tavLst>
                                    </p:anim>
                                    <p:anim calcmode="lin" valueType="num">
                                      <p:cBhvr>
                                        <p:cTn id="15" dur="500" fill="hold"/>
                                        <p:tgtEl>
                                          <p:spTgt spid="19458"/>
                                        </p:tgtEl>
                                        <p:attrNameLst>
                                          <p:attrName>ppt_y</p:attrName>
                                        </p:attrNameLst>
                                      </p:cBhvr>
                                      <p:tavLst>
                                        <p:tav tm="0">
                                          <p:val>
                                            <p:strVal val="#ppt_y"/>
                                          </p:val>
                                        </p:tav>
                                        <p:tav tm="100000">
                                          <p:val>
                                            <p:strVal val="#ppt_y"/>
                                          </p:val>
                                        </p:tav>
                                      </p:tavLst>
                                    </p:anim>
                                    <p:anim calcmode="lin" valueType="num">
                                      <p:cBhvr>
                                        <p:cTn id="16" dur="500" fill="hold"/>
                                        <p:tgtEl>
                                          <p:spTgt spid="19458"/>
                                        </p:tgtEl>
                                        <p:attrNameLst>
                                          <p:attrName>ppt_w</p:attrName>
                                        </p:attrNameLst>
                                      </p:cBhvr>
                                      <p:tavLst>
                                        <p:tav tm="0">
                                          <p:val>
                                            <p:fltVal val="0"/>
                                          </p:val>
                                        </p:tav>
                                        <p:tav tm="100000">
                                          <p:val>
                                            <p:strVal val="#ppt_w"/>
                                          </p:val>
                                        </p:tav>
                                      </p:tavLst>
                                    </p:anim>
                                    <p:anim calcmode="lin" valueType="num">
                                      <p:cBhvr>
                                        <p:cTn id="17" dur="500" fill="hold"/>
                                        <p:tgtEl>
                                          <p:spTgt spid="194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Datumsplatzhalter 3"/>
          <p:cNvSpPr>
            <a:spLocks noGrp="1"/>
          </p:cNvSpPr>
          <p:nvPr>
            <p:ph type="dt" sz="quarter" idx="10"/>
          </p:nvPr>
        </p:nvSpPr>
        <p:spPr/>
        <p:txBody>
          <a:bodyPr/>
          <a:lstStyle/>
          <a:p>
            <a:pPr>
              <a:defRPr/>
            </a:pPr>
            <a:r>
              <a:rPr lang="en-US" dirty="0"/>
              <a:t>HuMan-WEG 2012</a:t>
            </a:r>
          </a:p>
          <a:p>
            <a:pPr>
              <a:defRPr/>
            </a:pPr>
            <a:r>
              <a:rPr lang="en-US" dirty="0" err="1"/>
              <a:t>Gmünd</a:t>
            </a:r>
            <a:r>
              <a:rPr lang="en-US" dirty="0"/>
              <a:t>,  </a:t>
            </a:r>
            <a:r>
              <a:rPr lang="en-US" dirty="0" err="1"/>
              <a:t>Folie</a:t>
            </a:r>
            <a:r>
              <a:rPr lang="en-US" dirty="0"/>
              <a:t>  </a:t>
            </a:r>
            <a:fld id="{2AD42F4C-76F8-4EAE-9FE9-37609F977426}" type="slidenum">
              <a:rPr lang="en-US"/>
              <a:pPr>
                <a:defRPr/>
              </a:pPr>
              <a:t>3</a:t>
            </a:fld>
            <a:r>
              <a:rPr lang="en-US" dirty="0"/>
              <a:t>/ 17</a:t>
            </a:r>
          </a:p>
        </p:txBody>
      </p:sp>
      <p:sp>
        <p:nvSpPr>
          <p:cNvPr id="19458" name="Rectangle 2"/>
          <p:cNvSpPr>
            <a:spLocks noGrp="1" noChangeArrowheads="1"/>
          </p:cNvSpPr>
          <p:nvPr>
            <p:ph type="title"/>
          </p:nvPr>
        </p:nvSpPr>
        <p:spPr/>
        <p:txBody>
          <a:bodyPr/>
          <a:lstStyle/>
          <a:p>
            <a:pPr>
              <a:defRPr/>
            </a:pPr>
            <a:r>
              <a:rPr lang="de-DE" dirty="0"/>
              <a:t>DIE PLEITEWELLE startet im März 2021 in der D-A-CH</a:t>
            </a:r>
          </a:p>
        </p:txBody>
      </p:sp>
      <p:pic>
        <p:nvPicPr>
          <p:cNvPr id="19459"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1393" y="474678"/>
            <a:ext cx="670997" cy="557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8" name="Picture 11" descr="337273869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26673" y="777425"/>
            <a:ext cx="4465638" cy="5616575"/>
          </a:xfrm>
        </p:spPr>
      </p:pic>
      <p:sp>
        <p:nvSpPr>
          <p:cNvPr id="80909" name="Text Box 12"/>
          <p:cNvSpPr txBox="1">
            <a:spLocks noChangeArrowheads="1"/>
          </p:cNvSpPr>
          <p:nvPr/>
        </p:nvSpPr>
        <p:spPr bwMode="auto">
          <a:xfrm>
            <a:off x="1036230" y="2048778"/>
            <a:ext cx="1873250" cy="207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ClrTx/>
              <a:buFontTx/>
              <a:buNone/>
            </a:pPr>
            <a:r>
              <a:rPr lang="de-CH" altLang="de-DE" dirty="0">
                <a:latin typeface="Times New Roman" pitchFamily="18" charset="0"/>
              </a:rPr>
              <a:t>Stand 2004</a:t>
            </a:r>
          </a:p>
          <a:p>
            <a:pPr algn="ctr">
              <a:spcBef>
                <a:spcPct val="50000"/>
              </a:spcBef>
              <a:buClrTx/>
              <a:buFontTx/>
              <a:buNone/>
            </a:pPr>
            <a:r>
              <a:rPr lang="de-CH" altLang="de-DE" sz="1800" dirty="0">
                <a:latin typeface="Times New Roman" pitchFamily="18" charset="0"/>
              </a:rPr>
              <a:t>Die kleinen Firmen sind </a:t>
            </a:r>
            <a:r>
              <a:rPr lang="de-CH" altLang="de-DE" dirty="0">
                <a:latin typeface="Times New Roman" pitchFamily="18" charset="0"/>
              </a:rPr>
              <a:t>2003</a:t>
            </a:r>
            <a:r>
              <a:rPr lang="de-CH" altLang="de-DE" sz="1800" dirty="0">
                <a:latin typeface="Times New Roman" pitchFamily="18" charset="0"/>
              </a:rPr>
              <a:t> </a:t>
            </a:r>
          </a:p>
          <a:p>
            <a:pPr algn="ctr">
              <a:spcBef>
                <a:spcPct val="50000"/>
              </a:spcBef>
              <a:buClrTx/>
              <a:buFontTx/>
              <a:buNone/>
            </a:pPr>
            <a:r>
              <a:rPr lang="de-CH" altLang="de-DE" dirty="0">
                <a:latin typeface="Times New Roman" pitchFamily="18" charset="0"/>
              </a:rPr>
              <a:t>schon pleite!</a:t>
            </a:r>
          </a:p>
        </p:txBody>
      </p:sp>
      <p:sp>
        <p:nvSpPr>
          <p:cNvPr id="80910" name="Text Box 13"/>
          <p:cNvSpPr txBox="1">
            <a:spLocks noChangeArrowheads="1"/>
          </p:cNvSpPr>
          <p:nvPr/>
        </p:nvSpPr>
        <p:spPr bwMode="auto">
          <a:xfrm>
            <a:off x="8229222" y="3059069"/>
            <a:ext cx="3003637"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ClrTx/>
              <a:buFontTx/>
              <a:buNone/>
            </a:pPr>
            <a:r>
              <a:rPr lang="de-CH" altLang="de-DE" sz="2000" dirty="0">
                <a:latin typeface="Times New Roman" pitchFamily="18" charset="0"/>
              </a:rPr>
              <a:t>Nun gehen 2021 auch die Grossen Pleite, inkl. Banken und Versicherungen. </a:t>
            </a:r>
          </a:p>
          <a:p>
            <a:pPr algn="ctr">
              <a:spcBef>
                <a:spcPct val="50000"/>
              </a:spcBef>
              <a:buClrTx/>
              <a:buFontTx/>
              <a:buNone/>
            </a:pPr>
            <a:r>
              <a:rPr lang="de-CH" altLang="de-DE" sz="2000" dirty="0">
                <a:latin typeface="Times New Roman" pitchFamily="18" charset="0"/>
              </a:rPr>
              <a:t>Es wird mit ca. 200’000 Insolvenzen gerechnet</a:t>
            </a:r>
          </a:p>
        </p:txBody>
      </p:sp>
      <p:sp>
        <p:nvSpPr>
          <p:cNvPr id="80911" name="Text Box 14"/>
          <p:cNvSpPr txBox="1">
            <a:spLocks noChangeArrowheads="1"/>
          </p:cNvSpPr>
          <p:nvPr/>
        </p:nvSpPr>
        <p:spPr bwMode="auto">
          <a:xfrm>
            <a:off x="7975529" y="1010000"/>
            <a:ext cx="3391554"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ClrTx/>
              <a:buFontTx/>
              <a:buNone/>
            </a:pPr>
            <a:r>
              <a:rPr lang="de-CH" altLang="de-DE" b="0" dirty="0">
                <a:latin typeface="Times New Roman" pitchFamily="18" charset="0"/>
              </a:rPr>
              <a:t>Es gibt </a:t>
            </a:r>
            <a:r>
              <a:rPr lang="de-CH" altLang="de-DE" dirty="0">
                <a:latin typeface="Times New Roman" pitchFamily="18" charset="0"/>
              </a:rPr>
              <a:t>2 Mio.</a:t>
            </a:r>
          </a:p>
          <a:p>
            <a:pPr algn="ctr">
              <a:spcBef>
                <a:spcPts val="600"/>
              </a:spcBef>
              <a:buClrTx/>
              <a:buNone/>
            </a:pPr>
            <a:r>
              <a:rPr lang="de-CH" altLang="de-DE" b="0" dirty="0">
                <a:latin typeface="Times New Roman" pitchFamily="18" charset="0"/>
              </a:rPr>
              <a:t> Firmen in Deutschland.</a:t>
            </a:r>
          </a:p>
          <a:p>
            <a:pPr algn="ctr">
              <a:spcBef>
                <a:spcPts val="600"/>
              </a:spcBef>
              <a:buClrTx/>
              <a:buNone/>
            </a:pPr>
            <a:r>
              <a:rPr lang="de-CH" altLang="de-DE" dirty="0">
                <a:latin typeface="Times New Roman" pitchFamily="18" charset="0"/>
              </a:rPr>
              <a:t>40‘000 = 2%</a:t>
            </a:r>
          </a:p>
        </p:txBody>
      </p:sp>
    </p:spTree>
    <p:extLst>
      <p:ext uri="{BB962C8B-B14F-4D97-AF65-F5344CB8AC3E}">
        <p14:creationId xmlns:p14="http://schemas.microsoft.com/office/powerpoint/2010/main" val="214519094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p:cTn id="7" dur="1000" fill="hold"/>
                                        <p:tgtEl>
                                          <p:spTgt spid="19459"/>
                                        </p:tgtEl>
                                        <p:attrNameLst>
                                          <p:attrName>ppt_w</p:attrName>
                                        </p:attrNameLst>
                                      </p:cBhvr>
                                      <p:tavLst>
                                        <p:tav tm="0">
                                          <p:val>
                                            <p:fltVal val="0"/>
                                          </p:val>
                                        </p:tav>
                                        <p:tav tm="100000">
                                          <p:val>
                                            <p:strVal val="#ppt_w"/>
                                          </p:val>
                                        </p:tav>
                                      </p:tavLst>
                                    </p:anim>
                                    <p:anim calcmode="lin" valueType="num">
                                      <p:cBhvr>
                                        <p:cTn id="8" dur="1000" fill="hold"/>
                                        <p:tgtEl>
                                          <p:spTgt spid="19459"/>
                                        </p:tgtEl>
                                        <p:attrNameLst>
                                          <p:attrName>ppt_h</p:attrName>
                                        </p:attrNameLst>
                                      </p:cBhvr>
                                      <p:tavLst>
                                        <p:tav tm="0">
                                          <p:val>
                                            <p:fltVal val="0"/>
                                          </p:val>
                                        </p:tav>
                                        <p:tav tm="100000">
                                          <p:val>
                                            <p:strVal val="#ppt_h"/>
                                          </p:val>
                                        </p:tav>
                                      </p:tavLst>
                                    </p:anim>
                                    <p:anim calcmode="lin" valueType="num">
                                      <p:cBhvr>
                                        <p:cTn id="9" dur="1000" fill="hold"/>
                                        <p:tgtEl>
                                          <p:spTgt spid="1945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45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19458"/>
                                        </p:tgtEl>
                                        <p:attrNameLst>
                                          <p:attrName>style.visibility</p:attrName>
                                        </p:attrNameLst>
                                      </p:cBhvr>
                                      <p:to>
                                        <p:strVal val="visible"/>
                                      </p:to>
                                    </p:set>
                                    <p:anim calcmode="lin" valueType="num">
                                      <p:cBhvr>
                                        <p:cTn id="14" dur="500" fill="hold"/>
                                        <p:tgtEl>
                                          <p:spTgt spid="19458"/>
                                        </p:tgtEl>
                                        <p:attrNameLst>
                                          <p:attrName>ppt_x</p:attrName>
                                        </p:attrNameLst>
                                      </p:cBhvr>
                                      <p:tavLst>
                                        <p:tav tm="0">
                                          <p:val>
                                            <p:strVal val="#ppt_x-#ppt_w/2"/>
                                          </p:val>
                                        </p:tav>
                                        <p:tav tm="100000">
                                          <p:val>
                                            <p:strVal val="#ppt_x"/>
                                          </p:val>
                                        </p:tav>
                                      </p:tavLst>
                                    </p:anim>
                                    <p:anim calcmode="lin" valueType="num">
                                      <p:cBhvr>
                                        <p:cTn id="15" dur="500" fill="hold"/>
                                        <p:tgtEl>
                                          <p:spTgt spid="19458"/>
                                        </p:tgtEl>
                                        <p:attrNameLst>
                                          <p:attrName>ppt_y</p:attrName>
                                        </p:attrNameLst>
                                      </p:cBhvr>
                                      <p:tavLst>
                                        <p:tav tm="0">
                                          <p:val>
                                            <p:strVal val="#ppt_y"/>
                                          </p:val>
                                        </p:tav>
                                        <p:tav tm="100000">
                                          <p:val>
                                            <p:strVal val="#ppt_y"/>
                                          </p:val>
                                        </p:tav>
                                      </p:tavLst>
                                    </p:anim>
                                    <p:anim calcmode="lin" valueType="num">
                                      <p:cBhvr>
                                        <p:cTn id="16" dur="500" fill="hold"/>
                                        <p:tgtEl>
                                          <p:spTgt spid="19458"/>
                                        </p:tgtEl>
                                        <p:attrNameLst>
                                          <p:attrName>ppt_w</p:attrName>
                                        </p:attrNameLst>
                                      </p:cBhvr>
                                      <p:tavLst>
                                        <p:tav tm="0">
                                          <p:val>
                                            <p:fltVal val="0"/>
                                          </p:val>
                                        </p:tav>
                                        <p:tav tm="100000">
                                          <p:val>
                                            <p:strVal val="#ppt_w"/>
                                          </p:val>
                                        </p:tav>
                                      </p:tavLst>
                                    </p:anim>
                                    <p:anim calcmode="lin" valueType="num">
                                      <p:cBhvr>
                                        <p:cTn id="17" dur="500" fill="hold"/>
                                        <p:tgtEl>
                                          <p:spTgt spid="194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Datumsplatzhalter 3"/>
          <p:cNvSpPr>
            <a:spLocks noGrp="1"/>
          </p:cNvSpPr>
          <p:nvPr>
            <p:ph type="dt" sz="quarter" idx="10"/>
          </p:nvPr>
        </p:nvSpPr>
        <p:spPr/>
        <p:txBody>
          <a:bodyPr/>
          <a:lstStyle/>
          <a:p>
            <a:pPr>
              <a:defRPr/>
            </a:pPr>
            <a:r>
              <a:rPr lang="en-US" dirty="0"/>
              <a:t>KREDITIE-</a:t>
            </a:r>
            <a:r>
              <a:rPr lang="en-US" dirty="0" err="1"/>
              <a:t>Vortrag</a:t>
            </a:r>
            <a:r>
              <a:rPr lang="en-US" dirty="0"/>
              <a:t>  2012</a:t>
            </a:r>
          </a:p>
          <a:p>
            <a:pPr>
              <a:defRPr/>
            </a:pPr>
            <a:r>
              <a:rPr lang="en-US" dirty="0"/>
              <a:t>A-</a:t>
            </a:r>
            <a:r>
              <a:rPr lang="en-US" dirty="0" err="1"/>
              <a:t>Gmünd</a:t>
            </a:r>
            <a:r>
              <a:rPr lang="en-US" dirty="0"/>
              <a:t>, </a:t>
            </a:r>
            <a:r>
              <a:rPr lang="en-US" dirty="0" err="1"/>
              <a:t>Folie</a:t>
            </a:r>
            <a:r>
              <a:rPr lang="en-US" dirty="0"/>
              <a:t>  </a:t>
            </a:r>
            <a:fld id="{2CF345BA-3E95-4F1F-A794-88A0038837F2}" type="slidenum">
              <a:rPr lang="en-US"/>
              <a:pPr>
                <a:defRPr/>
              </a:pPr>
              <a:t>4</a:t>
            </a:fld>
            <a:r>
              <a:rPr lang="en-US" dirty="0"/>
              <a:t>/ 17</a:t>
            </a:r>
          </a:p>
        </p:txBody>
      </p:sp>
      <p:sp>
        <p:nvSpPr>
          <p:cNvPr id="197634" name="Rectangle 2"/>
          <p:cNvSpPr>
            <a:spLocks noGrp="1" noChangeArrowheads="1"/>
          </p:cNvSpPr>
          <p:nvPr>
            <p:ph type="title"/>
          </p:nvPr>
        </p:nvSpPr>
        <p:spPr/>
        <p:txBody>
          <a:bodyPr/>
          <a:lstStyle/>
          <a:p>
            <a:pPr>
              <a:defRPr/>
            </a:pPr>
            <a:r>
              <a:rPr lang="de-DE" dirty="0"/>
              <a:t>Was ist die Aufgabe der Geschäftsbanken und </a:t>
            </a:r>
            <a:r>
              <a:rPr lang="de-DE" dirty="0">
                <a:solidFill>
                  <a:srgbClr val="0070C0"/>
                </a:solidFill>
              </a:rPr>
              <a:t>EUROWEG</a:t>
            </a:r>
            <a:r>
              <a:rPr lang="de-DE" dirty="0"/>
              <a:t>? </a:t>
            </a:r>
          </a:p>
        </p:txBody>
      </p:sp>
      <p:sp>
        <p:nvSpPr>
          <p:cNvPr id="197635" name="Rectangle 3"/>
          <p:cNvSpPr>
            <a:spLocks noGrp="1" noChangeArrowheads="1"/>
          </p:cNvSpPr>
          <p:nvPr>
            <p:ph type="body" idx="1"/>
          </p:nvPr>
        </p:nvSpPr>
        <p:spPr>
          <a:xfrm>
            <a:off x="1350628" y="968376"/>
            <a:ext cx="10217790" cy="5356923"/>
          </a:xfrm>
        </p:spPr>
        <p:txBody>
          <a:bodyPr/>
          <a:lstStyle/>
          <a:p>
            <a:pPr>
              <a:defRPr/>
            </a:pPr>
            <a:r>
              <a:rPr lang="de-DE" altLang="de-DE" sz="2000" dirty="0"/>
              <a:t>Robert H. </a:t>
            </a:r>
            <a:r>
              <a:rPr lang="de-DE" altLang="de-DE" sz="2000" dirty="0" err="1"/>
              <a:t>Hemphill</a:t>
            </a:r>
            <a:r>
              <a:rPr lang="de-DE" altLang="de-DE" sz="2000" dirty="0"/>
              <a:t>, </a:t>
            </a:r>
            <a:r>
              <a:rPr lang="de-DE" altLang="de-DE" sz="2000" dirty="0" err="1"/>
              <a:t>Credit</a:t>
            </a:r>
            <a:r>
              <a:rPr lang="de-DE" altLang="de-DE" sz="2000" dirty="0"/>
              <a:t> Manager der Federal Reserve Bank, Atlanta formulierte die erschreckende Erkenntnis wie folgt: 1</a:t>
            </a:r>
            <a:endParaRPr lang="de-CH" altLang="de-DE" sz="2000" dirty="0"/>
          </a:p>
          <a:p>
            <a:pPr>
              <a:defRPr/>
            </a:pPr>
            <a:r>
              <a:rPr lang="de-DE" altLang="de-DE" sz="2000" dirty="0"/>
              <a:t>Wir (die Notenbanken) sind völlig abhängig von den Geschäftsbanken. Jeder Dollar der umläuft, sei es als Bargeld oder Buchgeld, muss von jemandem geborgt sein. </a:t>
            </a:r>
            <a:r>
              <a:rPr lang="de-DE" altLang="de-DE" sz="2000" dirty="0">
                <a:solidFill>
                  <a:srgbClr val="FF0000"/>
                </a:solidFill>
              </a:rPr>
              <a:t>Wenn die Banken reichlich Geld aus dem Nichts erzeugen,  geht es uns gut, wenn nicht, verhungern wir</a:t>
            </a:r>
            <a:r>
              <a:rPr lang="de-DE" altLang="de-DE" sz="2000" dirty="0"/>
              <a:t>. Es gibt nicht so etwas wie ein dauerhaftes Geldsystem. Wenn man das erst einmal wirklich verstanden hat, erscheint das Absurde dieser hoffnungslosen Situation fast unglaublich, aber so ist es. Es ist wohl der wichtigste Sachverhalt, über den intelligente Menschen sich jetzt klar werden und nachdenken müssen (</a:t>
            </a:r>
            <a:r>
              <a:rPr lang="de-DE" altLang="de-DE" sz="2000" i="1" dirty="0"/>
              <a:t>und handeln müssen, Anm. HW</a:t>
            </a:r>
            <a:r>
              <a:rPr lang="de-DE" altLang="de-DE" sz="2000" dirty="0"/>
              <a:t>). Es ist so wichtig, dass ein Zusammenbruch unserer gegenwärtigen Zivilisation auf dem Spiel steht, wenn es nicht allgemein verstanden wird und die Fehler nicht rasch korrigiert werden.</a:t>
            </a:r>
          </a:p>
          <a:p>
            <a:pPr>
              <a:defRPr/>
            </a:pPr>
            <a:r>
              <a:rPr lang="de-DE" altLang="de-DE" dirty="0">
                <a:solidFill>
                  <a:schemeClr val="accent2">
                    <a:lumMod val="75000"/>
                  </a:schemeClr>
                </a:solidFill>
              </a:rPr>
              <a:t>Mit EURO</a:t>
            </a:r>
            <a:r>
              <a:rPr lang="de-DE" altLang="de-DE" i="1" dirty="0">
                <a:solidFill>
                  <a:schemeClr val="accent2">
                    <a:lumMod val="75000"/>
                  </a:schemeClr>
                </a:solidFill>
              </a:rPr>
              <a:t>WEG</a:t>
            </a:r>
            <a:r>
              <a:rPr lang="de-DE" altLang="de-DE" dirty="0">
                <a:solidFill>
                  <a:schemeClr val="accent2">
                    <a:lumMod val="75000"/>
                  </a:schemeClr>
                </a:solidFill>
              </a:rPr>
              <a:t> = € </a:t>
            </a:r>
            <a:r>
              <a:rPr lang="de-DE" altLang="de-DE" i="1" dirty="0">
                <a:solidFill>
                  <a:schemeClr val="accent2">
                    <a:lumMod val="75000"/>
                  </a:schemeClr>
                </a:solidFill>
              </a:rPr>
              <a:t>W</a:t>
            </a:r>
            <a:r>
              <a:rPr lang="de-DE" altLang="de-DE" dirty="0">
                <a:solidFill>
                  <a:schemeClr val="accent2">
                    <a:lumMod val="75000"/>
                  </a:schemeClr>
                </a:solidFill>
              </a:rPr>
              <a:t>elt-</a:t>
            </a:r>
            <a:r>
              <a:rPr lang="de-DE" altLang="de-DE" i="1" dirty="0">
                <a:solidFill>
                  <a:schemeClr val="accent2">
                    <a:lumMod val="75000"/>
                  </a:schemeClr>
                </a:solidFill>
              </a:rPr>
              <a:t>E</a:t>
            </a:r>
            <a:r>
              <a:rPr lang="de-DE" altLang="de-DE" dirty="0">
                <a:solidFill>
                  <a:schemeClr val="accent2">
                    <a:lumMod val="75000"/>
                  </a:schemeClr>
                </a:solidFill>
              </a:rPr>
              <a:t>inheits-</a:t>
            </a:r>
            <a:r>
              <a:rPr lang="de-DE" altLang="de-DE" i="1" dirty="0">
                <a:solidFill>
                  <a:schemeClr val="accent2">
                    <a:lumMod val="75000"/>
                  </a:schemeClr>
                </a:solidFill>
              </a:rPr>
              <a:t>G</a:t>
            </a:r>
            <a:r>
              <a:rPr lang="de-DE" altLang="de-DE" dirty="0">
                <a:solidFill>
                  <a:schemeClr val="accent2">
                    <a:lumMod val="75000"/>
                  </a:schemeClr>
                </a:solidFill>
              </a:rPr>
              <a:t>elt </a:t>
            </a:r>
            <a:r>
              <a:rPr lang="de-DE" altLang="de-DE" dirty="0">
                <a:solidFill>
                  <a:schemeClr val="bg2"/>
                </a:solidFill>
              </a:rPr>
              <a:t>als Datenbank der Vernetzung von </a:t>
            </a:r>
            <a:r>
              <a:rPr lang="de-DE" altLang="de-DE" dirty="0">
                <a:solidFill>
                  <a:srgbClr val="0070C0"/>
                </a:solidFill>
              </a:rPr>
              <a:t>Waren-Buchhaltungen</a:t>
            </a:r>
            <a:r>
              <a:rPr lang="de-DE" altLang="de-DE" dirty="0">
                <a:solidFill>
                  <a:schemeClr val="bg2"/>
                </a:solidFill>
              </a:rPr>
              <a:t> und der Theorie der </a:t>
            </a:r>
            <a:r>
              <a:rPr lang="de-DE" altLang="de-DE" dirty="0">
                <a:solidFill>
                  <a:srgbClr val="9F213F"/>
                </a:solidFill>
              </a:rPr>
              <a:t>HuMan-Wirtschaft</a:t>
            </a:r>
            <a:r>
              <a:rPr lang="de-DE" altLang="de-DE" dirty="0">
                <a:solidFill>
                  <a:schemeClr val="accent2">
                    <a:lumMod val="75000"/>
                  </a:schemeClr>
                </a:solidFill>
              </a:rPr>
              <a:t> können wir das Problem lösen.  </a:t>
            </a:r>
            <a:r>
              <a:rPr lang="de-DE" altLang="de-DE" sz="2000" dirty="0">
                <a:solidFill>
                  <a:schemeClr val="accent2">
                    <a:lumMod val="75000"/>
                  </a:schemeClr>
                </a:solidFill>
              </a:rPr>
              <a:t>HJK</a:t>
            </a:r>
            <a:endParaRPr lang="de-CH" altLang="de-DE" sz="2000" dirty="0">
              <a:solidFill>
                <a:schemeClr val="accent2">
                  <a:lumMod val="75000"/>
                </a:schemeClr>
              </a:solidFill>
            </a:endParaRPr>
          </a:p>
        </p:txBody>
      </p:sp>
      <p:pic>
        <p:nvPicPr>
          <p:cNvPr id="197643" name="Picture 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1815" y="503341"/>
            <a:ext cx="650425" cy="54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197643"/>
                                        </p:tgtEl>
                                        <p:attrNameLst>
                                          <p:attrName>style.visibility</p:attrName>
                                        </p:attrNameLst>
                                      </p:cBhvr>
                                      <p:to>
                                        <p:strVal val="visible"/>
                                      </p:to>
                                    </p:set>
                                    <p:anim calcmode="lin" valueType="num">
                                      <p:cBhvr>
                                        <p:cTn id="7" dur="1000" fill="hold"/>
                                        <p:tgtEl>
                                          <p:spTgt spid="197643"/>
                                        </p:tgtEl>
                                        <p:attrNameLst>
                                          <p:attrName>ppt_w</p:attrName>
                                        </p:attrNameLst>
                                      </p:cBhvr>
                                      <p:tavLst>
                                        <p:tav tm="0">
                                          <p:val>
                                            <p:fltVal val="0"/>
                                          </p:val>
                                        </p:tav>
                                        <p:tav tm="100000">
                                          <p:val>
                                            <p:strVal val="#ppt_w"/>
                                          </p:val>
                                        </p:tav>
                                      </p:tavLst>
                                    </p:anim>
                                    <p:anim calcmode="lin" valueType="num">
                                      <p:cBhvr>
                                        <p:cTn id="8" dur="1000" fill="hold"/>
                                        <p:tgtEl>
                                          <p:spTgt spid="197643"/>
                                        </p:tgtEl>
                                        <p:attrNameLst>
                                          <p:attrName>ppt_h</p:attrName>
                                        </p:attrNameLst>
                                      </p:cBhvr>
                                      <p:tavLst>
                                        <p:tav tm="0">
                                          <p:val>
                                            <p:fltVal val="0"/>
                                          </p:val>
                                        </p:tav>
                                        <p:tav tm="100000">
                                          <p:val>
                                            <p:strVal val="#ppt_h"/>
                                          </p:val>
                                        </p:tav>
                                      </p:tavLst>
                                    </p:anim>
                                    <p:anim calcmode="lin" valueType="num">
                                      <p:cBhvr>
                                        <p:cTn id="9" dur="1000" fill="hold"/>
                                        <p:tgtEl>
                                          <p:spTgt spid="19764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76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97635">
                                            <p:txEl>
                                              <p:pRg st="0" end="0"/>
                                            </p:txEl>
                                          </p:spTgt>
                                        </p:tgtEl>
                                        <p:attrNameLst>
                                          <p:attrName>style.visibility</p:attrName>
                                        </p:attrNameLst>
                                      </p:cBhvr>
                                      <p:to>
                                        <p:strVal val="visible"/>
                                      </p:to>
                                    </p:set>
                                    <p:animEffect transition="in" filter="fade">
                                      <p:cBhvr>
                                        <p:cTn id="15" dur="1000"/>
                                        <p:tgtEl>
                                          <p:spTgt spid="197635">
                                            <p:txEl>
                                              <p:pRg st="0" end="0"/>
                                            </p:txEl>
                                          </p:spTgt>
                                        </p:tgtEl>
                                      </p:cBhvr>
                                    </p:animEffect>
                                    <p:anim calcmode="lin" valueType="num">
                                      <p:cBhvr>
                                        <p:cTn id="16" dur="1000" fill="hold"/>
                                        <p:tgtEl>
                                          <p:spTgt spid="19763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97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97635">
                                            <p:txEl>
                                              <p:pRg st="1" end="1"/>
                                            </p:txEl>
                                          </p:spTgt>
                                        </p:tgtEl>
                                        <p:attrNameLst>
                                          <p:attrName>style.visibility</p:attrName>
                                        </p:attrNameLst>
                                      </p:cBhvr>
                                      <p:to>
                                        <p:strVal val="visible"/>
                                      </p:to>
                                    </p:set>
                                    <p:animEffect transition="in" filter="fade">
                                      <p:cBhvr>
                                        <p:cTn id="22" dur="1000"/>
                                        <p:tgtEl>
                                          <p:spTgt spid="197635">
                                            <p:txEl>
                                              <p:pRg st="1" end="1"/>
                                            </p:txEl>
                                          </p:spTgt>
                                        </p:tgtEl>
                                      </p:cBhvr>
                                    </p:animEffect>
                                    <p:anim calcmode="lin" valueType="num">
                                      <p:cBhvr>
                                        <p:cTn id="23" dur="1000" fill="hold"/>
                                        <p:tgtEl>
                                          <p:spTgt spid="19763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97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97635">
                                            <p:txEl>
                                              <p:pRg st="2" end="2"/>
                                            </p:txEl>
                                          </p:spTgt>
                                        </p:tgtEl>
                                        <p:attrNameLst>
                                          <p:attrName>style.visibility</p:attrName>
                                        </p:attrNameLst>
                                      </p:cBhvr>
                                      <p:to>
                                        <p:strVal val="visible"/>
                                      </p:to>
                                    </p:set>
                                    <p:animEffect transition="in" filter="fade">
                                      <p:cBhvr>
                                        <p:cTn id="29" dur="1000"/>
                                        <p:tgtEl>
                                          <p:spTgt spid="197635">
                                            <p:txEl>
                                              <p:pRg st="2" end="2"/>
                                            </p:txEl>
                                          </p:spTgt>
                                        </p:tgtEl>
                                      </p:cBhvr>
                                    </p:animEffect>
                                    <p:anim calcmode="lin" valueType="num">
                                      <p:cBhvr>
                                        <p:cTn id="30" dur="1000" fill="hold"/>
                                        <p:tgtEl>
                                          <p:spTgt spid="19763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976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umsplatzhalter 3"/>
          <p:cNvSpPr>
            <a:spLocks noGrp="1"/>
          </p:cNvSpPr>
          <p:nvPr>
            <p:ph type="dt"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de-DE"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EUROWEG Vortrag der HuMan-</a:t>
            </a:r>
            <a:r>
              <a:rPr kumimoji="0" lang="en-US" altLang="de-DE" sz="9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Bewegung</a:t>
            </a:r>
            <a:endParaRPr kumimoji="0" lang="en-US" altLang="de-DE"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de-DE" sz="9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Gmünd</a:t>
            </a:r>
            <a:r>
              <a:rPr kumimoji="0" lang="en-US" altLang="de-DE"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.2014 , </a:t>
            </a:r>
            <a:r>
              <a:rPr kumimoji="0" lang="en-US" altLang="de-DE" sz="9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Folie</a:t>
            </a:r>
            <a:r>
              <a:rPr kumimoji="0" lang="en-US" altLang="de-DE"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fld id="{3495CC6C-8976-482E-B790-2300129548F9}" type="slidenum">
              <a:rPr kumimoji="0" lang="en-US" altLang="de-DE"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r>
              <a:rPr kumimoji="0" lang="en-US" altLang="de-DE"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87</a:t>
            </a:r>
          </a:p>
        </p:txBody>
      </p:sp>
      <p:sp>
        <p:nvSpPr>
          <p:cNvPr id="181250" name="Rectangle 2"/>
          <p:cNvSpPr>
            <a:spLocks noGrp="1" noChangeArrowheads="1"/>
          </p:cNvSpPr>
          <p:nvPr>
            <p:ph type="title"/>
          </p:nvPr>
        </p:nvSpPr>
        <p:spPr/>
        <p:txBody>
          <a:bodyPr/>
          <a:lstStyle/>
          <a:p>
            <a:pPr>
              <a:defRPr/>
            </a:pPr>
            <a:r>
              <a:rPr lang="de-DE" dirty="0"/>
              <a:t>Waren-Kredit braucht kein </a:t>
            </a:r>
            <a:r>
              <a:rPr lang="de-DE"/>
              <a:t>materielles Monopol-Tausch-Geld</a:t>
            </a:r>
            <a:endParaRPr lang="de-DE" dirty="0"/>
          </a:p>
        </p:txBody>
      </p:sp>
      <p:graphicFrame>
        <p:nvGraphicFramePr>
          <p:cNvPr id="181251" name="Object 3"/>
          <p:cNvGraphicFramePr>
            <a:graphicFrameLocks noChangeAspect="1"/>
          </p:cNvGraphicFramePr>
          <p:nvPr/>
        </p:nvGraphicFramePr>
        <p:xfrm>
          <a:off x="2678114" y="868364"/>
          <a:ext cx="7388225" cy="5311775"/>
        </p:xfrm>
        <a:graphic>
          <a:graphicData uri="http://schemas.openxmlformats.org/presentationml/2006/ole">
            <mc:AlternateContent xmlns:mc="http://schemas.openxmlformats.org/markup-compatibility/2006">
              <mc:Choice xmlns:v="urn:schemas-microsoft-com:vml" Requires="v">
                <p:oleObj name="Grafik" r:id="rId2" imgW="9788635" imgH="7040489" progId="Word.Picture.8">
                  <p:embed/>
                </p:oleObj>
              </mc:Choice>
              <mc:Fallback>
                <p:oleObj name="Grafik" r:id="rId2" imgW="9788635" imgH="7040489" progId="Word.Picture.8">
                  <p:embed/>
                  <p:pic>
                    <p:nvPicPr>
                      <p:cNvPr id="181251" name="Object 3"/>
                      <p:cNvPicPr>
                        <a:picLocks noChangeAspect="1" noChangeArrowheads="1"/>
                      </p:cNvPicPr>
                      <p:nvPr/>
                    </p:nvPicPr>
                    <p:blipFill>
                      <a:blip r:embed="rId3">
                        <a:extLst>
                          <a:ext uri="{28A0092B-C50C-407E-A947-70E740481C1C}">
                            <a14:useLocalDpi xmlns:a14="http://schemas.microsoft.com/office/drawing/2010/main" val="0"/>
                          </a:ext>
                        </a:extLst>
                      </a:blip>
                      <a:srcRect t="2600" b="1486"/>
                      <a:stretch>
                        <a:fillRect/>
                      </a:stretch>
                    </p:blipFill>
                    <p:spPr bwMode="auto">
                      <a:xfrm>
                        <a:off x="2678114" y="868364"/>
                        <a:ext cx="738822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81260" name="Picture 1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8924" y="361949"/>
            <a:ext cx="949325" cy="788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3" name="Text Box 13"/>
          <p:cNvSpPr txBox="1">
            <a:spLocks noChangeArrowheads="1"/>
          </p:cNvSpPr>
          <p:nvPr/>
        </p:nvSpPr>
        <p:spPr bwMode="auto">
          <a:xfrm>
            <a:off x="9313864" y="1423989"/>
            <a:ext cx="2516187"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de-CH" altLang="de-DE" sz="1800" b="1" i="0" u="none" strike="noStrike" kern="1200" cap="none" spc="0" normalizeH="0" baseline="0" noProof="0" dirty="0">
                <a:ln>
                  <a:noFill/>
                </a:ln>
                <a:solidFill>
                  <a:srgbClr val="3333CC"/>
                </a:solidFill>
                <a:effectLst/>
                <a:uLnTx/>
                <a:uFillTx/>
                <a:latin typeface="Times New Roman" pitchFamily="18" charset="0"/>
                <a:ea typeface="+mn-ea"/>
                <a:cs typeface="+mn-cs"/>
              </a:rPr>
              <a:t>Der Schattenkreislauf des Geldes</a:t>
            </a:r>
            <a:r>
              <a:rPr kumimoji="0" lang="de-CH" altLang="de-DE" sz="18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de-CH" altLang="de-DE" sz="1800" b="0" i="0" u="none" strike="noStrike" kern="1200" cap="none" spc="0" normalizeH="0" baseline="0" noProof="0" dirty="0">
                <a:ln>
                  <a:noFill/>
                </a:ln>
                <a:solidFill>
                  <a:srgbClr val="000000"/>
                </a:solidFill>
                <a:effectLst/>
                <a:uLnTx/>
                <a:uFillTx/>
                <a:latin typeface="Times New Roman" pitchFamily="18" charset="0"/>
                <a:ea typeface="+mn-ea"/>
                <a:cs typeface="+mn-cs"/>
              </a:rPr>
              <a:t>MONOPOLIY</a:t>
            </a:r>
          </a:p>
        </p:txBody>
      </p:sp>
      <p:sp>
        <p:nvSpPr>
          <p:cNvPr id="61454" name="Text Box 14"/>
          <p:cNvSpPr txBox="1">
            <a:spLocks noChangeArrowheads="1"/>
          </p:cNvSpPr>
          <p:nvPr/>
        </p:nvSpPr>
        <p:spPr bwMode="auto">
          <a:xfrm>
            <a:off x="2163764" y="4941889"/>
            <a:ext cx="22177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de-CH" altLang="de-DE" sz="2000" b="1" i="0" u="none" strike="noStrike" kern="1200" cap="none" spc="0" normalizeH="0" baseline="0" noProof="0" dirty="0">
                <a:ln>
                  <a:noFill/>
                </a:ln>
                <a:solidFill>
                  <a:srgbClr val="339933"/>
                </a:solidFill>
                <a:effectLst/>
                <a:uLnTx/>
                <a:uFillTx/>
                <a:latin typeface="Times New Roman" pitchFamily="18" charset="0"/>
                <a:ea typeface="+mn-ea"/>
                <a:cs typeface="+mn-cs"/>
              </a:rPr>
              <a:t>Die reale Güter-Wirtschaft</a:t>
            </a:r>
          </a:p>
        </p:txBody>
      </p:sp>
      <p:sp>
        <p:nvSpPr>
          <p:cNvPr id="2" name="Rechteck 1">
            <a:extLst>
              <a:ext uri="{FF2B5EF4-FFF2-40B4-BE49-F238E27FC236}">
                <a16:creationId xmlns:a16="http://schemas.microsoft.com/office/drawing/2014/main" id="{955106E8-6B40-4BE0-8B1F-77463C2233FC}"/>
              </a:ext>
            </a:extLst>
          </p:cNvPr>
          <p:cNvSpPr/>
          <p:nvPr/>
        </p:nvSpPr>
        <p:spPr>
          <a:xfrm>
            <a:off x="755937" y="1967984"/>
            <a:ext cx="2228495" cy="280076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3333CC"/>
                </a:solidFill>
                <a:effectLst/>
                <a:uLnTx/>
                <a:uFillTx/>
                <a:latin typeface="Arial"/>
                <a:ea typeface="+mn-ea"/>
                <a:cs typeface="+mn-cs"/>
              </a:rPr>
              <a:t>Güter-Kreis in der </a:t>
            </a:r>
            <a:br>
              <a:rPr kumimoji="0" lang="de-DE" sz="1600" b="1" i="0" u="none" strike="noStrike" kern="1200" cap="none" spc="0" normalizeH="0" baseline="0" noProof="0" dirty="0">
                <a:ln>
                  <a:noFill/>
                </a:ln>
                <a:solidFill>
                  <a:srgbClr val="3333CC"/>
                </a:solidFill>
                <a:effectLst/>
                <a:uLnTx/>
                <a:uFillTx/>
                <a:latin typeface="Arial"/>
                <a:ea typeface="+mn-ea"/>
                <a:cs typeface="+mn-cs"/>
              </a:rPr>
            </a:br>
            <a:r>
              <a:rPr kumimoji="0" lang="de-DE" sz="1600" b="1" i="0" u="none" strike="noStrike" kern="1200" cap="none" spc="0" normalizeH="0" baseline="0" noProof="0" dirty="0">
                <a:ln>
                  <a:noFill/>
                </a:ln>
                <a:solidFill>
                  <a:srgbClr val="3333CC"/>
                </a:solidFill>
                <a:effectLst/>
                <a:uLnTx/>
                <a:uFillTx/>
                <a:latin typeface="Arial"/>
                <a:ea typeface="+mn-ea"/>
                <a:cs typeface="+mn-cs"/>
              </a:rPr>
              <a:t>Buchhaltung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3333CC"/>
                </a:solidFill>
                <a:effectLst/>
                <a:uLnTx/>
                <a:uFillTx/>
                <a:latin typeface="Arial"/>
                <a:ea typeface="+mn-ea"/>
                <a:cs typeface="+mn-cs"/>
              </a:rPr>
              <a:t>Besteht aus den :</a:t>
            </a:r>
            <a:br>
              <a:rPr kumimoji="0" lang="de-DE" sz="1600" b="1" i="0" u="none" strike="noStrike" kern="1200" cap="none" spc="0" normalizeH="0" baseline="0" noProof="0" dirty="0">
                <a:ln>
                  <a:noFill/>
                </a:ln>
                <a:solidFill>
                  <a:srgbClr val="3333CC"/>
                </a:solidFill>
                <a:effectLst/>
                <a:uLnTx/>
                <a:uFillTx/>
                <a:latin typeface="Arial"/>
                <a:ea typeface="+mn-ea"/>
                <a:cs typeface="+mn-cs"/>
              </a:rPr>
            </a:br>
            <a:endParaRPr kumimoji="0" lang="de-DE" sz="1600" b="1" i="0" u="none" strike="noStrike" kern="1200" cap="none" spc="0" normalizeH="0" baseline="0" noProof="0" dirty="0">
              <a:ln>
                <a:noFill/>
              </a:ln>
              <a:solidFill>
                <a:srgbClr val="3333CC"/>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de-DE" sz="1600" b="1" i="0" u="none" strike="noStrike" kern="1200" cap="none" spc="0" normalizeH="0" baseline="0" noProof="0" dirty="0">
                <a:ln>
                  <a:noFill/>
                </a:ln>
                <a:solidFill>
                  <a:srgbClr val="FF0000"/>
                </a:solidFill>
                <a:effectLst/>
                <a:uLnTx/>
                <a:uFillTx/>
                <a:latin typeface="Arial"/>
                <a:ea typeface="+mn-ea"/>
                <a:cs typeface="+mn-cs"/>
              </a:rPr>
              <a:t>Aufwand-Konten </a:t>
            </a:r>
            <a:br>
              <a:rPr kumimoji="0" lang="de-DE" sz="1600" b="1" i="0" u="none" strike="noStrike" kern="1200" cap="none" spc="0" normalizeH="0" baseline="0" noProof="0" dirty="0">
                <a:ln>
                  <a:noFill/>
                </a:ln>
                <a:solidFill>
                  <a:srgbClr val="FF0000"/>
                </a:solidFill>
                <a:effectLst/>
                <a:uLnTx/>
                <a:uFillTx/>
                <a:latin typeface="Arial"/>
                <a:ea typeface="+mn-ea"/>
                <a:cs typeface="+mn-cs"/>
              </a:rPr>
            </a:br>
            <a:r>
              <a:rPr kumimoji="0" lang="de-DE" sz="1600" b="1" i="0" u="none" strike="noStrike" kern="1200" cap="none" spc="0" normalizeH="0" baseline="0" noProof="0" dirty="0">
                <a:ln>
                  <a:noFill/>
                </a:ln>
                <a:solidFill>
                  <a:srgbClr val="FF0000"/>
                </a:solidFill>
                <a:effectLst/>
                <a:uLnTx/>
                <a:uFillTx/>
                <a:latin typeface="Arial"/>
                <a:ea typeface="+mn-ea"/>
                <a:cs typeface="+mn-cs"/>
              </a:rPr>
              <a:t> „Einkauf“</a:t>
            </a:r>
            <a:br>
              <a:rPr kumimoji="0" lang="de-DE" sz="1600" b="1" i="0" u="none" strike="noStrike" kern="1200" cap="none" spc="0" normalizeH="0" baseline="0" noProof="0" dirty="0">
                <a:ln>
                  <a:noFill/>
                </a:ln>
                <a:solidFill>
                  <a:srgbClr val="FF0000"/>
                </a:solidFill>
                <a:effectLst/>
                <a:uLnTx/>
                <a:uFillTx/>
                <a:latin typeface="Arial"/>
                <a:ea typeface="+mn-ea"/>
                <a:cs typeface="+mn-cs"/>
              </a:rPr>
            </a:br>
            <a:endParaRPr kumimoji="0" lang="de-DE" sz="1600" b="1" i="0" u="none" strike="noStrike" kern="1200" cap="none" spc="0" normalizeH="0" baseline="0" noProof="0" dirty="0">
              <a:ln>
                <a:noFill/>
              </a:ln>
              <a:solidFill>
                <a:srgbClr val="FF0000"/>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de-DE" sz="1600" b="1" i="0" u="none" strike="noStrike" kern="1200" cap="none" spc="0" normalizeH="0" baseline="0" noProof="0" dirty="0">
                <a:ln>
                  <a:noFill/>
                </a:ln>
                <a:solidFill>
                  <a:srgbClr val="000000"/>
                </a:solidFill>
                <a:effectLst/>
                <a:uLnTx/>
                <a:uFillTx/>
                <a:latin typeface="Arial"/>
                <a:ea typeface="+mn-ea"/>
                <a:cs typeface="+mn-cs"/>
              </a:rPr>
              <a:t>Ertrags-Konten  </a:t>
            </a:r>
            <a:br>
              <a:rPr kumimoji="0" lang="de-DE" sz="1600" b="1" i="0" u="none" strike="noStrike" kern="1200" cap="none" spc="0" normalizeH="0" baseline="0" noProof="0" dirty="0">
                <a:ln>
                  <a:noFill/>
                </a:ln>
                <a:solidFill>
                  <a:srgbClr val="000000"/>
                </a:solidFill>
                <a:effectLst/>
                <a:uLnTx/>
                <a:uFillTx/>
                <a:latin typeface="Arial"/>
                <a:ea typeface="+mn-ea"/>
                <a:cs typeface="+mn-cs"/>
              </a:rPr>
            </a:br>
            <a:r>
              <a:rPr kumimoji="0" lang="de-DE" sz="1600" b="1" i="0" u="none" strike="noStrike" kern="1200" cap="none" spc="0" normalizeH="0" baseline="0" noProof="0" dirty="0">
                <a:ln>
                  <a:noFill/>
                </a:ln>
                <a:solidFill>
                  <a:srgbClr val="000000"/>
                </a:solidFill>
                <a:effectLst/>
                <a:uLnTx/>
                <a:uFillTx/>
                <a:latin typeface="Arial"/>
                <a:ea typeface="+mn-ea"/>
                <a:cs typeface="+mn-cs"/>
              </a:rPr>
              <a:t>„Verkauf“</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endParaRPr kumimoji="0" lang="de-DE" sz="16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000000"/>
                </a:solidFill>
                <a:effectLst/>
                <a:uLnTx/>
                <a:uFillTx/>
                <a:latin typeface="Arial"/>
                <a:ea typeface="+mn-ea"/>
                <a:cs typeface="+mn-cs"/>
              </a:rPr>
              <a:t>Ertrags-Rechnung</a:t>
            </a:r>
            <a:endParaRPr kumimoji="0" lang="de-CH"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hteck 2">
            <a:extLst>
              <a:ext uri="{FF2B5EF4-FFF2-40B4-BE49-F238E27FC236}">
                <a16:creationId xmlns:a16="http://schemas.microsoft.com/office/drawing/2014/main" id="{A9A960A7-49AB-438A-B7C7-35379A1A4A0A}"/>
              </a:ext>
            </a:extLst>
          </p:cNvPr>
          <p:cNvSpPr/>
          <p:nvPr/>
        </p:nvSpPr>
        <p:spPr>
          <a:xfrm>
            <a:off x="9763124" y="3034784"/>
            <a:ext cx="2286001" cy="280076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3333CC"/>
                </a:solidFill>
                <a:effectLst/>
                <a:uLnTx/>
                <a:uFillTx/>
                <a:latin typeface="Arial"/>
                <a:ea typeface="+mn-ea"/>
                <a:cs typeface="+mn-cs"/>
              </a:rPr>
              <a:t>Geldkreislauf in der Buchhaltung besteht aus den: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600" b="1" i="0" u="none" strike="noStrike" kern="1200" cap="none" spc="0" normalizeH="0" baseline="0" noProof="0" dirty="0">
              <a:ln>
                <a:noFill/>
              </a:ln>
              <a:solidFill>
                <a:srgbClr val="3333CC"/>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000000"/>
                </a:solidFill>
                <a:effectLst/>
                <a:uLnTx/>
                <a:uFillTx/>
                <a:latin typeface="Arial"/>
                <a:ea typeface="+mn-ea"/>
                <a:cs typeface="+mn-cs"/>
              </a:rPr>
              <a:t>c) Geld-Werte</a:t>
            </a:r>
            <a:br>
              <a:rPr kumimoji="0" lang="de-DE" sz="1600" b="1" i="0" u="none" strike="noStrike" kern="1200" cap="none" spc="0" normalizeH="0" baseline="0" noProof="0" dirty="0">
                <a:ln>
                  <a:noFill/>
                </a:ln>
                <a:solidFill>
                  <a:srgbClr val="000000"/>
                </a:solidFill>
                <a:effectLst/>
                <a:uLnTx/>
                <a:uFillTx/>
                <a:latin typeface="Arial"/>
                <a:ea typeface="+mn-ea"/>
                <a:cs typeface="+mn-cs"/>
              </a:rPr>
            </a:br>
            <a:r>
              <a:rPr kumimoji="0" lang="de-DE" sz="1600" b="1" i="0" u="none" strike="noStrike" kern="1200" cap="none" spc="0" normalizeH="0" baseline="0" noProof="0" dirty="0">
                <a:ln>
                  <a:noFill/>
                </a:ln>
                <a:solidFill>
                  <a:srgbClr val="000000"/>
                </a:solidFill>
                <a:effectLst/>
                <a:uLnTx/>
                <a:uFillTx/>
                <a:latin typeface="Arial"/>
                <a:ea typeface="+mn-ea"/>
                <a:cs typeface="+mn-cs"/>
              </a:rPr>
              <a:t>     Aktiven-Konten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600" b="1" i="0" u="none" strike="noStrike" kern="1200" cap="none" spc="0" normalizeH="0" baseline="0" noProof="0" dirty="0">
              <a:ln>
                <a:noFill/>
              </a:ln>
              <a:solidFill>
                <a:srgbClr val="3333CC"/>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FF0000"/>
                </a:solidFill>
                <a:effectLst/>
                <a:uLnTx/>
                <a:uFillTx/>
                <a:latin typeface="Arial"/>
                <a:ea typeface="+mn-ea"/>
                <a:cs typeface="+mn-cs"/>
              </a:rPr>
              <a:t>d) Geld-Werte</a:t>
            </a:r>
            <a:br>
              <a:rPr kumimoji="0" lang="de-DE" sz="1600" b="1" i="0" u="none" strike="noStrike" kern="1200" cap="none" spc="0" normalizeH="0" baseline="0" noProof="0" dirty="0">
                <a:ln>
                  <a:noFill/>
                </a:ln>
                <a:solidFill>
                  <a:srgbClr val="FF0000"/>
                </a:solidFill>
                <a:effectLst/>
                <a:uLnTx/>
                <a:uFillTx/>
                <a:latin typeface="Arial"/>
                <a:ea typeface="+mn-ea"/>
                <a:cs typeface="+mn-cs"/>
              </a:rPr>
            </a:br>
            <a:r>
              <a:rPr kumimoji="0" lang="de-DE" sz="1600" b="1" i="0" u="none" strike="noStrike" kern="1200" cap="none" spc="0" normalizeH="0" baseline="0" noProof="0" dirty="0">
                <a:ln>
                  <a:noFill/>
                </a:ln>
                <a:solidFill>
                  <a:srgbClr val="FF0000"/>
                </a:solidFill>
                <a:effectLst/>
                <a:uLnTx/>
                <a:uFillTx/>
                <a:latin typeface="Arial"/>
                <a:ea typeface="+mn-ea"/>
                <a:cs typeface="+mn-cs"/>
              </a:rPr>
              <a:t>     Passiven-Konten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600" b="1" i="0" u="none" strike="noStrike" kern="1200" cap="none" spc="0" normalizeH="0" baseline="0" noProof="0" dirty="0">
              <a:ln>
                <a:noFill/>
              </a:ln>
              <a:solidFill>
                <a:srgbClr val="FF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rgbClr val="000000"/>
                </a:solidFill>
                <a:effectLst/>
                <a:uLnTx/>
                <a:uFillTx/>
                <a:latin typeface="Arial"/>
                <a:ea typeface="+mn-ea"/>
                <a:cs typeface="+mn-cs"/>
              </a:rPr>
              <a:t>Vermögensrechnung</a:t>
            </a:r>
            <a:endParaRPr kumimoji="0" lang="de-CH" sz="1600" b="1" i="0" u="none" strike="noStrike" kern="1200" cap="none" spc="0" normalizeH="0" baseline="0" noProof="0" dirty="0">
              <a:ln>
                <a:noFill/>
              </a:ln>
              <a:solidFill>
                <a:srgbClr val="000000"/>
              </a:solidFill>
              <a:effectLst/>
              <a:uLnTx/>
              <a:uFillTx/>
              <a:latin typeface="Arial"/>
              <a:ea typeface="+mn-ea"/>
              <a:cs typeface="+mn-cs"/>
            </a:endParaRPr>
          </a:p>
        </p:txBody>
      </p:sp>
      <p:cxnSp>
        <p:nvCxnSpPr>
          <p:cNvPr id="21" name="Gerader Verbinder 20">
            <a:extLst>
              <a:ext uri="{FF2B5EF4-FFF2-40B4-BE49-F238E27FC236}">
                <a16:creationId xmlns:a16="http://schemas.microsoft.com/office/drawing/2014/main" id="{FE2986FD-1CFE-4413-80C1-D53DC8C9A215}"/>
              </a:ext>
            </a:extLst>
          </p:cNvPr>
          <p:cNvCxnSpPr>
            <a:cxnSpLocks/>
          </p:cNvCxnSpPr>
          <p:nvPr/>
        </p:nvCxnSpPr>
        <p:spPr bwMode="auto">
          <a:xfrm>
            <a:off x="7000875" y="1076325"/>
            <a:ext cx="5057775" cy="4733925"/>
          </a:xfrm>
          <a:prstGeom prst="line">
            <a:avLst/>
          </a:prstGeom>
          <a:ln>
            <a:solidFill>
              <a:srgbClr val="FF000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Gerader Verbinder 23">
            <a:extLst>
              <a:ext uri="{FF2B5EF4-FFF2-40B4-BE49-F238E27FC236}">
                <a16:creationId xmlns:a16="http://schemas.microsoft.com/office/drawing/2014/main" id="{C3AFC4B1-CC5B-45FF-AB68-89914A2FA1BD}"/>
              </a:ext>
            </a:extLst>
          </p:cNvPr>
          <p:cNvCxnSpPr>
            <a:cxnSpLocks/>
          </p:cNvCxnSpPr>
          <p:nvPr/>
        </p:nvCxnSpPr>
        <p:spPr bwMode="auto">
          <a:xfrm flipV="1">
            <a:off x="6457950" y="1146607"/>
            <a:ext cx="5353975" cy="4358843"/>
          </a:xfrm>
          <a:prstGeom prst="line">
            <a:avLst/>
          </a:prstGeom>
          <a:ln>
            <a:solidFill>
              <a:srgbClr val="FF0000"/>
            </a:solidFill>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181260"/>
                                        </p:tgtEl>
                                        <p:attrNameLst>
                                          <p:attrName>style.visibility</p:attrName>
                                        </p:attrNameLst>
                                      </p:cBhvr>
                                      <p:to>
                                        <p:strVal val="visible"/>
                                      </p:to>
                                    </p:set>
                                    <p:anim calcmode="lin" valueType="num">
                                      <p:cBhvr>
                                        <p:cTn id="7" dur="1000" fill="hold"/>
                                        <p:tgtEl>
                                          <p:spTgt spid="181260"/>
                                        </p:tgtEl>
                                        <p:attrNameLst>
                                          <p:attrName>ppt_w</p:attrName>
                                        </p:attrNameLst>
                                      </p:cBhvr>
                                      <p:tavLst>
                                        <p:tav tm="0">
                                          <p:val>
                                            <p:fltVal val="0"/>
                                          </p:val>
                                        </p:tav>
                                        <p:tav tm="100000">
                                          <p:val>
                                            <p:strVal val="#ppt_w"/>
                                          </p:val>
                                        </p:tav>
                                      </p:tavLst>
                                    </p:anim>
                                    <p:anim calcmode="lin" valueType="num">
                                      <p:cBhvr>
                                        <p:cTn id="8" dur="1000" fill="hold"/>
                                        <p:tgtEl>
                                          <p:spTgt spid="181260"/>
                                        </p:tgtEl>
                                        <p:attrNameLst>
                                          <p:attrName>ppt_h</p:attrName>
                                        </p:attrNameLst>
                                      </p:cBhvr>
                                      <p:tavLst>
                                        <p:tav tm="0">
                                          <p:val>
                                            <p:fltVal val="0"/>
                                          </p:val>
                                        </p:tav>
                                        <p:tav tm="100000">
                                          <p:val>
                                            <p:strVal val="#ppt_h"/>
                                          </p:val>
                                        </p:tav>
                                      </p:tavLst>
                                    </p:anim>
                                    <p:anim calcmode="lin" valueType="num">
                                      <p:cBhvr>
                                        <p:cTn id="9" dur="1000" fill="hold"/>
                                        <p:tgtEl>
                                          <p:spTgt spid="18126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1260"/>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9" presetClass="entr" presetSubtype="0" fill="hold" nodeType="afterEffect">
                                  <p:stCondLst>
                                    <p:cond delay="0"/>
                                  </p:stCondLst>
                                  <p:childTnLst>
                                    <p:set>
                                      <p:cBhvr>
                                        <p:cTn id="13" dur="1" fill="hold">
                                          <p:stCondLst>
                                            <p:cond delay="0"/>
                                          </p:stCondLst>
                                        </p:cTn>
                                        <p:tgtEl>
                                          <p:spTgt spid="181251"/>
                                        </p:tgtEl>
                                        <p:attrNameLst>
                                          <p:attrName>style.visibility</p:attrName>
                                        </p:attrNameLst>
                                      </p:cBhvr>
                                      <p:to>
                                        <p:strVal val="visible"/>
                                      </p:to>
                                    </p:set>
                                    <p:animEffect transition="in" filter="dissolve">
                                      <p:cBhvr>
                                        <p:cTn id="14" dur="500"/>
                                        <p:tgtEl>
                                          <p:spTgt spid="181251"/>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Datumsplatzhalter 3"/>
          <p:cNvSpPr>
            <a:spLocks noGrp="1"/>
          </p:cNvSpPr>
          <p:nvPr>
            <p:ph type="dt" sz="quarter" idx="10"/>
          </p:nvPr>
        </p:nvSpPr>
        <p:spPr/>
        <p:txBody>
          <a:bodyPr/>
          <a:lstStyle/>
          <a:p>
            <a:pPr>
              <a:defRPr/>
            </a:pPr>
            <a:r>
              <a:rPr lang="de-DE"/>
              <a:t>08.12.2010 /  KREDITISMUS PP1</a:t>
            </a:r>
            <a:endParaRPr lang="en-US"/>
          </a:p>
        </p:txBody>
      </p:sp>
      <p:sp>
        <p:nvSpPr>
          <p:cNvPr id="83970" name="Rectangle 2"/>
          <p:cNvSpPr>
            <a:spLocks noGrp="1" noChangeArrowheads="1"/>
          </p:cNvSpPr>
          <p:nvPr>
            <p:ph type="title"/>
          </p:nvPr>
        </p:nvSpPr>
        <p:spPr/>
        <p:txBody>
          <a:bodyPr/>
          <a:lstStyle/>
          <a:p>
            <a:pPr>
              <a:defRPr/>
            </a:pPr>
            <a:r>
              <a:rPr lang="de-DE" dirty="0"/>
              <a:t>Die zwei Arten von „Kredit-Systemen“</a:t>
            </a:r>
          </a:p>
        </p:txBody>
      </p:sp>
      <p:pic>
        <p:nvPicPr>
          <p:cNvPr id="83978"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1815" y="494952"/>
            <a:ext cx="650425" cy="54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 name="Tabelle 16"/>
          <p:cNvGraphicFramePr>
            <a:graphicFrameLocks noGrp="1"/>
          </p:cNvGraphicFramePr>
          <p:nvPr>
            <p:extLst>
              <p:ext uri="{D42A27DB-BD31-4B8C-83A1-F6EECF244321}">
                <p14:modId xmlns:p14="http://schemas.microsoft.com/office/powerpoint/2010/main" val="3113302868"/>
              </p:ext>
            </p:extLst>
          </p:nvPr>
        </p:nvGraphicFramePr>
        <p:xfrm>
          <a:off x="1971413" y="765175"/>
          <a:ext cx="8726255" cy="5784862"/>
        </p:xfrm>
        <a:graphic>
          <a:graphicData uri="http://schemas.openxmlformats.org/drawingml/2006/table">
            <a:tbl>
              <a:tblPr/>
              <a:tblGrid>
                <a:gridCol w="1154661">
                  <a:extLst>
                    <a:ext uri="{9D8B030D-6E8A-4147-A177-3AD203B41FA5}">
                      <a16:colId xmlns:a16="http://schemas.microsoft.com/office/drawing/2014/main" val="20000"/>
                    </a:ext>
                  </a:extLst>
                </a:gridCol>
                <a:gridCol w="776242">
                  <a:extLst>
                    <a:ext uri="{9D8B030D-6E8A-4147-A177-3AD203B41FA5}">
                      <a16:colId xmlns:a16="http://schemas.microsoft.com/office/drawing/2014/main" val="20001"/>
                    </a:ext>
                  </a:extLst>
                </a:gridCol>
                <a:gridCol w="970303">
                  <a:extLst>
                    <a:ext uri="{9D8B030D-6E8A-4147-A177-3AD203B41FA5}">
                      <a16:colId xmlns:a16="http://schemas.microsoft.com/office/drawing/2014/main" val="20002"/>
                    </a:ext>
                  </a:extLst>
                </a:gridCol>
                <a:gridCol w="866803">
                  <a:extLst>
                    <a:ext uri="{9D8B030D-6E8A-4147-A177-3AD203B41FA5}">
                      <a16:colId xmlns:a16="http://schemas.microsoft.com/office/drawing/2014/main" val="20003"/>
                    </a:ext>
                  </a:extLst>
                </a:gridCol>
                <a:gridCol w="620994">
                  <a:extLst>
                    <a:ext uri="{9D8B030D-6E8A-4147-A177-3AD203B41FA5}">
                      <a16:colId xmlns:a16="http://schemas.microsoft.com/office/drawing/2014/main" val="20004"/>
                    </a:ext>
                  </a:extLst>
                </a:gridCol>
                <a:gridCol w="582181">
                  <a:extLst>
                    <a:ext uri="{9D8B030D-6E8A-4147-A177-3AD203B41FA5}">
                      <a16:colId xmlns:a16="http://schemas.microsoft.com/office/drawing/2014/main" val="20005"/>
                    </a:ext>
                  </a:extLst>
                </a:gridCol>
                <a:gridCol w="924632">
                  <a:extLst>
                    <a:ext uri="{9D8B030D-6E8A-4147-A177-3AD203B41FA5}">
                      <a16:colId xmlns:a16="http://schemas.microsoft.com/office/drawing/2014/main" val="20006"/>
                    </a:ext>
                  </a:extLst>
                </a:gridCol>
                <a:gridCol w="873662">
                  <a:extLst>
                    <a:ext uri="{9D8B030D-6E8A-4147-A177-3AD203B41FA5}">
                      <a16:colId xmlns:a16="http://schemas.microsoft.com/office/drawing/2014/main" val="20007"/>
                    </a:ext>
                  </a:extLst>
                </a:gridCol>
                <a:gridCol w="882975">
                  <a:extLst>
                    <a:ext uri="{9D8B030D-6E8A-4147-A177-3AD203B41FA5}">
                      <a16:colId xmlns:a16="http://schemas.microsoft.com/office/drawing/2014/main" val="20008"/>
                    </a:ext>
                  </a:extLst>
                </a:gridCol>
                <a:gridCol w="776242">
                  <a:extLst>
                    <a:ext uri="{9D8B030D-6E8A-4147-A177-3AD203B41FA5}">
                      <a16:colId xmlns:a16="http://schemas.microsoft.com/office/drawing/2014/main" val="20009"/>
                    </a:ext>
                  </a:extLst>
                </a:gridCol>
                <a:gridCol w="297560">
                  <a:extLst>
                    <a:ext uri="{9D8B030D-6E8A-4147-A177-3AD203B41FA5}">
                      <a16:colId xmlns:a16="http://schemas.microsoft.com/office/drawing/2014/main" val="20010"/>
                    </a:ext>
                  </a:extLst>
                </a:gridCol>
              </a:tblGrid>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00"/>
                  </a:ext>
                </a:extLst>
              </a:tr>
              <a:tr h="279846">
                <a:tc>
                  <a:txBody>
                    <a:bodyPr/>
                    <a:lstStyle/>
                    <a:p>
                      <a:pPr algn="l" fontAlgn="b"/>
                      <a:endParaRPr lang="de-CH" sz="1200" b="0" i="0" u="none" strike="noStrike" dirty="0">
                        <a:solidFill>
                          <a:srgbClr val="000000"/>
                        </a:solidFill>
                        <a:latin typeface="Calibri"/>
                      </a:endParaRPr>
                    </a:p>
                  </a:txBody>
                  <a:tcPr marL="5528" marR="5528" marT="5527"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de-CH" sz="1800" b="1" i="0" u="none" strike="noStrike" dirty="0">
                          <a:solidFill>
                            <a:srgbClr val="000000"/>
                          </a:solidFill>
                          <a:latin typeface="Calibri"/>
                        </a:rPr>
                        <a:t>Kapitalismus</a:t>
                      </a:r>
                    </a:p>
                  </a:txBody>
                  <a:tcPr marL="5528" marR="5528" marT="55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CH"/>
                    </a:p>
                  </a:txBody>
                  <a:tcPr/>
                </a:tc>
                <a:tc hMerge="1">
                  <a:txBody>
                    <a:bodyPr/>
                    <a:lstStyle/>
                    <a:p>
                      <a:endParaRPr lang="de-CH"/>
                    </a:p>
                  </a:txBody>
                  <a:tcPr/>
                </a:tc>
                <a:tc>
                  <a:txBody>
                    <a:bodyPr/>
                    <a:lstStyle/>
                    <a:p>
                      <a:pPr algn="l" fontAlgn="b"/>
                      <a:endParaRPr lang="de-CH" sz="1200" b="0" i="0" u="none" strike="noStrike" dirty="0">
                        <a:solidFill>
                          <a:srgbClr val="000000"/>
                        </a:solidFill>
                        <a:latin typeface="Calibri"/>
                      </a:endParaRPr>
                    </a:p>
                  </a:txBody>
                  <a:tcPr marL="5528" marR="5528" marT="55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de-CH" sz="1800" b="1" i="0" u="none" strike="noStrike" dirty="0" err="1">
                          <a:solidFill>
                            <a:srgbClr val="000000"/>
                          </a:solidFill>
                          <a:latin typeface="Calibri"/>
                        </a:rPr>
                        <a:t>Kreditismus</a:t>
                      </a:r>
                      <a:endParaRPr lang="de-CH" sz="1800" b="1" i="0" u="none" strike="noStrike" dirty="0">
                        <a:solidFill>
                          <a:srgbClr val="000000"/>
                        </a:solidFill>
                        <a:latin typeface="Calibri"/>
                      </a:endParaRPr>
                    </a:p>
                  </a:txBody>
                  <a:tcPr marL="5528" marR="5528" marT="55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CH"/>
                    </a:p>
                  </a:txBody>
                  <a:tcPr/>
                </a:tc>
                <a:tc h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188407">
                <a:tc gridSpan="2">
                  <a:txBody>
                    <a:bodyPr/>
                    <a:lstStyle/>
                    <a:p>
                      <a:pPr algn="l" fontAlgn="b"/>
                      <a:r>
                        <a:rPr lang="de-CH" sz="1200" b="1" i="0" u="none" strike="noStrike" dirty="0">
                          <a:solidFill>
                            <a:srgbClr val="000000"/>
                          </a:solidFill>
                          <a:latin typeface="Calibri"/>
                        </a:rPr>
                        <a:t>Vergangenheit</a:t>
                      </a:r>
                    </a:p>
                  </a:txBody>
                  <a:tcPr marL="5528" marR="5528" marT="5527" marB="0" anchor="b">
                    <a:lnL>
                      <a:noFill/>
                    </a:lnL>
                    <a:lnR>
                      <a:noFill/>
                    </a:lnR>
                    <a:lnT>
                      <a:noFill/>
                    </a:lnT>
                    <a:lnB>
                      <a:noFill/>
                    </a:lnB>
                  </a:tcPr>
                </a:tc>
                <a:tc h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200" b="1" i="0" u="none" strike="noStrike" dirty="0">
                          <a:solidFill>
                            <a:srgbClr val="000000"/>
                          </a:solidFill>
                          <a:latin typeface="Calibri"/>
                        </a:rPr>
                        <a:t>Zukunft</a:t>
                      </a: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02"/>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rowSpan="3" gridSpan="3">
                  <a:txBody>
                    <a:bodyPr/>
                    <a:lstStyle/>
                    <a:p>
                      <a:pPr algn="ctr" fontAlgn="b"/>
                      <a:r>
                        <a:rPr lang="de-CH" sz="1200" b="0" i="0" u="none" strike="noStrike" dirty="0">
                          <a:solidFill>
                            <a:srgbClr val="000000"/>
                          </a:solidFill>
                          <a:latin typeface="Calibri"/>
                        </a:rPr>
                        <a:t>Rückwärts gerichteter, </a:t>
                      </a:r>
                      <a:br>
                        <a:rPr lang="de-CH" sz="1200" b="0" i="0" u="none" strike="noStrike" dirty="0">
                          <a:solidFill>
                            <a:srgbClr val="000000"/>
                          </a:solidFill>
                          <a:latin typeface="Calibri"/>
                        </a:rPr>
                      </a:br>
                      <a:r>
                        <a:rPr lang="de-CH" sz="1200" b="0" i="0" u="none" strike="noStrike" dirty="0">
                          <a:solidFill>
                            <a:srgbClr val="000000"/>
                          </a:solidFill>
                          <a:latin typeface="Calibri"/>
                        </a:rPr>
                        <a:t> verzinslicher Geld-Kredit der Banken </a:t>
                      </a:r>
                      <a:br>
                        <a:rPr lang="de-CH" sz="1200" b="0" i="0" u="none" strike="noStrike" dirty="0">
                          <a:solidFill>
                            <a:srgbClr val="000000"/>
                          </a:solidFill>
                          <a:latin typeface="Calibri"/>
                        </a:rPr>
                      </a:br>
                      <a:r>
                        <a:rPr lang="de-CH" sz="1200" b="0" i="0" u="none" strike="noStrike" dirty="0">
                          <a:solidFill>
                            <a:srgbClr val="000000"/>
                          </a:solidFill>
                          <a:latin typeface="Calibri"/>
                        </a:rPr>
                        <a:t>an Kunden</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de-CH"/>
                    </a:p>
                  </a:txBody>
                  <a:tcPr/>
                </a:tc>
                <a:tc rowSpan="3" hMerge="1">
                  <a:txBody>
                    <a:bodyPr/>
                    <a:lstStyle/>
                    <a:p>
                      <a:endParaRPr lang="de-CH"/>
                    </a:p>
                  </a:txBody>
                  <a:tcPr/>
                </a:tc>
                <a:tc>
                  <a:txBody>
                    <a:bodyPr/>
                    <a:lstStyle/>
                    <a:p>
                      <a:pPr algn="l" fontAlgn="b"/>
                      <a:endParaRPr lang="de-CH" sz="12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rowSpan="3" gridSpan="3">
                  <a:txBody>
                    <a:bodyPr/>
                    <a:lstStyle/>
                    <a:p>
                      <a:pPr algn="ctr" fontAlgn="b"/>
                      <a:r>
                        <a:rPr lang="de-CH" sz="1200" b="0" i="0" u="none" strike="noStrike" dirty="0">
                          <a:solidFill>
                            <a:srgbClr val="000000"/>
                          </a:solidFill>
                          <a:latin typeface="Calibri"/>
                        </a:rPr>
                        <a:t>Vorwärts gerichteter zinsloser Leistungs-Kredit der Unternehmer an ihre Kunden</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de-CH"/>
                    </a:p>
                  </a:txBody>
                  <a:tcPr/>
                </a:tc>
                <a:tc rowSpan="3" h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12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188407">
                <a:tc rowSpan="2">
                  <a:txBody>
                    <a:bodyPr/>
                    <a:lstStyle/>
                    <a:p>
                      <a:pPr algn="ctr" fontAlgn="b"/>
                      <a:r>
                        <a:rPr lang="de-CH" sz="1200" b="1" i="0" u="none" strike="noStrike" dirty="0">
                          <a:solidFill>
                            <a:srgbClr val="000000"/>
                          </a:solidFill>
                          <a:latin typeface="Calibri"/>
                        </a:rPr>
                        <a:t>Untergangs -System</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12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b"/>
                      <a:r>
                        <a:rPr lang="de-CH" sz="1200" b="1" i="0" u="none" strike="noStrike" dirty="0">
                          <a:solidFill>
                            <a:srgbClr val="000000"/>
                          </a:solidFill>
                          <a:latin typeface="Calibri"/>
                        </a:rPr>
                        <a:t>Aufbau-System</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600" b="1"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r h="188407">
                <a:tc v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600" b="1"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06"/>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600" b="0" i="0" u="none" strike="noStrike">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07"/>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08"/>
                  </a:ext>
                </a:extLst>
              </a:tr>
              <a:tr h="371286">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CH" sz="1200" b="1" i="0" u="none" strike="noStrike" dirty="0">
                          <a:solidFill>
                            <a:srgbClr val="000000"/>
                          </a:solidFill>
                          <a:latin typeface="Calibri"/>
                        </a:rPr>
                        <a:t>Absicherung durch:</a:t>
                      </a: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CH" sz="1200" b="1" i="0" u="none" strike="noStrike" dirty="0">
                          <a:solidFill>
                            <a:srgbClr val="000000"/>
                          </a:solidFill>
                          <a:latin typeface="Calibri"/>
                        </a:rPr>
                        <a:t>Absicherung durch:</a:t>
                      </a: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09"/>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rowSpan="4" gridSpan="3">
                  <a:txBody>
                    <a:bodyPr/>
                    <a:lstStyle/>
                    <a:p>
                      <a:pPr algn="ctr" fontAlgn="b"/>
                      <a:r>
                        <a:rPr lang="de-CH" sz="1200" b="0" i="0" u="none" strike="noStrike">
                          <a:solidFill>
                            <a:srgbClr val="000000"/>
                          </a:solidFill>
                          <a:latin typeface="Calibri"/>
                        </a:rPr>
                        <a:t>Vermögen aus Vergangenheit wie: Sparbuch, Aktien,  Lebensversicherungen, Gold, Immobilien, Gemälde.  </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endParaRPr lang="de-CH"/>
                    </a:p>
                  </a:txBody>
                  <a:tcPr/>
                </a:tc>
                <a:tc rowSpan="4" hMerge="1">
                  <a:txBody>
                    <a:bodyPr/>
                    <a:lstStyle/>
                    <a:p>
                      <a:endParaRPr lang="de-CH"/>
                    </a:p>
                  </a:txBody>
                  <a:tcPr/>
                </a:tc>
                <a:tc>
                  <a:txBody>
                    <a:bodyPr/>
                    <a:lstStyle/>
                    <a:p>
                      <a:pPr algn="l" fontAlgn="b"/>
                      <a:endParaRPr lang="de-CH" sz="12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rowSpan="4" gridSpan="3">
                  <a:txBody>
                    <a:bodyPr/>
                    <a:lstStyle/>
                    <a:p>
                      <a:pPr algn="ctr" fontAlgn="b"/>
                      <a:r>
                        <a:rPr lang="de-CH" sz="1200" b="0" i="0" u="none" strike="noStrike" dirty="0">
                          <a:solidFill>
                            <a:srgbClr val="000000"/>
                          </a:solidFill>
                          <a:latin typeface="Calibri"/>
                        </a:rPr>
                        <a:t>Leistung in der Zukunft wie: Ausbildung,  Erziehung, Erfindergeist,  Tätigkeit, Selbständigkeit,</a:t>
                      </a:r>
                    </a:p>
                    <a:p>
                      <a:pPr algn="ctr" fontAlgn="b"/>
                      <a:r>
                        <a:rPr lang="de-CH" sz="1200" b="0" i="0" u="none" strike="noStrike" dirty="0">
                          <a:solidFill>
                            <a:srgbClr val="000000"/>
                          </a:solidFill>
                          <a:latin typeface="Calibri"/>
                        </a:rPr>
                        <a:t>Arbeitsleistung</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endParaRPr lang="de-CH"/>
                    </a:p>
                  </a:txBody>
                  <a:tcPr/>
                </a:tc>
                <a:tc rowSpan="4" h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0"/>
                  </a:ext>
                </a:extLst>
              </a:tr>
              <a:tr h="197166">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12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dirty="0">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6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1"/>
                  </a:ext>
                </a:extLst>
              </a:tr>
              <a:tr h="191980">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dirty="0">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2"/>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6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3"/>
                  </a:ext>
                </a:extLst>
              </a:tr>
              <a:tr h="188407">
                <a:tc rowSpan="2">
                  <a:txBody>
                    <a:bodyPr/>
                    <a:lstStyle/>
                    <a:p>
                      <a:pPr algn="ctr" fontAlgn="b"/>
                      <a:r>
                        <a:rPr lang="de-CH" sz="1200" b="1" i="0" u="none" strike="noStrike" dirty="0">
                          <a:solidFill>
                            <a:srgbClr val="000000"/>
                          </a:solidFill>
                          <a:latin typeface="Calibri"/>
                        </a:rPr>
                        <a:t>Kriegerisches-System</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b"/>
                      <a:r>
                        <a:rPr lang="de-CH" sz="1200" b="1" i="0" u="none" strike="noStrike" dirty="0">
                          <a:solidFill>
                            <a:srgbClr val="000000"/>
                          </a:solidFill>
                          <a:latin typeface="Calibri"/>
                        </a:rPr>
                        <a:t>Friedens-System</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600" b="0" i="0" u="none" strike="noStrike">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14"/>
                  </a:ext>
                </a:extLst>
              </a:tr>
              <a:tr h="188407">
                <a:tc v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dirty="0">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15"/>
                  </a:ext>
                </a:extLst>
              </a:tr>
              <a:tr h="371286">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CH" sz="1200" b="1" i="0" u="none" strike="noStrike" dirty="0">
                          <a:solidFill>
                            <a:srgbClr val="000000"/>
                          </a:solidFill>
                          <a:latin typeface="Calibri"/>
                        </a:rPr>
                        <a:t>Geld schon da.</a:t>
                      </a: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CH" sz="1200" b="1" i="0" u="none" strike="noStrike" dirty="0">
                          <a:solidFill>
                            <a:srgbClr val="000000"/>
                          </a:solidFill>
                          <a:latin typeface="Calibri"/>
                        </a:rPr>
                        <a:t>Entsteht  erst:</a:t>
                      </a: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CH" sz="600" b="0" i="0" u="none" strike="noStrike">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16"/>
                  </a:ext>
                </a:extLst>
              </a:tr>
              <a:tr h="188407">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b"/>
                      <a:r>
                        <a:rPr lang="de-CH" sz="1200" b="0" i="0" u="none" strike="noStrike" dirty="0">
                          <a:solidFill>
                            <a:srgbClr val="000000"/>
                          </a:solidFill>
                          <a:latin typeface="Calibri"/>
                        </a:rPr>
                        <a:t>zieht Diebe, Betrüger, Spekulanten, korrupte Politiker, </a:t>
                      </a:r>
                    </a:p>
                    <a:p>
                      <a:pPr algn="ctr" fontAlgn="b"/>
                      <a:r>
                        <a:rPr lang="de-CH" sz="1200" b="0" i="0" u="none" strike="noStrike" dirty="0">
                          <a:solidFill>
                            <a:srgbClr val="000000"/>
                          </a:solidFill>
                          <a:latin typeface="Calibri"/>
                        </a:rPr>
                        <a:t>Konkurrenz und Kriege an.</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CH"/>
                    </a:p>
                  </a:txBody>
                  <a:tcPr/>
                </a:tc>
                <a:tc rowSpan="2" h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b"/>
                      <a:r>
                        <a:rPr lang="de-CH" sz="1200" b="0" i="0" u="none" strike="noStrike">
                          <a:solidFill>
                            <a:srgbClr val="000000"/>
                          </a:solidFill>
                          <a:latin typeface="Calibri"/>
                        </a:rPr>
                        <a:t>braucht Hilfestellung vom Staat, Kommune, Private, Eltern, Schule, jedermann.</a:t>
                      </a: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CH"/>
                    </a:p>
                  </a:txBody>
                  <a:tcPr/>
                </a:tc>
                <a:tc rowSpan="2" h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7"/>
                  </a:ext>
                </a:extLst>
              </a:tr>
              <a:tr h="365759">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8"/>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19"/>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gridSpan="3">
                  <a:txBody>
                    <a:bodyPr/>
                    <a:lstStyle/>
                    <a:p>
                      <a:pPr algn="ctr" fontAlgn="b"/>
                      <a:r>
                        <a:rPr lang="de-CH" sz="1200" b="1" i="0" u="none" strike="noStrike" dirty="0">
                          <a:solidFill>
                            <a:srgbClr val="000000"/>
                          </a:solidFill>
                          <a:latin typeface="Calibri"/>
                        </a:rPr>
                        <a:t>Konfrontations-System</a:t>
                      </a:r>
                    </a:p>
                  </a:txBody>
                  <a:tcPr marL="5528" marR="5528" marT="5527" marB="0" anchor="b">
                    <a:lnL>
                      <a:noFill/>
                    </a:lnL>
                    <a:lnR>
                      <a:noFill/>
                    </a:lnR>
                    <a:lnT>
                      <a:noFill/>
                    </a:lnT>
                    <a:lnB>
                      <a:noFill/>
                    </a:lnB>
                  </a:tcPr>
                </a:tc>
                <a:tc hMerge="1">
                  <a:txBody>
                    <a:bodyPr/>
                    <a:lstStyle/>
                    <a:p>
                      <a:endParaRPr lang="de-CH"/>
                    </a:p>
                  </a:txBody>
                  <a:tcPr/>
                </a:tc>
                <a:tc hMerge="1">
                  <a:txBody>
                    <a:bodyPr/>
                    <a:lstStyle/>
                    <a:p>
                      <a:endParaRPr lang="de-CH"/>
                    </a:p>
                  </a:txBody>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gridSpan="3">
                  <a:txBody>
                    <a:bodyPr/>
                    <a:lstStyle/>
                    <a:p>
                      <a:pPr algn="ctr" fontAlgn="b"/>
                      <a:r>
                        <a:rPr lang="de-CH" sz="1200" b="1" i="0" u="none" strike="noStrike" dirty="0">
                          <a:solidFill>
                            <a:srgbClr val="000000"/>
                          </a:solidFill>
                          <a:latin typeface="Calibri"/>
                        </a:rPr>
                        <a:t>Kooperations-System</a:t>
                      </a:r>
                    </a:p>
                  </a:txBody>
                  <a:tcPr marL="5528" marR="5528" marT="5527" marB="0" anchor="b">
                    <a:lnL>
                      <a:noFill/>
                    </a:lnL>
                    <a:lnR>
                      <a:noFill/>
                    </a:lnR>
                    <a:lnT>
                      <a:noFill/>
                    </a:lnT>
                    <a:lnB>
                      <a:noFill/>
                    </a:lnB>
                  </a:tcPr>
                </a:tc>
                <a:tc hMerge="1">
                  <a:txBody>
                    <a:bodyPr/>
                    <a:lstStyle/>
                    <a:p>
                      <a:endParaRPr lang="de-CH"/>
                    </a:p>
                  </a:txBody>
                  <a:tcPr/>
                </a:tc>
                <a:tc h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20"/>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21"/>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gridSpan="3">
                  <a:txBody>
                    <a:bodyPr/>
                    <a:lstStyle/>
                    <a:p>
                      <a:pPr algn="ctr" fontAlgn="b"/>
                      <a:r>
                        <a:rPr lang="de-CH" sz="1200" b="1" i="0" u="none" strike="noStrike" dirty="0">
                          <a:solidFill>
                            <a:srgbClr val="000000"/>
                          </a:solidFill>
                          <a:latin typeface="Calibri"/>
                        </a:rPr>
                        <a:t>Konkurrenz-Gesellschaft</a:t>
                      </a:r>
                    </a:p>
                  </a:txBody>
                  <a:tcPr marL="5528" marR="5528" marT="5527" marB="0" anchor="b">
                    <a:lnL>
                      <a:noFill/>
                    </a:lnL>
                    <a:lnR>
                      <a:noFill/>
                    </a:lnR>
                    <a:lnT>
                      <a:noFill/>
                    </a:lnT>
                    <a:lnB>
                      <a:noFill/>
                    </a:lnB>
                  </a:tcPr>
                </a:tc>
                <a:tc hMerge="1">
                  <a:txBody>
                    <a:bodyPr/>
                    <a:lstStyle/>
                    <a:p>
                      <a:endParaRPr lang="de-CH"/>
                    </a:p>
                  </a:txBody>
                  <a:tcPr/>
                </a:tc>
                <a:tc h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gridSpan="3">
                  <a:txBody>
                    <a:bodyPr/>
                    <a:lstStyle/>
                    <a:p>
                      <a:pPr algn="ctr" fontAlgn="b"/>
                      <a:r>
                        <a:rPr lang="de-CH" sz="1200" b="1" i="0" u="none" strike="noStrike" dirty="0">
                          <a:solidFill>
                            <a:srgbClr val="000000"/>
                          </a:solidFill>
                          <a:latin typeface="Calibri"/>
                        </a:rPr>
                        <a:t>Solidar-Gemeinschaft</a:t>
                      </a:r>
                    </a:p>
                  </a:txBody>
                  <a:tcPr marL="5528" marR="5528" marT="5527" marB="0" anchor="b">
                    <a:lnL>
                      <a:noFill/>
                    </a:lnL>
                    <a:lnR>
                      <a:noFill/>
                    </a:lnR>
                    <a:lnT>
                      <a:noFill/>
                    </a:lnT>
                    <a:lnB>
                      <a:noFill/>
                    </a:lnB>
                  </a:tcPr>
                </a:tc>
                <a:tc hMerge="1">
                  <a:txBody>
                    <a:bodyPr/>
                    <a:lstStyle/>
                    <a:p>
                      <a:endParaRPr lang="de-CH"/>
                    </a:p>
                  </a:txBody>
                  <a:tcPr/>
                </a:tc>
                <a:tc h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22"/>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1"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1"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1"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23"/>
                  </a:ext>
                </a:extLst>
              </a:tr>
              <a:tr h="239395">
                <a:tc>
                  <a:txBody>
                    <a:bodyPr/>
                    <a:lstStyle/>
                    <a:p>
                      <a:pPr algn="l" fontAlgn="b"/>
                      <a:r>
                        <a:rPr lang="de-CH" sz="1200" b="1" i="0" u="none" strike="noStrike" dirty="0">
                          <a:solidFill>
                            <a:srgbClr val="000000"/>
                          </a:solidFill>
                          <a:latin typeface="Calibri"/>
                        </a:rPr>
                        <a:t>Fokus auf: </a:t>
                      </a:r>
                    </a:p>
                  </a:txBody>
                  <a:tcPr marL="5528" marR="5528" marT="5527" marB="0" anchor="b">
                    <a:lnL>
                      <a:noFill/>
                    </a:lnL>
                    <a:lnR>
                      <a:noFill/>
                    </a:lnR>
                    <a:lnT>
                      <a:noFill/>
                    </a:lnT>
                    <a:lnB>
                      <a:noFill/>
                    </a:lnB>
                  </a:tcPr>
                </a:tc>
                <a:tc gridSpan="3">
                  <a:txBody>
                    <a:bodyPr/>
                    <a:lstStyle/>
                    <a:p>
                      <a:pPr algn="ctr" fontAlgn="b"/>
                      <a:r>
                        <a:rPr lang="de-CH" sz="1200" b="1" i="0" u="none" strike="noStrike" dirty="0">
                          <a:solidFill>
                            <a:srgbClr val="000000"/>
                          </a:solidFill>
                          <a:latin typeface="Calibri"/>
                        </a:rPr>
                        <a:t>Gelderwerb</a:t>
                      </a:r>
                    </a:p>
                  </a:txBody>
                  <a:tcPr marL="5528" marR="5528" marT="5527" marB="0" anchor="b">
                    <a:lnL>
                      <a:noFill/>
                    </a:lnL>
                    <a:lnR>
                      <a:noFill/>
                    </a:lnR>
                    <a:lnT>
                      <a:noFill/>
                    </a:lnT>
                    <a:lnB>
                      <a:noFill/>
                    </a:lnB>
                  </a:tcPr>
                </a:tc>
                <a:tc hMerge="1">
                  <a:txBody>
                    <a:bodyPr/>
                    <a:lstStyle/>
                    <a:p>
                      <a:endParaRPr lang="de-CH"/>
                    </a:p>
                  </a:txBody>
                  <a:tcPr/>
                </a:tc>
                <a:tc hMerge="1">
                  <a:txBody>
                    <a:bodyPr/>
                    <a:lstStyle/>
                    <a:p>
                      <a:endParaRPr lang="de-CH"/>
                    </a:p>
                  </a:txBody>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200" b="1" i="0" u="none" strike="noStrike" dirty="0">
                          <a:solidFill>
                            <a:srgbClr val="000000"/>
                          </a:solidFill>
                          <a:latin typeface="Calibri"/>
                        </a:rPr>
                        <a:t>Fokus auf:</a:t>
                      </a:r>
                    </a:p>
                  </a:txBody>
                  <a:tcPr marL="5528" marR="5528" marT="5527" marB="0" anchor="b">
                    <a:lnL>
                      <a:noFill/>
                    </a:lnL>
                    <a:lnR>
                      <a:noFill/>
                    </a:lnR>
                    <a:lnT>
                      <a:noFill/>
                    </a:lnT>
                    <a:lnB>
                      <a:noFill/>
                    </a:lnB>
                  </a:tcPr>
                </a:tc>
                <a:tc gridSpan="3">
                  <a:txBody>
                    <a:bodyPr/>
                    <a:lstStyle/>
                    <a:p>
                      <a:pPr algn="ctr" fontAlgn="b"/>
                      <a:r>
                        <a:rPr lang="de-CH" sz="1200" b="1" i="0" u="none" strike="noStrike" dirty="0">
                          <a:solidFill>
                            <a:srgbClr val="000000"/>
                          </a:solidFill>
                          <a:latin typeface="Calibri"/>
                        </a:rPr>
                        <a:t>Bedürfnisdeckung</a:t>
                      </a:r>
                    </a:p>
                  </a:txBody>
                  <a:tcPr marL="5528" marR="5528" marT="5527" marB="0" anchor="b">
                    <a:lnL>
                      <a:noFill/>
                    </a:lnL>
                    <a:lnR>
                      <a:noFill/>
                    </a:lnR>
                    <a:lnT>
                      <a:noFill/>
                    </a:lnT>
                    <a:lnB>
                      <a:noFill/>
                    </a:lnB>
                  </a:tcPr>
                </a:tc>
                <a:tc hMerge="1">
                  <a:txBody>
                    <a:bodyPr/>
                    <a:lstStyle/>
                    <a:p>
                      <a:endParaRPr lang="de-CH"/>
                    </a:p>
                  </a:txBody>
                  <a:tcPr/>
                </a:tc>
                <a:tc hMerge="1">
                  <a:txBody>
                    <a:bodyPr/>
                    <a:lstStyle/>
                    <a:p>
                      <a:endParaRPr lang="de-CH"/>
                    </a:p>
                  </a:txBody>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24"/>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25"/>
                  </a:ext>
                </a:extLst>
              </a:tr>
              <a:tr h="188407">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200" b="0" i="0" u="none" strike="noStrike">
                          <a:solidFill>
                            <a:srgbClr val="000000"/>
                          </a:solidFill>
                          <a:latin typeface="Calibri"/>
                        </a:rPr>
                        <a:t> </a:t>
                      </a:r>
                    </a:p>
                  </a:txBody>
                  <a:tcPr marL="5528" marR="5528" marT="552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1200" b="0" i="0" u="none" strike="noStrike" dirty="0">
                        <a:solidFill>
                          <a:srgbClr val="000000"/>
                        </a:solidFill>
                        <a:latin typeface="Calibri"/>
                      </a:endParaRPr>
                    </a:p>
                  </a:txBody>
                  <a:tcPr marL="5528" marR="5528" marT="5527" marB="0" anchor="b">
                    <a:lnL>
                      <a:noFill/>
                    </a:lnL>
                    <a:lnR>
                      <a:noFill/>
                    </a:lnR>
                    <a:lnT>
                      <a:noFill/>
                    </a:lnT>
                    <a:lnB>
                      <a:noFill/>
                    </a:lnB>
                  </a:tcPr>
                </a:tc>
                <a:tc>
                  <a:txBody>
                    <a:bodyPr/>
                    <a:lstStyle/>
                    <a:p>
                      <a:pPr algn="l" fontAlgn="b"/>
                      <a:endParaRPr lang="de-CH" sz="600" b="0" i="0" u="none" strike="noStrike" dirty="0">
                        <a:solidFill>
                          <a:srgbClr val="000000"/>
                        </a:solidFill>
                        <a:latin typeface="Calibri"/>
                      </a:endParaRPr>
                    </a:p>
                  </a:txBody>
                  <a:tcPr marL="5528" marR="5528" marT="5527" marB="0" anchor="b">
                    <a:lnL>
                      <a:noFill/>
                    </a:lnL>
                    <a:lnR>
                      <a:noFill/>
                    </a:lnR>
                    <a:lnT>
                      <a:noFill/>
                    </a:lnT>
                    <a:lnB>
                      <a:noFill/>
                    </a:lnB>
                  </a:tcPr>
                </a:tc>
                <a:extLst>
                  <a:ext uri="{0D108BD9-81ED-4DB2-BD59-A6C34878D82A}">
                    <a16:rowId xmlns:a16="http://schemas.microsoft.com/office/drawing/2014/main" val="10026"/>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83978"/>
                                        </p:tgtEl>
                                        <p:attrNameLst>
                                          <p:attrName>style.visibility</p:attrName>
                                        </p:attrNameLst>
                                      </p:cBhvr>
                                      <p:to>
                                        <p:strVal val="visible"/>
                                      </p:to>
                                    </p:set>
                                    <p:anim calcmode="lin" valueType="num">
                                      <p:cBhvr>
                                        <p:cTn id="7" dur="1000" fill="hold"/>
                                        <p:tgtEl>
                                          <p:spTgt spid="83978"/>
                                        </p:tgtEl>
                                        <p:attrNameLst>
                                          <p:attrName>ppt_w</p:attrName>
                                        </p:attrNameLst>
                                      </p:cBhvr>
                                      <p:tavLst>
                                        <p:tav tm="0">
                                          <p:val>
                                            <p:fltVal val="0"/>
                                          </p:val>
                                        </p:tav>
                                        <p:tav tm="100000">
                                          <p:val>
                                            <p:strVal val="#ppt_w"/>
                                          </p:val>
                                        </p:tav>
                                      </p:tavLst>
                                    </p:anim>
                                    <p:anim calcmode="lin" valueType="num">
                                      <p:cBhvr>
                                        <p:cTn id="8" dur="1000" fill="hold"/>
                                        <p:tgtEl>
                                          <p:spTgt spid="83978"/>
                                        </p:tgtEl>
                                        <p:attrNameLst>
                                          <p:attrName>ppt_h</p:attrName>
                                        </p:attrNameLst>
                                      </p:cBhvr>
                                      <p:tavLst>
                                        <p:tav tm="0">
                                          <p:val>
                                            <p:fltVal val="0"/>
                                          </p:val>
                                        </p:tav>
                                        <p:tav tm="100000">
                                          <p:val>
                                            <p:strVal val="#ppt_h"/>
                                          </p:val>
                                        </p:tav>
                                      </p:tavLst>
                                    </p:anim>
                                    <p:anim calcmode="lin" valueType="num">
                                      <p:cBhvr>
                                        <p:cTn id="9" dur="1000" fill="hold"/>
                                        <p:tgtEl>
                                          <p:spTgt spid="839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397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83970"/>
                                        </p:tgtEl>
                                        <p:attrNameLst>
                                          <p:attrName>style.visibility</p:attrName>
                                        </p:attrNameLst>
                                      </p:cBhvr>
                                      <p:to>
                                        <p:strVal val="visible"/>
                                      </p:to>
                                    </p:set>
                                    <p:anim calcmode="lin" valueType="num">
                                      <p:cBhvr>
                                        <p:cTn id="14" dur="500" fill="hold"/>
                                        <p:tgtEl>
                                          <p:spTgt spid="83970"/>
                                        </p:tgtEl>
                                        <p:attrNameLst>
                                          <p:attrName>ppt_x</p:attrName>
                                        </p:attrNameLst>
                                      </p:cBhvr>
                                      <p:tavLst>
                                        <p:tav tm="0">
                                          <p:val>
                                            <p:strVal val="#ppt_x-#ppt_w/2"/>
                                          </p:val>
                                        </p:tav>
                                        <p:tav tm="100000">
                                          <p:val>
                                            <p:strVal val="#ppt_x"/>
                                          </p:val>
                                        </p:tav>
                                      </p:tavLst>
                                    </p:anim>
                                    <p:anim calcmode="lin" valueType="num">
                                      <p:cBhvr>
                                        <p:cTn id="15" dur="500" fill="hold"/>
                                        <p:tgtEl>
                                          <p:spTgt spid="83970"/>
                                        </p:tgtEl>
                                        <p:attrNameLst>
                                          <p:attrName>ppt_y</p:attrName>
                                        </p:attrNameLst>
                                      </p:cBhvr>
                                      <p:tavLst>
                                        <p:tav tm="0">
                                          <p:val>
                                            <p:strVal val="#ppt_y"/>
                                          </p:val>
                                        </p:tav>
                                        <p:tav tm="100000">
                                          <p:val>
                                            <p:strVal val="#ppt_y"/>
                                          </p:val>
                                        </p:tav>
                                      </p:tavLst>
                                    </p:anim>
                                    <p:anim calcmode="lin" valueType="num">
                                      <p:cBhvr>
                                        <p:cTn id="16" dur="500" fill="hold"/>
                                        <p:tgtEl>
                                          <p:spTgt spid="83970"/>
                                        </p:tgtEl>
                                        <p:attrNameLst>
                                          <p:attrName>ppt_w</p:attrName>
                                        </p:attrNameLst>
                                      </p:cBhvr>
                                      <p:tavLst>
                                        <p:tav tm="0">
                                          <p:val>
                                            <p:fltVal val="0"/>
                                          </p:val>
                                        </p:tav>
                                        <p:tav tm="100000">
                                          <p:val>
                                            <p:strVal val="#ppt_w"/>
                                          </p:val>
                                        </p:tav>
                                      </p:tavLst>
                                    </p:anim>
                                    <p:anim calcmode="lin" valueType="num">
                                      <p:cBhvr>
                                        <p:cTn id="17" dur="500" fill="hold"/>
                                        <p:tgtEl>
                                          <p:spTgt spid="839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Datumsplatzhalter 3"/>
          <p:cNvSpPr>
            <a:spLocks noGrp="1"/>
          </p:cNvSpPr>
          <p:nvPr>
            <p:ph type="dt" sz="quarter" idx="10"/>
          </p:nvPr>
        </p:nvSpPr>
        <p:spPr/>
        <p:txBody>
          <a:bodyPr/>
          <a:lstStyle/>
          <a:p>
            <a:pPr>
              <a:defRPr/>
            </a:pPr>
            <a:r>
              <a:rPr lang="de-DE"/>
              <a:t>08.12.2010 /  KREDITISMUS PP1</a:t>
            </a:r>
            <a:endParaRPr lang="en-US"/>
          </a:p>
        </p:txBody>
      </p:sp>
      <p:sp>
        <p:nvSpPr>
          <p:cNvPr id="83970" name="Rectangle 2"/>
          <p:cNvSpPr>
            <a:spLocks noGrp="1" noChangeArrowheads="1"/>
          </p:cNvSpPr>
          <p:nvPr>
            <p:ph type="title"/>
          </p:nvPr>
        </p:nvSpPr>
        <p:spPr>
          <a:xfrm>
            <a:off x="1219200" y="76201"/>
            <a:ext cx="9317372" cy="669925"/>
          </a:xfrm>
        </p:spPr>
        <p:txBody>
          <a:bodyPr/>
          <a:lstStyle/>
          <a:p>
            <a:pPr>
              <a:defRPr/>
            </a:pPr>
            <a:r>
              <a:rPr lang="de-DE" dirty="0"/>
              <a:t>Die zwei Arten von „Kredit-Systemen“</a:t>
            </a:r>
          </a:p>
        </p:txBody>
      </p:sp>
      <p:pic>
        <p:nvPicPr>
          <p:cNvPr id="83978"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1815" y="494952"/>
            <a:ext cx="650425" cy="54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Tabelle 11">
            <a:extLst>
              <a:ext uri="{FF2B5EF4-FFF2-40B4-BE49-F238E27FC236}">
                <a16:creationId xmlns:a16="http://schemas.microsoft.com/office/drawing/2014/main" id="{A0A0A4EC-524C-469F-827B-C3AEED124954}"/>
              </a:ext>
            </a:extLst>
          </p:cNvPr>
          <p:cNvGraphicFramePr>
            <a:graphicFrameLocks noGrp="1"/>
          </p:cNvGraphicFramePr>
          <p:nvPr>
            <p:extLst>
              <p:ext uri="{D42A27DB-BD31-4B8C-83A1-F6EECF244321}">
                <p14:modId xmlns:p14="http://schemas.microsoft.com/office/powerpoint/2010/main" val="1944560313"/>
              </p:ext>
            </p:extLst>
          </p:nvPr>
        </p:nvGraphicFramePr>
        <p:xfrm>
          <a:off x="3045204" y="947957"/>
          <a:ext cx="3141151" cy="5237846"/>
        </p:xfrm>
        <a:graphic>
          <a:graphicData uri="http://schemas.openxmlformats.org/drawingml/2006/table">
            <a:tbl>
              <a:tblPr/>
              <a:tblGrid>
                <a:gridCol w="761724">
                  <a:extLst>
                    <a:ext uri="{9D8B030D-6E8A-4147-A177-3AD203B41FA5}">
                      <a16:colId xmlns:a16="http://schemas.microsoft.com/office/drawing/2014/main" val="3805156101"/>
                    </a:ext>
                  </a:extLst>
                </a:gridCol>
                <a:gridCol w="730948">
                  <a:extLst>
                    <a:ext uri="{9D8B030D-6E8A-4147-A177-3AD203B41FA5}">
                      <a16:colId xmlns:a16="http://schemas.microsoft.com/office/drawing/2014/main" val="2966782632"/>
                    </a:ext>
                  </a:extLst>
                </a:gridCol>
                <a:gridCol w="730948">
                  <a:extLst>
                    <a:ext uri="{9D8B030D-6E8A-4147-A177-3AD203B41FA5}">
                      <a16:colId xmlns:a16="http://schemas.microsoft.com/office/drawing/2014/main" val="3049657637"/>
                    </a:ext>
                  </a:extLst>
                </a:gridCol>
                <a:gridCol w="461651">
                  <a:extLst>
                    <a:ext uri="{9D8B030D-6E8A-4147-A177-3AD203B41FA5}">
                      <a16:colId xmlns:a16="http://schemas.microsoft.com/office/drawing/2014/main" val="1885928449"/>
                    </a:ext>
                  </a:extLst>
                </a:gridCol>
                <a:gridCol w="455880">
                  <a:extLst>
                    <a:ext uri="{9D8B030D-6E8A-4147-A177-3AD203B41FA5}">
                      <a16:colId xmlns:a16="http://schemas.microsoft.com/office/drawing/2014/main" val="27986689"/>
                    </a:ext>
                  </a:extLst>
                </a:gridCol>
              </a:tblGrid>
              <a:tr h="268944">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rtl="0" fontAlgn="ctr"/>
                      <a:r>
                        <a:rPr lang="de-CH" sz="1200" b="1" i="0" u="none" strike="noStrike">
                          <a:solidFill>
                            <a:srgbClr val="FF0000"/>
                          </a:solidFill>
                          <a:effectLst/>
                          <a:latin typeface="Calibri" panose="020F0502020204030204" pitchFamily="34" charset="0"/>
                        </a:rPr>
                        <a:t>Kapitalismus</a:t>
                      </a:r>
                    </a:p>
                  </a:txBody>
                  <a:tcPr marL="5831" marR="5831" marT="58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1902117"/>
                  </a:ext>
                </a:extLst>
              </a:tr>
              <a:tr h="185273">
                <a:tc gridSpan="2">
                  <a:txBody>
                    <a:bodyPr/>
                    <a:lstStyle/>
                    <a:p>
                      <a:pPr algn="l" rtl="0" fontAlgn="b"/>
                      <a:r>
                        <a:rPr lang="de-CH" sz="1000" b="1" i="0" u="none" strike="noStrike">
                          <a:solidFill>
                            <a:srgbClr val="FF0000"/>
                          </a:solidFill>
                          <a:effectLst/>
                          <a:latin typeface="Calibri" panose="020F0502020204030204" pitchFamily="34" charset="0"/>
                        </a:rPr>
                        <a:t>Vergangenheit</a:t>
                      </a:r>
                    </a:p>
                  </a:txBody>
                  <a:tcPr marL="5831" marR="5831" marT="5831" marB="0" anchor="b">
                    <a:lnL>
                      <a:noFill/>
                    </a:lnL>
                    <a:lnR>
                      <a:noFill/>
                    </a:lnR>
                    <a:lnT>
                      <a:noFill/>
                    </a:lnT>
                    <a:lnB>
                      <a:noFill/>
                    </a:lnB>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4642176"/>
                  </a:ext>
                </a:extLst>
              </a:tr>
              <a:tr h="221133">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rtl="0" fontAlgn="b"/>
                      <a:r>
                        <a:rPr lang="de-CH" sz="900" b="1" i="0" u="none" strike="noStrike" dirty="0">
                          <a:solidFill>
                            <a:srgbClr val="000000"/>
                          </a:solidFill>
                          <a:effectLst/>
                          <a:latin typeface="Calibri" panose="020F0502020204030204" pitchFamily="34" charset="0"/>
                        </a:rPr>
                        <a:t>Rückwärts gerichteter,</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2109843"/>
                  </a:ext>
                </a:extLst>
              </a:tr>
              <a:tr h="316757">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rtl="0" fontAlgn="b"/>
                      <a:r>
                        <a:rPr lang="de-CH" sz="900" b="1" i="0" u="none" strike="noStrike">
                          <a:solidFill>
                            <a:srgbClr val="000000"/>
                          </a:solidFill>
                          <a:effectLst/>
                          <a:latin typeface="Calibri" panose="020F0502020204030204" pitchFamily="34" charset="0"/>
                        </a:rPr>
                        <a:t> verzinslicher Geld-Kredit der Banken</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51370048"/>
                  </a:ext>
                </a:extLst>
              </a:tr>
              <a:tr h="178101">
                <a:tc rowSpan="2">
                  <a:txBody>
                    <a:bodyPr/>
                    <a:lstStyle/>
                    <a:p>
                      <a:pPr algn="ctr" rtl="0" fontAlgn="b"/>
                      <a:r>
                        <a:rPr lang="de-CH" sz="900" b="1" i="0" u="none" strike="noStrike">
                          <a:solidFill>
                            <a:srgbClr val="FF0000"/>
                          </a:solidFill>
                          <a:effectLst/>
                          <a:latin typeface="Calibri" panose="020F0502020204030204" pitchFamily="34" charset="0"/>
                        </a:rPr>
                        <a:t>Untergangs -System</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rtl="0" fontAlgn="b"/>
                      <a:r>
                        <a:rPr lang="de-CH" sz="900" b="1" i="0" u="none" strike="noStrike">
                          <a:solidFill>
                            <a:srgbClr val="000000"/>
                          </a:solidFill>
                          <a:effectLst/>
                          <a:latin typeface="Calibri" panose="020F0502020204030204" pitchFamily="34" charset="0"/>
                        </a:rPr>
                        <a:t>an Kunden</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35083581"/>
                  </a:ext>
                </a:extLst>
              </a:tr>
              <a:tr h="185273">
                <a:tc v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75507466"/>
                  </a:ext>
                </a:extLst>
              </a:tr>
              <a:tr h="178101">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95473349"/>
                  </a:ext>
                </a:extLst>
              </a:tr>
              <a:tr h="178101">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2200641"/>
                  </a:ext>
                </a:extLst>
              </a:tr>
              <a:tr h="304804">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de-CH" sz="900" b="1" i="0" u="none" strike="noStrike">
                          <a:solidFill>
                            <a:srgbClr val="000000"/>
                          </a:solidFill>
                          <a:effectLst/>
                          <a:latin typeface="Calibri" panose="020F0502020204030204" pitchFamily="34" charset="0"/>
                        </a:rPr>
                        <a:t>Absicherung durch:</a:t>
                      </a:r>
                    </a:p>
                  </a:txBody>
                  <a:tcPr marL="5831" marR="5831" marT="5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57192807"/>
                  </a:ext>
                </a:extLst>
              </a:tr>
              <a:tr h="609608">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rtl="0" fontAlgn="b"/>
                      <a:r>
                        <a:rPr lang="de-DE" sz="900" b="1" i="0" u="none" strike="noStrike">
                          <a:solidFill>
                            <a:srgbClr val="000000"/>
                          </a:solidFill>
                          <a:effectLst/>
                          <a:latin typeface="Calibri" panose="020F0502020204030204" pitchFamily="34" charset="0"/>
                        </a:rPr>
                        <a:t>Vermögen aus Vergangenheit wie: Sparbuch, Aktien,  Lebensversicherungen, Gold, Immobilien, Gemälde.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68712301"/>
                  </a:ext>
                </a:extLst>
              </a:tr>
              <a:tr h="178101">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de-CH" sz="700" b="0" i="0" u="none" strike="noStrike">
                          <a:solidFill>
                            <a:srgbClr val="000000"/>
                          </a:solidFill>
                          <a:effectLst/>
                          <a:latin typeface="Calibri" panose="020F0502020204030204" pitchFamily="34" charset="0"/>
                        </a:rPr>
                        <a:t> </a:t>
                      </a:r>
                    </a:p>
                  </a:txBody>
                  <a:tcPr marL="5831" marR="5831" marT="58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b"/>
                      <a:endParaRPr lang="de-CH" sz="700" b="0" i="0" u="none" strike="noStrike">
                        <a:solidFill>
                          <a:srgbClr val="000000"/>
                        </a:solidFill>
                        <a:effectLst/>
                        <a:latin typeface="Calibri" panose="020F0502020204030204" pitchFamily="34" charset="0"/>
                      </a:endParaRPr>
                    </a:p>
                  </a:txBody>
                  <a:tcPr marL="5831" marR="5831" marT="5831" marB="0" anchor="b">
                    <a:lnL>
                      <a:noFill/>
                    </a:lnL>
                    <a:lnR>
                      <a:noFill/>
                    </a:lnR>
                    <a:lnT>
                      <a:noFill/>
                    </a:lnT>
                    <a:lnB>
                      <a:noFill/>
                    </a:lnB>
                  </a:tcPr>
                </a:tc>
                <a:tc>
                  <a:txBody>
                    <a:bodyPr/>
                    <a:lstStyle/>
                    <a:p>
                      <a:pPr algn="ctr" rtl="0" fontAlgn="b"/>
                      <a:r>
                        <a:rPr lang="de-CH" sz="700" b="0" i="0" u="none" strike="noStrike">
                          <a:solidFill>
                            <a:srgbClr val="000000"/>
                          </a:solidFill>
                          <a:effectLst/>
                          <a:latin typeface="Calibri" panose="020F050202020403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7934255"/>
                  </a:ext>
                </a:extLst>
              </a:tr>
              <a:tr h="178101">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de-CH" sz="700" b="0" i="0" u="none" strike="noStrike">
                          <a:solidFill>
                            <a:srgbClr val="000000"/>
                          </a:solidFill>
                          <a:effectLst/>
                          <a:latin typeface="Calibri" panose="020F0502020204030204" pitchFamily="34" charset="0"/>
                        </a:rPr>
                        <a:t> </a:t>
                      </a:r>
                    </a:p>
                  </a:txBody>
                  <a:tcPr marL="5831" marR="5831" marT="583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de-CH" sz="700" b="0" i="0" u="none" strike="noStrike">
                          <a:solidFill>
                            <a:srgbClr val="000000"/>
                          </a:solidFill>
                          <a:effectLst/>
                          <a:latin typeface="Calibri" panose="020F0502020204030204" pitchFamily="34" charset="0"/>
                        </a:rPr>
                        <a:t> </a:t>
                      </a:r>
                    </a:p>
                  </a:txBody>
                  <a:tcPr marL="5831" marR="5831" marT="5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de-CH" sz="700" b="0" i="0" u="none" strike="noStrike">
                          <a:solidFill>
                            <a:srgbClr val="000000"/>
                          </a:solidFill>
                          <a:effectLst/>
                          <a:latin typeface="Calibri" panose="020F050202020403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8431227"/>
                  </a:ext>
                </a:extLst>
              </a:tr>
              <a:tr h="185273">
                <a:tc rowSpan="2">
                  <a:txBody>
                    <a:bodyPr/>
                    <a:lstStyle/>
                    <a:p>
                      <a:pPr algn="ctr" rtl="0" fontAlgn="b"/>
                      <a:r>
                        <a:rPr lang="de-CH" sz="900" b="1" i="0" u="none" strike="noStrike">
                          <a:solidFill>
                            <a:srgbClr val="FF0000"/>
                          </a:solidFill>
                          <a:effectLst/>
                          <a:latin typeface="Calibri" panose="020F0502020204030204" pitchFamily="34" charset="0"/>
                        </a:rPr>
                        <a:t>Kriegerisches-System</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78425076"/>
                  </a:ext>
                </a:extLst>
              </a:tr>
              <a:tr h="185273">
                <a:tc v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3173921"/>
                  </a:ext>
                </a:extLst>
              </a:tr>
              <a:tr h="304804">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ctr"/>
                      <a:r>
                        <a:rPr lang="de-CH" sz="900" b="1" i="0" u="none" strike="noStrike">
                          <a:solidFill>
                            <a:srgbClr val="000000"/>
                          </a:solidFill>
                          <a:effectLst/>
                          <a:latin typeface="Calibri" panose="020F0502020204030204" pitchFamily="34" charset="0"/>
                        </a:rPr>
                        <a:t>Geld schon da.</a:t>
                      </a:r>
                    </a:p>
                  </a:txBody>
                  <a:tcPr marL="5831" marR="5831" marT="583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dirty="0">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29451924"/>
                  </a:ext>
                </a:extLst>
              </a:tr>
              <a:tr h="310780">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rtl="0" fontAlgn="b"/>
                      <a:r>
                        <a:rPr lang="de-DE" sz="900" b="1" i="0" u="none" strike="noStrike">
                          <a:solidFill>
                            <a:srgbClr val="000000"/>
                          </a:solidFill>
                          <a:effectLst/>
                          <a:latin typeface="Calibri" panose="020F0502020204030204" pitchFamily="34" charset="0"/>
                        </a:rPr>
                        <a:t>zieht Diebe, Betrüger, Spekulanten, korrupte Politiker,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9254165"/>
                  </a:ext>
                </a:extLst>
              </a:tr>
              <a:tr h="185273">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rtl="0" fontAlgn="b"/>
                      <a:r>
                        <a:rPr lang="de-CH" sz="900" b="1" i="0" u="none" strike="noStrike">
                          <a:solidFill>
                            <a:srgbClr val="000000"/>
                          </a:solidFill>
                          <a:effectLst/>
                          <a:latin typeface="Calibri" panose="020F0502020204030204" pitchFamily="34" charset="0"/>
                        </a:rPr>
                        <a:t>Konkurrenz und Kriege an.</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81836460"/>
                  </a:ext>
                </a:extLst>
              </a:tr>
              <a:tr h="178101">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63764532"/>
                  </a:ext>
                </a:extLst>
              </a:tr>
              <a:tr h="185273">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gridSpan="3">
                  <a:txBody>
                    <a:bodyPr/>
                    <a:lstStyle/>
                    <a:p>
                      <a:pPr algn="ctr" rtl="0" fontAlgn="b"/>
                      <a:r>
                        <a:rPr lang="de-CH" sz="900" b="1" i="0" u="none" strike="noStrike">
                          <a:solidFill>
                            <a:srgbClr val="FF0000"/>
                          </a:solidFill>
                          <a:effectLst/>
                          <a:latin typeface="Calibri" panose="020F0502020204030204" pitchFamily="34" charset="0"/>
                        </a:rPr>
                        <a:t>Konfrontations-System</a:t>
                      </a:r>
                    </a:p>
                  </a:txBody>
                  <a:tcPr marL="5831" marR="5831" marT="5831" marB="0" anchor="b">
                    <a:lnL>
                      <a:noFill/>
                    </a:lnL>
                    <a:lnR>
                      <a:noFill/>
                    </a:lnR>
                    <a:lnT>
                      <a:noFill/>
                    </a:lnT>
                    <a:lnB>
                      <a:noFill/>
                    </a:lnB>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70581469"/>
                  </a:ext>
                </a:extLst>
              </a:tr>
              <a:tr h="178101">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07509115"/>
                  </a:ext>
                </a:extLst>
              </a:tr>
              <a:tr h="185273">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gridSpan="3">
                  <a:txBody>
                    <a:bodyPr/>
                    <a:lstStyle/>
                    <a:p>
                      <a:pPr algn="ctr" rtl="0" fontAlgn="b"/>
                      <a:r>
                        <a:rPr lang="de-CH" sz="1000" b="1" i="0" u="none" strike="noStrike">
                          <a:solidFill>
                            <a:srgbClr val="FF0000"/>
                          </a:solidFill>
                          <a:effectLst/>
                          <a:latin typeface="Calibri" panose="020F0502020204030204" pitchFamily="34" charset="0"/>
                        </a:rPr>
                        <a:t>Konkurrenz-Gesellschaft</a:t>
                      </a:r>
                    </a:p>
                  </a:txBody>
                  <a:tcPr marL="5831" marR="5831" marT="5831" marB="0" anchor="b">
                    <a:lnL>
                      <a:noFill/>
                    </a:lnL>
                    <a:lnR>
                      <a:noFill/>
                    </a:lnR>
                    <a:lnT>
                      <a:noFill/>
                    </a:lnT>
                    <a:lnB>
                      <a:noFill/>
                    </a:lnB>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05486458"/>
                  </a:ext>
                </a:extLst>
              </a:tr>
              <a:tr h="178101">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31" marR="5831" marT="5831"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49329585"/>
                  </a:ext>
                </a:extLst>
              </a:tr>
              <a:tr h="179297">
                <a:tc>
                  <a:txBody>
                    <a:bodyPr/>
                    <a:lstStyle/>
                    <a:p>
                      <a:pPr algn="l" rtl="0" fontAlgn="b"/>
                      <a:r>
                        <a:rPr lang="de-CH" sz="900" b="1" i="0" u="none" strike="noStrike">
                          <a:solidFill>
                            <a:srgbClr val="000000"/>
                          </a:solidFill>
                          <a:effectLst/>
                          <a:latin typeface="Calibri" panose="020F0502020204030204" pitchFamily="34" charset="0"/>
                        </a:rPr>
                        <a:t>Fokus auf: </a:t>
                      </a:r>
                    </a:p>
                  </a:txBody>
                  <a:tcPr marL="5831" marR="5831" marT="5831" marB="0" anchor="b">
                    <a:lnL>
                      <a:noFill/>
                    </a:lnL>
                    <a:lnR>
                      <a:noFill/>
                    </a:lnR>
                    <a:lnT>
                      <a:noFill/>
                    </a:lnT>
                    <a:lnB>
                      <a:noFill/>
                    </a:lnB>
                  </a:tcPr>
                </a:tc>
                <a:tc gridSpan="3">
                  <a:txBody>
                    <a:bodyPr/>
                    <a:lstStyle/>
                    <a:p>
                      <a:pPr algn="ctr" rtl="0" fontAlgn="b"/>
                      <a:r>
                        <a:rPr lang="de-CH" sz="1000" b="1" i="0" u="none" strike="noStrike">
                          <a:solidFill>
                            <a:srgbClr val="FF0000"/>
                          </a:solidFill>
                          <a:effectLst/>
                          <a:latin typeface="Calibri" panose="020F0502020204030204" pitchFamily="34" charset="0"/>
                        </a:rPr>
                        <a:t>Gelderwerb</a:t>
                      </a:r>
                    </a:p>
                  </a:txBody>
                  <a:tcPr marL="5831" marR="5831" marT="5831" marB="0" anchor="b">
                    <a:lnL>
                      <a:noFill/>
                    </a:lnL>
                    <a:lnR>
                      <a:noFill/>
                    </a:lnR>
                    <a:lnT>
                      <a:noFill/>
                    </a:lnT>
                    <a:lnB>
                      <a:noFill/>
                    </a:lnB>
                    <a:solidFill>
                      <a:srgbClr val="FFFF00"/>
                    </a:solidFill>
                  </a:tcPr>
                </a:tc>
                <a:tc hMerge="1">
                  <a:txBody>
                    <a:bodyPr/>
                    <a:lstStyle/>
                    <a:p>
                      <a:endParaRPr lang="de-CH"/>
                    </a:p>
                  </a:txBody>
                  <a:tcPr/>
                </a:tc>
                <a:tc hMerge="1">
                  <a:txBody>
                    <a:bodyPr/>
                    <a:lstStyle/>
                    <a:p>
                      <a:endParaRPr lang="de-CH"/>
                    </a:p>
                  </a:txBody>
                  <a:tcPr/>
                </a:tc>
                <a:tc>
                  <a:txBody>
                    <a:bodyPr/>
                    <a:lstStyle/>
                    <a:p>
                      <a:pPr algn="l" fontAlgn="b"/>
                      <a:r>
                        <a:rPr lang="de-CH" sz="1100" b="0" i="0" u="none" strike="noStrike" dirty="0">
                          <a:solidFill>
                            <a:srgbClr val="000000"/>
                          </a:solidFill>
                          <a:effectLst/>
                          <a:latin typeface="Arial" panose="020B0604020202020204" pitchFamily="34" charset="0"/>
                        </a:rPr>
                        <a:t> </a:t>
                      </a:r>
                    </a:p>
                  </a:txBody>
                  <a:tcPr marL="5831" marR="5831" marT="583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0234141"/>
                  </a:ext>
                </a:extLst>
              </a:tr>
            </a:tbl>
          </a:graphicData>
        </a:graphic>
      </p:graphicFrame>
      <p:graphicFrame>
        <p:nvGraphicFramePr>
          <p:cNvPr id="14" name="Tabelle 13">
            <a:extLst>
              <a:ext uri="{FF2B5EF4-FFF2-40B4-BE49-F238E27FC236}">
                <a16:creationId xmlns:a16="http://schemas.microsoft.com/office/drawing/2014/main" id="{08A0487D-6497-486C-939C-CF6F195B2A32}"/>
              </a:ext>
            </a:extLst>
          </p:cNvPr>
          <p:cNvGraphicFramePr>
            <a:graphicFrameLocks noGrp="1"/>
          </p:cNvGraphicFramePr>
          <p:nvPr>
            <p:extLst>
              <p:ext uri="{D42A27DB-BD31-4B8C-83A1-F6EECF244321}">
                <p14:modId xmlns:p14="http://schemas.microsoft.com/office/powerpoint/2010/main" val="3384057979"/>
              </p:ext>
            </p:extLst>
          </p:nvPr>
        </p:nvGraphicFramePr>
        <p:xfrm>
          <a:off x="6238833" y="958195"/>
          <a:ext cx="2628328" cy="5232876"/>
        </p:xfrm>
        <a:graphic>
          <a:graphicData uri="http://schemas.openxmlformats.org/drawingml/2006/table">
            <a:tbl>
              <a:tblPr/>
              <a:tblGrid>
                <a:gridCol w="433623">
                  <a:extLst>
                    <a:ext uri="{9D8B030D-6E8A-4147-A177-3AD203B41FA5}">
                      <a16:colId xmlns:a16="http://schemas.microsoft.com/office/drawing/2014/main" val="2030084827"/>
                    </a:ext>
                  </a:extLst>
                </a:gridCol>
                <a:gridCol w="558392">
                  <a:extLst>
                    <a:ext uri="{9D8B030D-6E8A-4147-A177-3AD203B41FA5}">
                      <a16:colId xmlns:a16="http://schemas.microsoft.com/office/drawing/2014/main" val="3340177532"/>
                    </a:ext>
                  </a:extLst>
                </a:gridCol>
                <a:gridCol w="490894">
                  <a:extLst>
                    <a:ext uri="{9D8B030D-6E8A-4147-A177-3AD203B41FA5}">
                      <a16:colId xmlns:a16="http://schemas.microsoft.com/office/drawing/2014/main" val="2872043067"/>
                    </a:ext>
                  </a:extLst>
                </a:gridCol>
                <a:gridCol w="654525">
                  <a:extLst>
                    <a:ext uri="{9D8B030D-6E8A-4147-A177-3AD203B41FA5}">
                      <a16:colId xmlns:a16="http://schemas.microsoft.com/office/drawing/2014/main" val="1293976489"/>
                    </a:ext>
                  </a:extLst>
                </a:gridCol>
                <a:gridCol w="490894">
                  <a:extLst>
                    <a:ext uri="{9D8B030D-6E8A-4147-A177-3AD203B41FA5}">
                      <a16:colId xmlns:a16="http://schemas.microsoft.com/office/drawing/2014/main" val="1899474955"/>
                    </a:ext>
                  </a:extLst>
                </a:gridCol>
              </a:tblGrid>
              <a:tr h="270790">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rtl="0" fontAlgn="ctr"/>
                      <a:r>
                        <a:rPr lang="de-CH" sz="1200" b="1" i="0" u="none" strike="noStrike">
                          <a:solidFill>
                            <a:srgbClr val="4472C4"/>
                          </a:solidFill>
                          <a:effectLst/>
                          <a:latin typeface="Calibri" panose="020F0502020204030204" pitchFamily="34" charset="0"/>
                        </a:rPr>
                        <a:t>Kreditismus</a:t>
                      </a:r>
                    </a:p>
                  </a:txBody>
                  <a:tcPr marL="5876" marR="5876" marT="58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3566902487"/>
                  </a:ext>
                </a:extLst>
              </a:tr>
              <a:tr h="186545">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de-CH" sz="1000" b="1" i="0" u="none" strike="noStrike">
                          <a:solidFill>
                            <a:srgbClr val="4472C4"/>
                          </a:solidFill>
                          <a:effectLst/>
                          <a:latin typeface="Calibri" panose="020F0502020204030204" pitchFamily="34" charset="0"/>
                        </a:rPr>
                        <a:t>Zukunft</a:t>
                      </a:r>
                    </a:p>
                  </a:txBody>
                  <a:tcPr marL="5876" marR="5876" marT="5876"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512697"/>
                  </a:ext>
                </a:extLst>
              </a:tr>
              <a:tr h="222650">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w="6350" cap="flat" cmpd="sng" algn="ctr">
                      <a:solidFill>
                        <a:srgbClr val="000000"/>
                      </a:solidFill>
                      <a:prstDash val="solid"/>
                      <a:round/>
                      <a:headEnd type="none" w="med" len="med"/>
                      <a:tailEnd type="none" w="med" len="med"/>
                    </a:lnR>
                    <a:lnT>
                      <a:noFill/>
                    </a:lnT>
                    <a:lnB>
                      <a:noFill/>
                    </a:lnB>
                  </a:tcPr>
                </a:tc>
                <a:tc rowSpan="3" gridSpan="3">
                  <a:txBody>
                    <a:bodyPr/>
                    <a:lstStyle/>
                    <a:p>
                      <a:pPr algn="ctr" rtl="0" fontAlgn="ctr"/>
                      <a:r>
                        <a:rPr lang="de-DE" sz="900" b="1" i="0" u="none" strike="noStrike">
                          <a:solidFill>
                            <a:srgbClr val="000000"/>
                          </a:solidFill>
                          <a:effectLst/>
                          <a:latin typeface="Calibri" panose="020F0502020204030204" pitchFamily="34" charset="0"/>
                        </a:rPr>
                        <a:t>Vorwärts gerichteter zinsloser Leistungs-Kredit der Unternehmer an ihre Kunden</a:t>
                      </a:r>
                    </a:p>
                  </a:txBody>
                  <a:tcPr marL="5876" marR="5876" marT="5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de-CH"/>
                    </a:p>
                  </a:txBody>
                  <a:tcPr/>
                </a:tc>
                <a:tc rowSpan="3" hMerge="1">
                  <a:txBody>
                    <a:bodyPr/>
                    <a:lstStyle/>
                    <a:p>
                      <a:endParaRPr lang="de-CH"/>
                    </a:p>
                  </a:txBody>
                  <a:tcPr/>
                </a:tc>
                <a:extLst>
                  <a:ext uri="{0D108BD9-81ED-4DB2-BD59-A6C34878D82A}">
                    <a16:rowId xmlns:a16="http://schemas.microsoft.com/office/drawing/2014/main" val="2051792086"/>
                  </a:ext>
                </a:extLst>
              </a:tr>
              <a:tr h="318931">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extLst>
                  <a:ext uri="{0D108BD9-81ED-4DB2-BD59-A6C34878D82A}">
                    <a16:rowId xmlns:a16="http://schemas.microsoft.com/office/drawing/2014/main" val="1322566328"/>
                  </a:ext>
                </a:extLst>
              </a:tr>
              <a:tr h="138404">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rtl="0" fontAlgn="b"/>
                      <a:r>
                        <a:rPr lang="de-CH" sz="900" b="1" i="0" u="none" strike="noStrike">
                          <a:solidFill>
                            <a:srgbClr val="4472C4"/>
                          </a:solidFill>
                          <a:effectLst/>
                          <a:latin typeface="Calibri" panose="020F0502020204030204" pitchFamily="34" charset="0"/>
                        </a:rPr>
                        <a:t>Aufbau-System</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extLst>
                  <a:ext uri="{0D108BD9-81ED-4DB2-BD59-A6C34878D82A}">
                    <a16:rowId xmlns:a16="http://schemas.microsoft.com/office/drawing/2014/main" val="2714191816"/>
                  </a:ext>
                </a:extLst>
              </a:tr>
              <a:tr h="186545">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71357878"/>
                  </a:ext>
                </a:extLst>
              </a:tr>
              <a:tr h="179323">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extLst>
                  <a:ext uri="{0D108BD9-81ED-4DB2-BD59-A6C34878D82A}">
                    <a16:rowId xmlns:a16="http://schemas.microsoft.com/office/drawing/2014/main" val="6845800"/>
                  </a:ext>
                </a:extLst>
              </a:tr>
              <a:tr h="179323">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extLst>
                  <a:ext uri="{0D108BD9-81ED-4DB2-BD59-A6C34878D82A}">
                    <a16:rowId xmlns:a16="http://schemas.microsoft.com/office/drawing/2014/main" val="1702346546"/>
                  </a:ext>
                </a:extLst>
              </a:tr>
              <a:tr h="306896">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de-CH" sz="900" b="1" i="0" u="none" strike="noStrike">
                          <a:solidFill>
                            <a:srgbClr val="000000"/>
                          </a:solidFill>
                          <a:effectLst/>
                          <a:latin typeface="Calibri" panose="020F0502020204030204" pitchFamily="34" charset="0"/>
                        </a:rPr>
                        <a:t>Absicherung durch:</a:t>
                      </a:r>
                    </a:p>
                  </a:txBody>
                  <a:tcPr marL="5876" marR="5876" marT="587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885613"/>
                  </a:ext>
                </a:extLst>
              </a:tr>
              <a:tr h="613792">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rtl="0" fontAlgn="b"/>
                      <a:r>
                        <a:rPr lang="de-DE" sz="900" b="1" i="0" u="none" strike="noStrike">
                          <a:solidFill>
                            <a:srgbClr val="000000"/>
                          </a:solidFill>
                          <a:effectLst/>
                          <a:latin typeface="Calibri" panose="020F0502020204030204" pitchFamily="34" charset="0"/>
                        </a:rPr>
                        <a:t>Leistung in der Zukunft wie: Ausbildung,  Erziehung, Erfindergeist,  Tätigkeit, Selbständigkeit,</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2533846727"/>
                  </a:ext>
                </a:extLst>
              </a:tr>
              <a:tr h="179323">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rtl="0" fontAlgn="b"/>
                      <a:r>
                        <a:rPr lang="de-CH" sz="900" b="1" i="0" u="none" strike="noStrike">
                          <a:solidFill>
                            <a:srgbClr val="000000"/>
                          </a:solidFill>
                          <a:effectLst/>
                          <a:latin typeface="Calibri" panose="020F0502020204030204" pitchFamily="34" charset="0"/>
                        </a:rPr>
                        <a:t>Arbeitsleistung</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3015493647"/>
                  </a:ext>
                </a:extLst>
              </a:tr>
              <a:tr h="179323">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817584940"/>
                  </a:ext>
                </a:extLst>
              </a:tr>
              <a:tr h="186545">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rtl="0" fontAlgn="b"/>
                      <a:r>
                        <a:rPr lang="de-CH" sz="900" b="1" i="0" u="none" strike="noStrike" dirty="0">
                          <a:solidFill>
                            <a:srgbClr val="4472C4"/>
                          </a:solidFill>
                          <a:effectLst/>
                          <a:latin typeface="Calibri" panose="020F0502020204030204" pitchFamily="34" charset="0"/>
                        </a:rPr>
                        <a:t>Friedens-System</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56157473"/>
                  </a:ext>
                </a:extLst>
              </a:tr>
              <a:tr h="186545">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de-CH"/>
                    </a:p>
                  </a:txBody>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extLst>
                  <a:ext uri="{0D108BD9-81ED-4DB2-BD59-A6C34878D82A}">
                    <a16:rowId xmlns:a16="http://schemas.microsoft.com/office/drawing/2014/main" val="1847311492"/>
                  </a:ext>
                </a:extLst>
              </a:tr>
              <a:tr h="306896">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de-CH" sz="900" b="1" i="0" u="none" strike="noStrike">
                          <a:solidFill>
                            <a:srgbClr val="000000"/>
                          </a:solidFill>
                          <a:effectLst/>
                          <a:latin typeface="Calibri" panose="020F0502020204030204" pitchFamily="34" charset="0"/>
                        </a:rPr>
                        <a:t>Entsteht  erst:</a:t>
                      </a:r>
                    </a:p>
                  </a:txBody>
                  <a:tcPr marL="5876" marR="5876" marT="587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8724862"/>
                  </a:ext>
                </a:extLst>
              </a:tr>
              <a:tr h="312913">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rtl="0" fontAlgn="b"/>
                      <a:r>
                        <a:rPr lang="de-DE" sz="900" b="1" i="0" u="none" strike="noStrike">
                          <a:solidFill>
                            <a:srgbClr val="000000"/>
                          </a:solidFill>
                          <a:effectLst/>
                          <a:latin typeface="Calibri" panose="020F0502020204030204" pitchFamily="34" charset="0"/>
                        </a:rPr>
                        <a:t>braucht Hilfestellung vom Staat, Kommune, Private, Eltern, Schule, jedermann.</a:t>
                      </a:r>
                    </a:p>
                  </a:txBody>
                  <a:tcPr marL="5876" marR="5876" marT="5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CH"/>
                    </a:p>
                  </a:txBody>
                  <a:tcPr/>
                </a:tc>
                <a:tc rowSpan="2" hMerge="1">
                  <a:txBody>
                    <a:bodyPr/>
                    <a:lstStyle/>
                    <a:p>
                      <a:endParaRPr lang="de-CH"/>
                    </a:p>
                  </a:txBody>
                  <a:tcPr/>
                </a:tc>
                <a:extLst>
                  <a:ext uri="{0D108BD9-81ED-4DB2-BD59-A6C34878D82A}">
                    <a16:rowId xmlns:a16="http://schemas.microsoft.com/office/drawing/2014/main" val="2449961154"/>
                  </a:ext>
                </a:extLst>
              </a:tr>
              <a:tr h="186545">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de-CH"/>
                    </a:p>
                  </a:txBody>
                  <a:tcPr/>
                </a:tc>
                <a:tc hMerge="1" vMerge="1">
                  <a:txBody>
                    <a:bodyPr/>
                    <a:lstStyle/>
                    <a:p>
                      <a:endParaRPr lang="de-CH"/>
                    </a:p>
                  </a:txBody>
                  <a:tcPr/>
                </a:tc>
                <a:tc hMerge="1" vMerge="1">
                  <a:txBody>
                    <a:bodyPr/>
                    <a:lstStyle/>
                    <a:p>
                      <a:endParaRPr lang="de-CH"/>
                    </a:p>
                  </a:txBody>
                  <a:tcPr/>
                </a:tc>
                <a:extLst>
                  <a:ext uri="{0D108BD9-81ED-4DB2-BD59-A6C34878D82A}">
                    <a16:rowId xmlns:a16="http://schemas.microsoft.com/office/drawing/2014/main" val="80584606"/>
                  </a:ext>
                </a:extLst>
              </a:tr>
              <a:tr h="179323">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CH" sz="1100" b="0" i="0" u="none" strike="noStrike">
                          <a:solidFill>
                            <a:srgbClr val="000000"/>
                          </a:solidFill>
                          <a:effectLst/>
                          <a:latin typeface="Arial" panose="020B0604020202020204" pitchFamily="34" charset="0"/>
                        </a:rPr>
                        <a:t> </a:t>
                      </a:r>
                    </a:p>
                  </a:txBody>
                  <a:tcPr marL="5876" marR="5876" marT="587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71017745"/>
                  </a:ext>
                </a:extLst>
              </a:tr>
              <a:tr h="186545">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gridSpan="3">
                  <a:txBody>
                    <a:bodyPr/>
                    <a:lstStyle/>
                    <a:p>
                      <a:pPr algn="ctr" rtl="0" fontAlgn="b"/>
                      <a:r>
                        <a:rPr lang="de-CH" sz="900" b="1" i="0" u="none" strike="noStrike">
                          <a:solidFill>
                            <a:srgbClr val="4472C4"/>
                          </a:solidFill>
                          <a:effectLst/>
                          <a:latin typeface="Calibri" panose="020F0502020204030204" pitchFamily="34" charset="0"/>
                        </a:rPr>
                        <a:t>Kooperations-System</a:t>
                      </a:r>
                    </a:p>
                  </a:txBody>
                  <a:tcPr marL="5876" marR="5876" marT="5876" marB="0" anchor="b">
                    <a:lnL>
                      <a:noFill/>
                    </a:lnL>
                    <a:lnR>
                      <a:noFill/>
                    </a:lnR>
                    <a:lnT>
                      <a:noFill/>
                    </a:lnT>
                    <a:lnB>
                      <a:noFill/>
                    </a:lnB>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3516852240"/>
                  </a:ext>
                </a:extLst>
              </a:tr>
              <a:tr h="179323">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extLst>
                  <a:ext uri="{0D108BD9-81ED-4DB2-BD59-A6C34878D82A}">
                    <a16:rowId xmlns:a16="http://schemas.microsoft.com/office/drawing/2014/main" val="1668535977"/>
                  </a:ext>
                </a:extLst>
              </a:tr>
              <a:tr h="186545">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gridSpan="3">
                  <a:txBody>
                    <a:bodyPr/>
                    <a:lstStyle/>
                    <a:p>
                      <a:pPr algn="ctr" rtl="0" fontAlgn="b"/>
                      <a:r>
                        <a:rPr lang="de-CH" sz="1000" b="1" i="0" u="none" strike="noStrike">
                          <a:solidFill>
                            <a:srgbClr val="4472C4"/>
                          </a:solidFill>
                          <a:effectLst/>
                          <a:latin typeface="Calibri" panose="020F0502020204030204" pitchFamily="34" charset="0"/>
                        </a:rPr>
                        <a:t>Solidar-Gemeinschaft</a:t>
                      </a:r>
                    </a:p>
                  </a:txBody>
                  <a:tcPr marL="5876" marR="5876" marT="5876" marB="0" anchor="b">
                    <a:lnL>
                      <a:noFill/>
                    </a:lnL>
                    <a:lnR>
                      <a:noFill/>
                    </a:lnR>
                    <a:lnT>
                      <a:noFill/>
                    </a:lnT>
                    <a:lnB>
                      <a:noFill/>
                    </a:lnB>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1511858476"/>
                  </a:ext>
                </a:extLst>
              </a:tr>
              <a:tr h="179323">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tc>
                  <a:txBody>
                    <a:bodyPr/>
                    <a:lstStyle/>
                    <a:p>
                      <a:pPr algn="l" fontAlgn="b"/>
                      <a:endParaRPr lang="de-CH" sz="1100" b="0" i="0" u="none" strike="noStrike">
                        <a:solidFill>
                          <a:srgbClr val="000000"/>
                        </a:solidFill>
                        <a:effectLst/>
                        <a:latin typeface="Arial" panose="020B0604020202020204" pitchFamily="34" charset="0"/>
                      </a:endParaRPr>
                    </a:p>
                  </a:txBody>
                  <a:tcPr marL="5876" marR="5876" marT="5876" marB="0" anchor="b">
                    <a:lnL>
                      <a:noFill/>
                    </a:lnL>
                    <a:lnR>
                      <a:noFill/>
                    </a:lnR>
                    <a:lnT>
                      <a:noFill/>
                    </a:lnT>
                    <a:lnB>
                      <a:noFill/>
                    </a:lnB>
                  </a:tcPr>
                </a:tc>
                <a:extLst>
                  <a:ext uri="{0D108BD9-81ED-4DB2-BD59-A6C34878D82A}">
                    <a16:rowId xmlns:a16="http://schemas.microsoft.com/office/drawing/2014/main" val="704596203"/>
                  </a:ext>
                </a:extLst>
              </a:tr>
              <a:tr h="180528">
                <a:tc>
                  <a:txBody>
                    <a:bodyPr/>
                    <a:lstStyle/>
                    <a:p>
                      <a:pPr algn="l" rtl="0" fontAlgn="b"/>
                      <a:r>
                        <a:rPr lang="de-CH" sz="700" b="0" i="0" u="none" strike="noStrike">
                          <a:solidFill>
                            <a:srgbClr val="000000"/>
                          </a:solidFill>
                          <a:effectLst/>
                          <a:latin typeface="Calibri" panose="020F0502020204030204" pitchFamily="34" charset="0"/>
                        </a:rPr>
                        <a:t> </a:t>
                      </a:r>
                    </a:p>
                  </a:txBody>
                  <a:tcPr marL="5876" marR="5876" marT="58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r>
                        <a:rPr lang="de-CH" sz="900" b="1" i="0" u="none" strike="noStrike">
                          <a:solidFill>
                            <a:srgbClr val="000000"/>
                          </a:solidFill>
                          <a:effectLst/>
                          <a:latin typeface="Calibri" panose="020F0502020204030204" pitchFamily="34" charset="0"/>
                        </a:rPr>
                        <a:t>Fokus auf:</a:t>
                      </a:r>
                    </a:p>
                  </a:txBody>
                  <a:tcPr marL="5876" marR="5876" marT="5876" marB="0" anchor="b">
                    <a:lnL>
                      <a:noFill/>
                    </a:lnL>
                    <a:lnR>
                      <a:noFill/>
                    </a:lnR>
                    <a:lnT>
                      <a:noFill/>
                    </a:lnT>
                    <a:lnB>
                      <a:noFill/>
                    </a:lnB>
                  </a:tcPr>
                </a:tc>
                <a:tc gridSpan="3">
                  <a:txBody>
                    <a:bodyPr/>
                    <a:lstStyle/>
                    <a:p>
                      <a:pPr algn="ctr" rtl="0" fontAlgn="b"/>
                      <a:r>
                        <a:rPr lang="de-CH" sz="1000" b="1" i="0" u="none" strike="noStrike" dirty="0">
                          <a:solidFill>
                            <a:srgbClr val="4472C4"/>
                          </a:solidFill>
                          <a:effectLst/>
                          <a:latin typeface="Calibri" panose="020F0502020204030204" pitchFamily="34" charset="0"/>
                        </a:rPr>
                        <a:t>Bedürfnisdeckung</a:t>
                      </a:r>
                    </a:p>
                  </a:txBody>
                  <a:tcPr marL="5876" marR="5876" marT="5876" marB="0" anchor="b">
                    <a:lnL>
                      <a:noFill/>
                    </a:lnL>
                    <a:lnR>
                      <a:noFill/>
                    </a:lnR>
                    <a:lnT>
                      <a:noFill/>
                    </a:lnT>
                    <a:lnB>
                      <a:noFill/>
                    </a:lnB>
                    <a:solidFill>
                      <a:srgbClr val="FFFF00"/>
                    </a:solidFill>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1656339313"/>
                  </a:ext>
                </a:extLst>
              </a:tr>
            </a:tbl>
          </a:graphicData>
        </a:graphic>
      </p:graphicFrame>
      <p:sp>
        <p:nvSpPr>
          <p:cNvPr id="18" name="Textfeld 17">
            <a:extLst>
              <a:ext uri="{FF2B5EF4-FFF2-40B4-BE49-F238E27FC236}">
                <a16:creationId xmlns:a16="http://schemas.microsoft.com/office/drawing/2014/main" id="{B9DDC767-67A5-451F-A28B-8F3AD521C958}"/>
              </a:ext>
            </a:extLst>
          </p:cNvPr>
          <p:cNvSpPr txBox="1"/>
          <p:nvPr/>
        </p:nvSpPr>
        <p:spPr>
          <a:xfrm>
            <a:off x="973124" y="1308683"/>
            <a:ext cx="1971412" cy="4124206"/>
          </a:xfrm>
          <a:prstGeom prst="rect">
            <a:avLst/>
          </a:prstGeom>
          <a:noFill/>
        </p:spPr>
        <p:txBody>
          <a:bodyPr wrap="square" rtlCol="0">
            <a:spAutoFit/>
          </a:bodyPr>
          <a:lstStyle/>
          <a:p>
            <a:r>
              <a:rPr lang="de-CH" b="1" dirty="0"/>
              <a:t>Banken</a:t>
            </a:r>
            <a:r>
              <a:rPr lang="de-CH" dirty="0"/>
              <a:t> sind Schuld-Geld-Verkäufer gegen </a:t>
            </a:r>
            <a:r>
              <a:rPr lang="de-CH" sz="1600" dirty="0"/>
              <a:t>Abtretung von Sicherheiten. Sind alle Sicherheiten verpfändet, der Markt von Sicher-</a:t>
            </a:r>
            <a:r>
              <a:rPr lang="de-CH" sz="1600" dirty="0" err="1"/>
              <a:t>heiten</a:t>
            </a:r>
            <a:r>
              <a:rPr lang="de-CH" sz="1600" dirty="0"/>
              <a:t> gesättigt, stirbt deren System. </a:t>
            </a:r>
          </a:p>
          <a:p>
            <a:r>
              <a:rPr lang="de-CH" sz="1600" dirty="0"/>
              <a:t>Das ist seit 2008 der Fall. Heute wird nur Konkurs-Verschleppung betrieben. </a:t>
            </a:r>
          </a:p>
        </p:txBody>
      </p:sp>
      <p:sp>
        <p:nvSpPr>
          <p:cNvPr id="19" name="Textfeld 18">
            <a:extLst>
              <a:ext uri="{FF2B5EF4-FFF2-40B4-BE49-F238E27FC236}">
                <a16:creationId xmlns:a16="http://schemas.microsoft.com/office/drawing/2014/main" id="{1DE9ED56-0D9C-4DFE-ABCB-5A4A5F58E455}"/>
              </a:ext>
            </a:extLst>
          </p:cNvPr>
          <p:cNvSpPr txBox="1"/>
          <p:nvPr/>
        </p:nvSpPr>
        <p:spPr>
          <a:xfrm>
            <a:off x="9135611" y="914400"/>
            <a:ext cx="2860646" cy="4524315"/>
          </a:xfrm>
          <a:prstGeom prst="rect">
            <a:avLst/>
          </a:prstGeom>
          <a:noFill/>
        </p:spPr>
        <p:txBody>
          <a:bodyPr wrap="square" rtlCol="0">
            <a:spAutoFit/>
          </a:bodyPr>
          <a:lstStyle/>
          <a:p>
            <a:r>
              <a:rPr lang="de-CH" b="1" dirty="0">
                <a:solidFill>
                  <a:srgbClr val="0070C0"/>
                </a:solidFill>
              </a:rPr>
              <a:t>Waren-Kredite</a:t>
            </a:r>
            <a:r>
              <a:rPr lang="de-CH" dirty="0"/>
              <a:t> von jedem Anbieter zu jedem Kunden ist nie am Ende, weil stets das Produkt oder die Dienstleistung im Vordergrund steht ohne Abtretung von Sicher-</a:t>
            </a:r>
            <a:r>
              <a:rPr lang="de-CH" dirty="0" err="1"/>
              <a:t>heiten</a:t>
            </a:r>
            <a:r>
              <a:rPr lang="de-CH" dirty="0"/>
              <a:t>, weil jeder Mensch als ursächliche Quelle seiner Leistungen stets auf das Neue Leistungs-bereit sein kann, wenn er vom </a:t>
            </a:r>
            <a:r>
              <a:rPr lang="de-CH" b="1" dirty="0"/>
              <a:t>Gesamtsystem</a:t>
            </a:r>
            <a:r>
              <a:rPr lang="de-CH" dirty="0"/>
              <a:t> mit </a:t>
            </a:r>
            <a:r>
              <a:rPr lang="de-CH" b="1" dirty="0">
                <a:solidFill>
                  <a:srgbClr val="0070C0"/>
                </a:solidFill>
              </a:rPr>
              <a:t>Gewinnschutz</a:t>
            </a:r>
            <a:r>
              <a:rPr lang="de-CH" dirty="0"/>
              <a:t> und </a:t>
            </a:r>
            <a:r>
              <a:rPr lang="de-CH" b="1" dirty="0">
                <a:solidFill>
                  <a:srgbClr val="9F213F"/>
                </a:solidFill>
              </a:rPr>
              <a:t>Konkursversicherung</a:t>
            </a:r>
            <a:r>
              <a:rPr lang="de-CH" dirty="0"/>
              <a:t> abgesichert ist. </a:t>
            </a:r>
          </a:p>
        </p:txBody>
      </p:sp>
    </p:spTree>
    <p:extLst>
      <p:ext uri="{BB962C8B-B14F-4D97-AF65-F5344CB8AC3E}">
        <p14:creationId xmlns:p14="http://schemas.microsoft.com/office/powerpoint/2010/main" val="41173486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83978"/>
                                        </p:tgtEl>
                                        <p:attrNameLst>
                                          <p:attrName>style.visibility</p:attrName>
                                        </p:attrNameLst>
                                      </p:cBhvr>
                                      <p:to>
                                        <p:strVal val="visible"/>
                                      </p:to>
                                    </p:set>
                                    <p:anim calcmode="lin" valueType="num">
                                      <p:cBhvr>
                                        <p:cTn id="7" dur="1000" fill="hold"/>
                                        <p:tgtEl>
                                          <p:spTgt spid="83978"/>
                                        </p:tgtEl>
                                        <p:attrNameLst>
                                          <p:attrName>ppt_w</p:attrName>
                                        </p:attrNameLst>
                                      </p:cBhvr>
                                      <p:tavLst>
                                        <p:tav tm="0">
                                          <p:val>
                                            <p:fltVal val="0"/>
                                          </p:val>
                                        </p:tav>
                                        <p:tav tm="100000">
                                          <p:val>
                                            <p:strVal val="#ppt_w"/>
                                          </p:val>
                                        </p:tav>
                                      </p:tavLst>
                                    </p:anim>
                                    <p:anim calcmode="lin" valueType="num">
                                      <p:cBhvr>
                                        <p:cTn id="8" dur="1000" fill="hold"/>
                                        <p:tgtEl>
                                          <p:spTgt spid="83978"/>
                                        </p:tgtEl>
                                        <p:attrNameLst>
                                          <p:attrName>ppt_h</p:attrName>
                                        </p:attrNameLst>
                                      </p:cBhvr>
                                      <p:tavLst>
                                        <p:tav tm="0">
                                          <p:val>
                                            <p:fltVal val="0"/>
                                          </p:val>
                                        </p:tav>
                                        <p:tav tm="100000">
                                          <p:val>
                                            <p:strVal val="#ppt_h"/>
                                          </p:val>
                                        </p:tav>
                                      </p:tavLst>
                                    </p:anim>
                                    <p:anim calcmode="lin" valueType="num">
                                      <p:cBhvr>
                                        <p:cTn id="9" dur="1000" fill="hold"/>
                                        <p:tgtEl>
                                          <p:spTgt spid="839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397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7" presetClass="entr" presetSubtype="8" fill="hold" grpId="0" nodeType="afterEffect">
                                  <p:stCondLst>
                                    <p:cond delay="0"/>
                                  </p:stCondLst>
                                  <p:childTnLst>
                                    <p:set>
                                      <p:cBhvr>
                                        <p:cTn id="13" dur="1" fill="hold">
                                          <p:stCondLst>
                                            <p:cond delay="0"/>
                                          </p:stCondLst>
                                        </p:cTn>
                                        <p:tgtEl>
                                          <p:spTgt spid="83970"/>
                                        </p:tgtEl>
                                        <p:attrNameLst>
                                          <p:attrName>style.visibility</p:attrName>
                                        </p:attrNameLst>
                                      </p:cBhvr>
                                      <p:to>
                                        <p:strVal val="visible"/>
                                      </p:to>
                                    </p:set>
                                    <p:anim calcmode="lin" valueType="num">
                                      <p:cBhvr>
                                        <p:cTn id="14" dur="500" fill="hold"/>
                                        <p:tgtEl>
                                          <p:spTgt spid="83970"/>
                                        </p:tgtEl>
                                        <p:attrNameLst>
                                          <p:attrName>ppt_x</p:attrName>
                                        </p:attrNameLst>
                                      </p:cBhvr>
                                      <p:tavLst>
                                        <p:tav tm="0">
                                          <p:val>
                                            <p:strVal val="#ppt_x-#ppt_w/2"/>
                                          </p:val>
                                        </p:tav>
                                        <p:tav tm="100000">
                                          <p:val>
                                            <p:strVal val="#ppt_x"/>
                                          </p:val>
                                        </p:tav>
                                      </p:tavLst>
                                    </p:anim>
                                    <p:anim calcmode="lin" valueType="num">
                                      <p:cBhvr>
                                        <p:cTn id="15" dur="500" fill="hold"/>
                                        <p:tgtEl>
                                          <p:spTgt spid="83970"/>
                                        </p:tgtEl>
                                        <p:attrNameLst>
                                          <p:attrName>ppt_y</p:attrName>
                                        </p:attrNameLst>
                                      </p:cBhvr>
                                      <p:tavLst>
                                        <p:tav tm="0">
                                          <p:val>
                                            <p:strVal val="#ppt_y"/>
                                          </p:val>
                                        </p:tav>
                                        <p:tav tm="100000">
                                          <p:val>
                                            <p:strVal val="#ppt_y"/>
                                          </p:val>
                                        </p:tav>
                                      </p:tavLst>
                                    </p:anim>
                                    <p:anim calcmode="lin" valueType="num">
                                      <p:cBhvr>
                                        <p:cTn id="16" dur="500" fill="hold"/>
                                        <p:tgtEl>
                                          <p:spTgt spid="83970"/>
                                        </p:tgtEl>
                                        <p:attrNameLst>
                                          <p:attrName>ppt_w</p:attrName>
                                        </p:attrNameLst>
                                      </p:cBhvr>
                                      <p:tavLst>
                                        <p:tav tm="0">
                                          <p:val>
                                            <p:fltVal val="0"/>
                                          </p:val>
                                        </p:tav>
                                        <p:tav tm="100000">
                                          <p:val>
                                            <p:strVal val="#ppt_w"/>
                                          </p:val>
                                        </p:tav>
                                      </p:tavLst>
                                    </p:anim>
                                    <p:anim calcmode="lin" valueType="num">
                                      <p:cBhvr>
                                        <p:cTn id="17" dur="500" fill="hold"/>
                                        <p:tgtEl>
                                          <p:spTgt spid="83970"/>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 calcmode="lin" valueType="num">
                                      <p:cBhvr>
                                        <p:cTn id="34" dur="1000" fill="hold"/>
                                        <p:tgtEl>
                                          <p:spTgt spid="14"/>
                                        </p:tgtEl>
                                        <p:attrNameLst>
                                          <p:attrName>style.rotation</p:attrName>
                                        </p:attrNameLst>
                                      </p:cBhvr>
                                      <p:tavLst>
                                        <p:tav tm="0">
                                          <p:val>
                                            <p:fltVal val="90"/>
                                          </p:val>
                                        </p:tav>
                                        <p:tav tm="100000">
                                          <p:val>
                                            <p:fltVal val="0"/>
                                          </p:val>
                                        </p:tav>
                                      </p:tavLst>
                                    </p:anim>
                                    <p:animEffect transition="in" filter="fade">
                                      <p:cBhvr>
                                        <p:cTn id="35" dur="10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umsplatzhalter 3"/>
          <p:cNvSpPr>
            <a:spLocks noGrp="1"/>
          </p:cNvSpPr>
          <p:nvPr>
            <p:ph type="dt" sz="quarter" idx="10"/>
          </p:nvPr>
        </p:nvSpPr>
        <p:spPr/>
        <p:txBody>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de-DE" sz="900" b="0" i="0" u="none" strike="noStrike" kern="1200" cap="none" spc="0" normalizeH="0" baseline="0" noProof="0" dirty="0">
                <a:ln>
                  <a:noFill/>
                </a:ln>
                <a:solidFill>
                  <a:srgbClr val="000000"/>
                </a:solidFill>
                <a:effectLst/>
                <a:uLnTx/>
                <a:uFillTx/>
                <a:latin typeface="Arial"/>
                <a:ea typeface="+mn-ea"/>
                <a:cs typeface="+mn-cs"/>
              </a:rPr>
              <a:t>EUROWEG Vortrag der WIN-WEG-Biel</a:t>
            </a: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de-DE" sz="900" b="0" i="0" u="none" strike="noStrike" kern="1200" cap="none" spc="0" normalizeH="0" baseline="0" noProof="0" dirty="0">
                <a:ln>
                  <a:noFill/>
                </a:ln>
                <a:solidFill>
                  <a:srgbClr val="000000"/>
                </a:solidFill>
                <a:effectLst/>
                <a:uLnTx/>
                <a:uFillTx/>
                <a:latin typeface="Arial"/>
                <a:ea typeface="+mn-ea"/>
                <a:cs typeface="+mn-cs"/>
              </a:rPr>
              <a:t>Biel, .2004 , </a:t>
            </a:r>
            <a:r>
              <a:rPr kumimoji="0" lang="en-US" altLang="de-DE" sz="900" b="0" i="0" u="none" strike="noStrike" kern="1200" cap="none" spc="0" normalizeH="0" baseline="0" noProof="0" dirty="0" err="1">
                <a:ln>
                  <a:noFill/>
                </a:ln>
                <a:solidFill>
                  <a:srgbClr val="000000"/>
                </a:solidFill>
                <a:effectLst/>
                <a:uLnTx/>
                <a:uFillTx/>
                <a:latin typeface="Arial"/>
                <a:ea typeface="+mn-ea"/>
                <a:cs typeface="+mn-cs"/>
              </a:rPr>
              <a:t>Folie</a:t>
            </a:r>
            <a:r>
              <a:rPr kumimoji="0" lang="en-US" altLang="de-DE" sz="900" b="0" i="0" u="none" strike="noStrike" kern="1200" cap="none" spc="0" normalizeH="0" baseline="0" noProof="0" dirty="0">
                <a:ln>
                  <a:noFill/>
                </a:ln>
                <a:solidFill>
                  <a:srgbClr val="000000"/>
                </a:solidFill>
                <a:effectLst/>
                <a:uLnTx/>
                <a:uFillTx/>
                <a:latin typeface="Arial"/>
                <a:ea typeface="+mn-ea"/>
                <a:cs typeface="+mn-cs"/>
              </a:rPr>
              <a:t>  </a:t>
            </a:r>
            <a:fld id="{D757FCAE-5252-4543-BA1D-F325B764FA7C}" type="slidenum">
              <a:rPr kumimoji="0" lang="en-US" altLang="de-DE" sz="900" b="0" i="0" u="none" strike="noStrike" kern="1200" cap="none" spc="0" normalizeH="0" baseline="0" noProof="0">
                <a:ln>
                  <a:noFill/>
                </a:ln>
                <a:solidFill>
                  <a:srgbClr val="000000"/>
                </a:solidFill>
                <a:effectLst/>
                <a:uLnTx/>
                <a:uFillTx/>
                <a:latin typeface="Arial"/>
                <a:ea typeface="+mn-ea"/>
                <a:cs typeface="+mn-cs"/>
              </a:rPr>
              <a:pPr marL="0" marR="0" lvl="0" indent="0" algn="l" defTabSz="914400" rtl="0" eaLnBrk="0" fontAlgn="auto" latinLnBrk="0" hangingPunct="0">
                <a:lnSpc>
                  <a:spcPct val="100000"/>
                </a:lnSpc>
                <a:spcBef>
                  <a:spcPts val="0"/>
                </a:spcBef>
                <a:spcAft>
                  <a:spcPts val="0"/>
                </a:spcAft>
                <a:buClrTx/>
                <a:buSzTx/>
                <a:buFontTx/>
                <a:buNone/>
                <a:tabLst/>
                <a:defRPr/>
              </a:pPr>
              <a:t>8</a:t>
            </a:fld>
            <a:r>
              <a:rPr kumimoji="0" lang="en-US" altLang="de-DE" sz="900" b="0" i="0" u="none" strike="noStrike" kern="1200" cap="none" spc="0" normalizeH="0" baseline="0" noProof="0" dirty="0">
                <a:ln>
                  <a:noFill/>
                </a:ln>
                <a:solidFill>
                  <a:srgbClr val="000000"/>
                </a:solidFill>
                <a:effectLst/>
                <a:uLnTx/>
                <a:uFillTx/>
                <a:latin typeface="Arial"/>
                <a:ea typeface="+mn-ea"/>
                <a:cs typeface="+mn-cs"/>
              </a:rPr>
              <a:t>/ 17</a:t>
            </a:r>
          </a:p>
        </p:txBody>
      </p:sp>
      <p:sp>
        <p:nvSpPr>
          <p:cNvPr id="93186" name="Rectangle 2"/>
          <p:cNvSpPr>
            <a:spLocks noGrp="1" noChangeArrowheads="1"/>
          </p:cNvSpPr>
          <p:nvPr>
            <p:ph type="title"/>
          </p:nvPr>
        </p:nvSpPr>
        <p:spPr>
          <a:xfrm>
            <a:off x="846337" y="0"/>
            <a:ext cx="10339527" cy="669925"/>
          </a:xfrm>
        </p:spPr>
        <p:txBody>
          <a:bodyPr/>
          <a:lstStyle/>
          <a:p>
            <a:pPr>
              <a:defRPr/>
            </a:pPr>
            <a:r>
              <a:rPr lang="de-DE" altLang="de-DE" sz="2400" dirty="0"/>
              <a:t>Altlasten-LÖSUNGSKONZEPT</a:t>
            </a:r>
            <a:r>
              <a:rPr lang="de-DE" altLang="de-DE" dirty="0"/>
              <a:t> = </a:t>
            </a:r>
            <a:r>
              <a:rPr lang="de-DE" altLang="de-DE" dirty="0">
                <a:solidFill>
                  <a:schemeClr val="accent2"/>
                </a:solidFill>
              </a:rPr>
              <a:t>EUROWEG</a:t>
            </a:r>
            <a:r>
              <a:rPr lang="de-DE" altLang="de-DE" dirty="0"/>
              <a:t> - </a:t>
            </a:r>
            <a:r>
              <a:rPr lang="de-DE" altLang="de-DE" dirty="0">
                <a:solidFill>
                  <a:srgbClr val="FF0000"/>
                </a:solidFill>
              </a:rPr>
              <a:t>Inkasso</a:t>
            </a:r>
          </a:p>
        </p:txBody>
      </p:sp>
      <p:sp>
        <p:nvSpPr>
          <p:cNvPr id="109572" name="Rectangle 3"/>
          <p:cNvSpPr>
            <a:spLocks noGrp="1" noChangeArrowheads="1"/>
          </p:cNvSpPr>
          <p:nvPr>
            <p:ph type="body" idx="1"/>
          </p:nvPr>
        </p:nvSpPr>
        <p:spPr>
          <a:xfrm>
            <a:off x="2208214" y="1597025"/>
            <a:ext cx="8186737" cy="3975100"/>
          </a:xfrm>
        </p:spPr>
        <p:txBody>
          <a:bodyPr/>
          <a:lstStyle/>
          <a:p>
            <a:pPr>
              <a:buFont typeface="Wingdings" pitchFamily="2" charset="2"/>
              <a:buNone/>
            </a:pPr>
            <a:endParaRPr lang="de-DE" altLang="de-DE"/>
          </a:p>
          <a:p>
            <a:pPr>
              <a:buSzPct val="70000"/>
            </a:pPr>
            <a:endParaRPr lang="de-DE" altLang="de-DE"/>
          </a:p>
        </p:txBody>
      </p:sp>
      <p:pic>
        <p:nvPicPr>
          <p:cNvPr id="93188"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740" y="405072"/>
            <a:ext cx="816518" cy="678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9581" name="Object 12"/>
          <p:cNvGraphicFramePr>
            <a:graphicFrameLocks noChangeAspect="1"/>
          </p:cNvGraphicFramePr>
          <p:nvPr/>
        </p:nvGraphicFramePr>
        <p:xfrm>
          <a:off x="1213193" y="1081967"/>
          <a:ext cx="7968907" cy="5194547"/>
        </p:xfrm>
        <a:graphic>
          <a:graphicData uri="http://schemas.openxmlformats.org/presentationml/2006/ole">
            <mc:AlternateContent xmlns:mc="http://schemas.openxmlformats.org/markup-compatibility/2006">
              <mc:Choice xmlns:v="urn:schemas-microsoft-com:vml" Requires="v">
                <p:oleObj name="Document" r:id="rId3" imgW="8584578" imgH="5577146" progId="Word.Document.8">
                  <p:embed/>
                </p:oleObj>
              </mc:Choice>
              <mc:Fallback>
                <p:oleObj name="Document" r:id="rId3" imgW="8584578" imgH="5577146" progId="Word.Document.8">
                  <p:embed/>
                  <p:pic>
                    <p:nvPicPr>
                      <p:cNvPr id="109581" name="Object 12"/>
                      <p:cNvPicPr>
                        <a:picLocks noChangeAspect="1" noChangeArrowheads="1"/>
                      </p:cNvPicPr>
                      <p:nvPr/>
                    </p:nvPicPr>
                    <p:blipFill>
                      <a:blip r:embed="rId4"/>
                      <a:srcRect/>
                      <a:stretch>
                        <a:fillRect/>
                      </a:stretch>
                    </p:blipFill>
                    <p:spPr bwMode="auto">
                      <a:xfrm>
                        <a:off x="1213193" y="1081967"/>
                        <a:ext cx="7968907" cy="5194547"/>
                      </a:xfrm>
                      <a:prstGeom prst="rect">
                        <a:avLst/>
                      </a:prstGeom>
                      <a:noFill/>
                      <a:ln>
                        <a:noFill/>
                      </a:ln>
                      <a:effectLst/>
                    </p:spPr>
                  </p:pic>
                </p:oleObj>
              </mc:Fallback>
            </mc:AlternateContent>
          </a:graphicData>
        </a:graphic>
      </p:graphicFrame>
      <p:sp>
        <p:nvSpPr>
          <p:cNvPr id="109582" name="Text Box 13"/>
          <p:cNvSpPr txBox="1">
            <a:spLocks noChangeArrowheads="1"/>
          </p:cNvSpPr>
          <p:nvPr/>
        </p:nvSpPr>
        <p:spPr bwMode="auto">
          <a:xfrm>
            <a:off x="1820201" y="816914"/>
            <a:ext cx="7902575" cy="366712"/>
          </a:xfrm>
          <a:prstGeom prst="rect">
            <a:avLst/>
          </a:prstGeom>
          <a:gradFill flip="none" rotWithShape="1">
            <a:gsLst>
              <a:gs pos="0">
                <a:srgbClr val="DEA900">
                  <a:tint val="66000"/>
                  <a:satMod val="160000"/>
                </a:srgbClr>
              </a:gs>
              <a:gs pos="50000">
                <a:srgbClr val="DEA900">
                  <a:tint val="44500"/>
                  <a:satMod val="160000"/>
                </a:srgbClr>
              </a:gs>
              <a:gs pos="100000">
                <a:srgbClr val="DEA900">
                  <a:tint val="23500"/>
                  <a:satMod val="160000"/>
                </a:srgbClr>
              </a:gs>
            </a:gsLst>
            <a:lin ang="5400000" scaled="1"/>
            <a:tileRect/>
          </a:gradFill>
          <a:ln>
            <a:noFill/>
          </a:ln>
          <a:effec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de-CH" altLang="de-DE" sz="1800" b="1" i="0" u="none" strike="noStrike" kern="1200" cap="none" spc="0" normalizeH="0" baseline="0" noProof="0" dirty="0">
                <a:ln>
                  <a:noFill/>
                </a:ln>
                <a:solidFill>
                  <a:srgbClr val="000000"/>
                </a:solidFill>
                <a:effectLst/>
                <a:uLnTx/>
                <a:uFillTx/>
                <a:latin typeface="Arial" charset="0"/>
                <a:ea typeface="+mn-ea"/>
                <a:cs typeface="+mn-cs"/>
              </a:rPr>
              <a:t>CH:     3% aller Rechnungen werden nie bezahlt  =  9 Mia. € / Jahr </a:t>
            </a:r>
          </a:p>
        </p:txBody>
      </p:sp>
      <p:sp>
        <p:nvSpPr>
          <p:cNvPr id="2" name="Textfeld 1">
            <a:extLst>
              <a:ext uri="{FF2B5EF4-FFF2-40B4-BE49-F238E27FC236}">
                <a16:creationId xmlns:a16="http://schemas.microsoft.com/office/drawing/2014/main" id="{CFFF36D8-4E08-4D74-8AE2-DC8AE8D18EF1}"/>
              </a:ext>
            </a:extLst>
          </p:cNvPr>
          <p:cNvSpPr txBox="1"/>
          <p:nvPr/>
        </p:nvSpPr>
        <p:spPr>
          <a:xfrm>
            <a:off x="9019712" y="5450889"/>
            <a:ext cx="2849732"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400" b="1" i="0" u="none" strike="noStrike" kern="1200" cap="none" spc="0" normalizeH="0" baseline="0" noProof="0" dirty="0">
                <a:ln>
                  <a:noFill/>
                </a:ln>
                <a:solidFill>
                  <a:srgbClr val="000000"/>
                </a:solidFill>
                <a:effectLst/>
                <a:uLnTx/>
                <a:uFillTx/>
                <a:latin typeface="Arial"/>
                <a:ea typeface="+mn-ea"/>
                <a:cs typeface="+mn-cs"/>
              </a:rPr>
              <a:t>Die 3% Buchungs-Gebühr bezahlt immer nur der Geld-Sender, also der Schuldner. </a:t>
            </a:r>
          </a:p>
        </p:txBody>
      </p:sp>
      <p:sp>
        <p:nvSpPr>
          <p:cNvPr id="3" name="Textfeld 2">
            <a:extLst>
              <a:ext uri="{FF2B5EF4-FFF2-40B4-BE49-F238E27FC236}">
                <a16:creationId xmlns:a16="http://schemas.microsoft.com/office/drawing/2014/main" id="{69715C88-7A63-4346-8F83-8A0F95DFCC34}"/>
              </a:ext>
            </a:extLst>
          </p:cNvPr>
          <p:cNvSpPr txBox="1"/>
          <p:nvPr/>
        </p:nvSpPr>
        <p:spPr>
          <a:xfrm>
            <a:off x="9019712" y="2672180"/>
            <a:ext cx="2645546"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400" b="1" i="0" u="none" strike="noStrike" kern="1200" cap="none" spc="0" normalizeH="0" baseline="0" noProof="0" dirty="0">
                <a:ln>
                  <a:noFill/>
                </a:ln>
                <a:solidFill>
                  <a:srgbClr val="FF0000"/>
                </a:solidFill>
                <a:effectLst/>
                <a:uLnTx/>
                <a:uFillTx/>
                <a:latin typeface="Arial"/>
                <a:ea typeface="+mn-ea"/>
                <a:cs typeface="+mn-cs"/>
              </a:rPr>
              <a:t>Der Schuldner einer Geld-Forderung </a:t>
            </a:r>
            <a:r>
              <a:rPr kumimoji="0" lang="de-CH" sz="1400" b="1" i="0" u="none" strike="noStrike" kern="1200" cap="none" spc="0" normalizeH="0" baseline="0" noProof="0" dirty="0">
                <a:ln>
                  <a:noFill/>
                </a:ln>
                <a:solidFill>
                  <a:srgbClr val="000000"/>
                </a:solidFill>
                <a:effectLst/>
                <a:uLnTx/>
                <a:uFillTx/>
                <a:latin typeface="Arial"/>
                <a:ea typeface="+mn-ea"/>
                <a:cs typeface="+mn-cs"/>
              </a:rPr>
              <a:t>kann nicht bezahlen in €, jedoch in W€! Das macht er aus dem Ihm zugeteilten </a:t>
            </a:r>
            <a:r>
              <a:rPr kumimoji="0" lang="de-CH" sz="1400" b="1" i="0" u="none" strike="noStrike" kern="1200" cap="none" spc="0" normalizeH="0" baseline="0" noProof="0" dirty="0">
                <a:ln>
                  <a:noFill/>
                </a:ln>
                <a:solidFill>
                  <a:srgbClr val="3333CC"/>
                </a:solidFill>
                <a:effectLst/>
                <a:uLnTx/>
                <a:uFillTx/>
                <a:latin typeface="Arial"/>
                <a:ea typeface="+mn-ea"/>
                <a:cs typeface="+mn-cs"/>
              </a:rPr>
              <a:t>Einkaufsrahmen</a:t>
            </a:r>
            <a:r>
              <a:rPr kumimoji="0" lang="de-CH" sz="1400" b="1" i="0" u="none" strike="noStrike" kern="1200" cap="none" spc="0" normalizeH="0" baseline="0" noProof="0" dirty="0">
                <a:ln>
                  <a:noFill/>
                </a:ln>
                <a:solidFill>
                  <a:srgbClr val="000000"/>
                </a:solidFill>
                <a:effectLst/>
                <a:uLnTx/>
                <a:uFillTx/>
                <a:latin typeface="Arial"/>
                <a:ea typeface="+mn-ea"/>
                <a:cs typeface="+mn-cs"/>
              </a:rPr>
              <a:t> </a:t>
            </a:r>
            <a:r>
              <a:rPr kumimoji="0" lang="de-CH" sz="1400" b="1" i="0" u="none" strike="noStrike" kern="1200" cap="none" spc="0" normalizeH="0" baseline="0" noProof="0" dirty="0">
                <a:ln>
                  <a:noFill/>
                </a:ln>
                <a:solidFill>
                  <a:srgbClr val="3333CC"/>
                </a:solidFill>
                <a:effectLst/>
                <a:uLnTx/>
                <a:uFillTx/>
                <a:latin typeface="Arial"/>
                <a:ea typeface="+mn-ea"/>
                <a:cs typeface="+mn-cs"/>
              </a:rPr>
              <a:t>von -33’300.-. </a:t>
            </a:r>
            <a:br>
              <a:rPr kumimoji="0" lang="de-CH" sz="1400" b="1" i="0" u="none" strike="noStrike" kern="1200" cap="none" spc="0" normalizeH="0" baseline="0" noProof="0" dirty="0">
                <a:ln>
                  <a:noFill/>
                </a:ln>
                <a:solidFill>
                  <a:srgbClr val="3333CC"/>
                </a:solidFill>
                <a:effectLst/>
                <a:uLnTx/>
                <a:uFillTx/>
                <a:latin typeface="Arial"/>
                <a:ea typeface="+mn-ea"/>
                <a:cs typeface="+mn-cs"/>
              </a:rPr>
            </a:br>
            <a:r>
              <a:rPr kumimoji="0" lang="de-CH" sz="1400" b="1" i="0" u="none" strike="noStrike" kern="1200" cap="none" spc="0" normalizeH="0" baseline="0" noProof="0" dirty="0">
                <a:ln>
                  <a:noFill/>
                </a:ln>
                <a:solidFill>
                  <a:srgbClr val="00B050"/>
                </a:solidFill>
                <a:effectLst/>
                <a:uLnTx/>
                <a:uFillTx/>
                <a:latin typeface="Arial"/>
                <a:ea typeface="+mn-ea"/>
                <a:cs typeface="+mn-cs"/>
              </a:rPr>
              <a:t>Davon überweist er die W€ 8’000.- an seinen Lieferanten, meine Firma. Es kann auch ein Teil z.B. 10% -20% in altem Banken-Geld € bezahlt werden. </a:t>
            </a:r>
          </a:p>
        </p:txBody>
      </p:sp>
      <p:sp>
        <p:nvSpPr>
          <p:cNvPr id="4" name="Textfeld 3">
            <a:extLst>
              <a:ext uri="{FF2B5EF4-FFF2-40B4-BE49-F238E27FC236}">
                <a16:creationId xmlns:a16="http://schemas.microsoft.com/office/drawing/2014/main" id="{46E0EAA0-9ABD-4DC6-8B7C-67AF9D59A7FF}"/>
              </a:ext>
            </a:extLst>
          </p:cNvPr>
          <p:cNvSpPr txBox="1"/>
          <p:nvPr/>
        </p:nvSpPr>
        <p:spPr>
          <a:xfrm>
            <a:off x="9046344" y="1225118"/>
            <a:ext cx="2787589" cy="1384995"/>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400" b="1" i="0" u="none" strike="noStrike" kern="1200" cap="none" spc="0" normalizeH="0" baseline="0" noProof="0" dirty="0">
                <a:ln>
                  <a:noFill/>
                </a:ln>
                <a:solidFill>
                  <a:srgbClr val="009644"/>
                </a:solidFill>
                <a:effectLst/>
                <a:uLnTx/>
                <a:uFillTx/>
                <a:latin typeface="Arial"/>
                <a:ea typeface="+mn-ea"/>
                <a:cs typeface="+mn-cs"/>
              </a:rPr>
              <a:t>Meine Firma löscht damit </a:t>
            </a:r>
            <a:r>
              <a:rPr kumimoji="0" lang="de-CH" sz="1400" b="1" i="0" u="none" strike="noStrike" kern="1200" cap="none" spc="0" normalizeH="0" baseline="0" noProof="0" dirty="0">
                <a:ln>
                  <a:noFill/>
                </a:ln>
                <a:solidFill>
                  <a:srgbClr val="000000"/>
                </a:solidFill>
                <a:effectLst/>
                <a:uLnTx/>
                <a:uFillTx/>
                <a:latin typeface="Arial"/>
                <a:ea typeface="+mn-ea"/>
                <a:cs typeface="+mn-cs"/>
              </a:rPr>
              <a:t>den </a:t>
            </a:r>
            <a:r>
              <a:rPr kumimoji="0" lang="de-CH" sz="1400" b="1" i="0" u="none" strike="noStrike" kern="1200" cap="none" spc="0" normalizeH="0" baseline="0" noProof="0" dirty="0">
                <a:ln>
                  <a:noFill/>
                </a:ln>
                <a:solidFill>
                  <a:srgbClr val="FF0000"/>
                </a:solidFill>
                <a:effectLst/>
                <a:uLnTx/>
                <a:uFillTx/>
                <a:latin typeface="Arial"/>
                <a:ea typeface="+mn-ea"/>
                <a:cs typeface="+mn-cs"/>
              </a:rPr>
              <a:t>offenen Posten </a:t>
            </a:r>
            <a:r>
              <a:rPr kumimoji="0" lang="de-CH" sz="1400" b="1" i="0" u="none" strike="noStrike" kern="1200" cap="none" spc="0" normalizeH="0" baseline="0" noProof="0" dirty="0">
                <a:ln>
                  <a:noFill/>
                </a:ln>
                <a:solidFill>
                  <a:srgbClr val="000000"/>
                </a:solidFill>
                <a:effectLst/>
                <a:uLnTx/>
                <a:uFillTx/>
                <a:latin typeface="Arial"/>
                <a:ea typeface="+mn-ea"/>
                <a:cs typeface="+mn-cs"/>
              </a:rPr>
              <a:t>und kann das 100% erhaltene W€-Gelt weiter verwenden als Zahlungen an meine Lieferanten, welche auch ein W€-Konto haben. </a:t>
            </a:r>
          </a:p>
        </p:txBody>
      </p:sp>
      <p:cxnSp>
        <p:nvCxnSpPr>
          <p:cNvPr id="6" name="Gerade Verbindung mit Pfeil 5">
            <a:extLst>
              <a:ext uri="{FF2B5EF4-FFF2-40B4-BE49-F238E27FC236}">
                <a16:creationId xmlns:a16="http://schemas.microsoft.com/office/drawing/2014/main" id="{65DEBB92-2F51-4E3B-B557-B9F3CEAAE6DA}"/>
              </a:ext>
            </a:extLst>
          </p:cNvPr>
          <p:cNvCxnSpPr/>
          <p:nvPr/>
        </p:nvCxnSpPr>
        <p:spPr bwMode="auto">
          <a:xfrm flipH="1">
            <a:off x="6090082" y="4305670"/>
            <a:ext cx="1651246"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8" name="Gerade Verbindung mit Pfeil 7">
            <a:extLst>
              <a:ext uri="{FF2B5EF4-FFF2-40B4-BE49-F238E27FC236}">
                <a16:creationId xmlns:a16="http://schemas.microsoft.com/office/drawing/2014/main" id="{8F0C60F6-083C-4438-9355-B0C5E1D448A9}"/>
              </a:ext>
            </a:extLst>
          </p:cNvPr>
          <p:cNvCxnSpPr/>
          <p:nvPr/>
        </p:nvCxnSpPr>
        <p:spPr bwMode="auto">
          <a:xfrm flipH="1">
            <a:off x="4048217" y="4474346"/>
            <a:ext cx="1775534" cy="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14BDC444-AD9B-4EC7-9984-4CF56CFBD6B9}"/>
              </a:ext>
            </a:extLst>
          </p:cNvPr>
          <p:cNvCxnSpPr/>
          <p:nvPr/>
        </p:nvCxnSpPr>
        <p:spPr bwMode="auto">
          <a:xfrm>
            <a:off x="2601157" y="4651899"/>
            <a:ext cx="568171" cy="0"/>
          </a:xfrm>
          <a:prstGeom prst="straightConnector1">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3188"/>
                                        </p:tgtEl>
                                        <p:attrNameLst>
                                          <p:attrName>style.visibility</p:attrName>
                                        </p:attrNameLst>
                                      </p:cBhvr>
                                      <p:to>
                                        <p:strVal val="visible"/>
                                      </p:to>
                                    </p:set>
                                    <p:anim calcmode="lin" valueType="num">
                                      <p:cBhvr>
                                        <p:cTn id="7" dur="1000" fill="hold"/>
                                        <p:tgtEl>
                                          <p:spTgt spid="93188"/>
                                        </p:tgtEl>
                                        <p:attrNameLst>
                                          <p:attrName>ppt_w</p:attrName>
                                        </p:attrNameLst>
                                      </p:cBhvr>
                                      <p:tavLst>
                                        <p:tav tm="0">
                                          <p:val>
                                            <p:fltVal val="0"/>
                                          </p:val>
                                        </p:tav>
                                        <p:tav tm="100000">
                                          <p:val>
                                            <p:strVal val="#ppt_w"/>
                                          </p:val>
                                        </p:tav>
                                      </p:tavLst>
                                    </p:anim>
                                    <p:anim calcmode="lin" valueType="num">
                                      <p:cBhvr>
                                        <p:cTn id="8" dur="1000" fill="hold"/>
                                        <p:tgtEl>
                                          <p:spTgt spid="93188"/>
                                        </p:tgtEl>
                                        <p:attrNameLst>
                                          <p:attrName>ppt_h</p:attrName>
                                        </p:attrNameLst>
                                      </p:cBhvr>
                                      <p:tavLst>
                                        <p:tav tm="0">
                                          <p:val>
                                            <p:fltVal val="0"/>
                                          </p:val>
                                        </p:tav>
                                        <p:tav tm="100000">
                                          <p:val>
                                            <p:strVal val="#ppt_h"/>
                                          </p:val>
                                        </p:tav>
                                      </p:tavLst>
                                    </p:anim>
                                    <p:anim calcmode="lin" valueType="num">
                                      <p:cBhvr>
                                        <p:cTn id="9" dur="1000" fill="hold"/>
                                        <p:tgtEl>
                                          <p:spTgt spid="9318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318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09581"/>
                                        </p:tgtEl>
                                        <p:attrNameLst>
                                          <p:attrName>style.visibility</p:attrName>
                                        </p:attrNameLst>
                                      </p:cBhvr>
                                      <p:to>
                                        <p:strVal val="visible"/>
                                      </p:to>
                                    </p:set>
                                    <p:animEffect transition="in" filter="barn(inVertical)">
                                      <p:cBhvr>
                                        <p:cTn id="15" dur="500"/>
                                        <p:tgtEl>
                                          <p:spTgt spid="10958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ircle(in)">
                                      <p:cBhvr>
                                        <p:cTn id="35" dur="2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umsplatzhalter 3"/>
          <p:cNvSpPr>
            <a:spLocks noGrp="1"/>
          </p:cNvSpPr>
          <p:nvPr>
            <p:ph type="dt" sz="quarter" idx="10"/>
          </p:nvPr>
        </p:nvSpPr>
        <p:spPr/>
        <p:txBody>
          <a:bodyPr/>
          <a:lstStyle/>
          <a:p>
            <a:pPr>
              <a:defRPr/>
            </a:pPr>
            <a:r>
              <a:rPr lang="de-DE"/>
              <a:t>08.12.2010 /  KREDITISMUS PP1</a:t>
            </a:r>
            <a:endParaRPr lang="en-US"/>
          </a:p>
        </p:txBody>
      </p:sp>
      <p:sp>
        <p:nvSpPr>
          <p:cNvPr id="121858" name="Rectangle 2"/>
          <p:cNvSpPr>
            <a:spLocks noGrp="1" noChangeArrowheads="1"/>
          </p:cNvSpPr>
          <p:nvPr>
            <p:ph type="title"/>
          </p:nvPr>
        </p:nvSpPr>
        <p:spPr>
          <a:xfrm>
            <a:off x="1219200" y="76201"/>
            <a:ext cx="10131105" cy="669925"/>
          </a:xfrm>
        </p:spPr>
        <p:txBody>
          <a:bodyPr/>
          <a:lstStyle/>
          <a:p>
            <a:pPr>
              <a:defRPr/>
            </a:pPr>
            <a:r>
              <a:rPr lang="de-DE" dirty="0"/>
              <a:t>WENN  -  DANN  Absichts-Erklärung</a:t>
            </a:r>
          </a:p>
        </p:txBody>
      </p:sp>
      <p:pic>
        <p:nvPicPr>
          <p:cNvPr id="2"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837" y="455503"/>
            <a:ext cx="713065" cy="59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300" name="Text Box 14"/>
          <p:cNvSpPr txBox="1">
            <a:spLocks noChangeArrowheads="1"/>
          </p:cNvSpPr>
          <p:nvPr/>
        </p:nvSpPr>
        <p:spPr bwMode="auto">
          <a:xfrm>
            <a:off x="2576514" y="1089026"/>
            <a:ext cx="7515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4545"/>
              </a:buClr>
              <a:buFont typeface="Wingdings" pitchFamily="2" charset="2"/>
              <a:buChar char="è"/>
              <a:defRPr sz="2400" b="1">
                <a:solidFill>
                  <a:schemeClr val="tx1"/>
                </a:solidFill>
                <a:latin typeface="Arial" charset="0"/>
              </a:defRPr>
            </a:lvl1pPr>
            <a:lvl2pPr marL="742950" indent="-285750" eaLnBrk="0" hangingPunct="0">
              <a:spcBef>
                <a:spcPct val="20000"/>
              </a:spcBef>
              <a:buFont typeface="Wingdings" pitchFamily="2" charset="2"/>
              <a:buChar char="Â"/>
              <a:defRPr>
                <a:solidFill>
                  <a:schemeClr val="tx1"/>
                </a:solidFill>
                <a:latin typeface="Arial" charset="0"/>
              </a:defRPr>
            </a:lvl2pPr>
            <a:lvl3pPr marL="1143000" indent="-228600" eaLnBrk="0" hangingPunct="0">
              <a:spcBef>
                <a:spcPct val="20000"/>
              </a:spcBef>
              <a:buFont typeface="Wingdings" pitchFamily="2" charset="2"/>
              <a:buChar char="n"/>
              <a:defRPr sz="1600" b="1">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ClrTx/>
              <a:buFontTx/>
              <a:buNone/>
            </a:pPr>
            <a:endParaRPr lang="de-CH" altLang="de-DE" sz="2800" b="0">
              <a:latin typeface="Times New Roman" pitchFamily="18" charset="0"/>
            </a:endParaRPr>
          </a:p>
        </p:txBody>
      </p:sp>
      <p:sp>
        <p:nvSpPr>
          <p:cNvPr id="140301" name="Rectangle 15"/>
          <p:cNvSpPr>
            <a:spLocks noChangeArrowheads="1"/>
          </p:cNvSpPr>
          <p:nvPr/>
        </p:nvSpPr>
        <p:spPr bwMode="auto">
          <a:xfrm>
            <a:off x="1678337" y="904482"/>
            <a:ext cx="7845425" cy="524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rgbClr val="FF4545"/>
              </a:buClr>
              <a:buFont typeface="Wingdings" pitchFamily="2" charset="2"/>
              <a:buChar char="è"/>
              <a:tabLst>
                <a:tab pos="228600" algn="l"/>
              </a:tabLst>
              <a:defRPr sz="2400" b="1">
                <a:solidFill>
                  <a:schemeClr val="tx1"/>
                </a:solidFill>
                <a:latin typeface="Arial" charset="0"/>
              </a:defRPr>
            </a:lvl1pPr>
            <a:lvl2pPr marL="742950" indent="-285750" eaLnBrk="0" hangingPunct="0">
              <a:spcBef>
                <a:spcPct val="20000"/>
              </a:spcBef>
              <a:buFont typeface="Wingdings" pitchFamily="2" charset="2"/>
              <a:buChar char="Â"/>
              <a:tabLst>
                <a:tab pos="228600" algn="l"/>
              </a:tabLst>
              <a:defRPr>
                <a:solidFill>
                  <a:schemeClr val="tx1"/>
                </a:solidFill>
                <a:latin typeface="Arial" charset="0"/>
              </a:defRPr>
            </a:lvl2pPr>
            <a:lvl3pPr marL="1143000" indent="-228600" eaLnBrk="0" hangingPunct="0">
              <a:spcBef>
                <a:spcPct val="20000"/>
              </a:spcBef>
              <a:buFont typeface="Wingdings" pitchFamily="2" charset="2"/>
              <a:buChar char="n"/>
              <a:tabLst>
                <a:tab pos="228600" algn="l"/>
              </a:tabLst>
              <a:defRPr sz="1600" b="1">
                <a:solidFill>
                  <a:schemeClr val="tx1"/>
                </a:solidFill>
                <a:latin typeface="Arial" charset="0"/>
              </a:defRPr>
            </a:lvl3pPr>
            <a:lvl4pPr marL="1600200" indent="-228600" eaLnBrk="0" hangingPunct="0">
              <a:spcBef>
                <a:spcPct val="20000"/>
              </a:spcBef>
              <a:buChar char="–"/>
              <a:tabLst>
                <a:tab pos="228600" algn="l"/>
              </a:tabLst>
              <a:defRPr sz="2000">
                <a:solidFill>
                  <a:schemeClr val="tx1"/>
                </a:solidFill>
                <a:latin typeface="Arial" charset="0"/>
              </a:defRPr>
            </a:lvl4pPr>
            <a:lvl5pPr marL="2057400" indent="-228600" eaLnBrk="0" hangingPunct="0">
              <a:spcBef>
                <a:spcPct val="20000"/>
              </a:spcBef>
              <a:buChar char="»"/>
              <a:tabLst>
                <a:tab pos="2286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charset="0"/>
              </a:defRPr>
            </a:lvl9pPr>
          </a:lstStyle>
          <a:p>
            <a:pPr algn="ctr">
              <a:spcBef>
                <a:spcPct val="0"/>
              </a:spcBef>
              <a:buClrTx/>
              <a:buFontTx/>
              <a:buNone/>
            </a:pPr>
            <a:r>
              <a:rPr lang="de-DE" altLang="de-DE" sz="1800" dirty="0">
                <a:latin typeface="Times New Roman" pitchFamily="18" charset="0"/>
              </a:rPr>
              <a:t>Wenn wir nachstehende Produkte und Dienstleistungen über</a:t>
            </a:r>
          </a:p>
          <a:p>
            <a:pPr algn="ctr">
              <a:spcBef>
                <a:spcPct val="0"/>
              </a:spcBef>
              <a:buClrTx/>
              <a:buFontTx/>
              <a:buNone/>
            </a:pPr>
            <a:r>
              <a:rPr lang="de-DE" altLang="de-DE" dirty="0">
                <a:solidFill>
                  <a:srgbClr val="CC3300"/>
                </a:solidFill>
                <a:latin typeface="Times New Roman" pitchFamily="18" charset="0"/>
              </a:rPr>
              <a:t>EURO</a:t>
            </a:r>
            <a:r>
              <a:rPr lang="de-DE" altLang="de-DE" i="1" dirty="0">
                <a:solidFill>
                  <a:srgbClr val="CC3300"/>
                </a:solidFill>
                <a:latin typeface="Times New Roman" pitchFamily="18" charset="0"/>
              </a:rPr>
              <a:t>WEG</a:t>
            </a:r>
            <a:r>
              <a:rPr lang="de-DE" altLang="de-DE" dirty="0">
                <a:solidFill>
                  <a:srgbClr val="CC3300"/>
                </a:solidFill>
                <a:latin typeface="Times New Roman" pitchFamily="18" charset="0"/>
              </a:rPr>
              <a:t>-Verrechnung = (760 Tage E-Wechsel) </a:t>
            </a:r>
          </a:p>
          <a:p>
            <a:pPr algn="ctr">
              <a:spcBef>
                <a:spcPct val="0"/>
              </a:spcBef>
              <a:buClrTx/>
              <a:buFontTx/>
              <a:buNone/>
            </a:pPr>
            <a:endParaRPr lang="en-US" altLang="de-DE" dirty="0">
              <a:solidFill>
                <a:srgbClr val="CC3300"/>
              </a:solidFill>
              <a:latin typeface="Times New Roman" pitchFamily="18" charset="0"/>
            </a:endParaRPr>
          </a:p>
          <a:p>
            <a:pPr algn="ctr">
              <a:spcBef>
                <a:spcPct val="0"/>
              </a:spcBef>
              <a:buClrTx/>
              <a:buFontTx/>
              <a:buNone/>
            </a:pPr>
            <a:r>
              <a:rPr lang="de-DE" altLang="de-DE" sz="1600" dirty="0">
                <a:latin typeface="Times New Roman" pitchFamily="18" charset="0"/>
              </a:rPr>
              <a:t>      </a:t>
            </a:r>
            <a:r>
              <a:rPr lang="de-DE" altLang="de-DE" sz="1800" dirty="0">
                <a:latin typeface="Times New Roman" pitchFamily="18" charset="0"/>
              </a:rPr>
              <a:t>im Gesamtwert von    </a:t>
            </a:r>
            <a:r>
              <a:rPr lang="de-DE" altLang="de-DE" sz="1800" dirty="0">
                <a:solidFill>
                  <a:srgbClr val="3333CC"/>
                </a:solidFill>
                <a:latin typeface="Times New Roman" pitchFamily="18" charset="0"/>
              </a:rPr>
              <a:t>€    ..........................</a:t>
            </a:r>
            <a:r>
              <a:rPr lang="de-DE" altLang="de-DE" sz="1800" dirty="0">
                <a:latin typeface="Times New Roman" pitchFamily="18" charset="0"/>
              </a:rPr>
              <a:t>    jährlich einkaufen können</a:t>
            </a:r>
          </a:p>
          <a:p>
            <a:pPr algn="ctr">
              <a:spcBef>
                <a:spcPct val="0"/>
              </a:spcBef>
              <a:buClrTx/>
              <a:buFontTx/>
              <a:buNone/>
            </a:pPr>
            <a:endParaRPr lang="en-US" altLang="de-DE" sz="1600" dirty="0">
              <a:latin typeface="Times New Roman" pitchFamily="18" charset="0"/>
            </a:endParaRPr>
          </a:p>
          <a:p>
            <a:pPr algn="ctr">
              <a:spcBef>
                <a:spcPct val="0"/>
              </a:spcBef>
              <a:buClrTx/>
              <a:buFontTx/>
              <a:buNone/>
            </a:pPr>
            <a:r>
              <a:rPr lang="de-DE" altLang="de-DE" sz="1600" dirty="0">
                <a:latin typeface="Times New Roman" pitchFamily="18" charset="0"/>
                <a:sym typeface="Wingdings" pitchFamily="2" charset="2"/>
              </a:rPr>
              <a:t>...Produkte   A: ...................................................................................................</a:t>
            </a:r>
            <a:endParaRPr lang="en-US" altLang="de-DE" sz="1600" dirty="0">
              <a:latin typeface="Times New Roman" pitchFamily="18" charset="0"/>
              <a:sym typeface="Wingdings" pitchFamily="2" charset="2"/>
            </a:endParaRPr>
          </a:p>
          <a:p>
            <a:pPr algn="ctr">
              <a:spcBef>
                <a:spcPct val="0"/>
              </a:spcBef>
              <a:buClrTx/>
              <a:buFont typeface="Wingdings" pitchFamily="2" charset="2"/>
              <a:buChar char="o"/>
            </a:pPr>
            <a:r>
              <a:rPr lang="de-DE" altLang="de-DE" sz="1600" dirty="0">
                <a:latin typeface="Times New Roman" pitchFamily="18" charset="0"/>
                <a:sym typeface="Wingdings" pitchFamily="2" charset="2"/>
              </a:rPr>
              <a:t>...Produkte   B: ...................................................................................................</a:t>
            </a:r>
          </a:p>
          <a:p>
            <a:pPr algn="ctr">
              <a:spcBef>
                <a:spcPct val="0"/>
              </a:spcBef>
              <a:buClrTx/>
              <a:buFont typeface="Wingdings" pitchFamily="2" charset="2"/>
              <a:buChar char="o"/>
            </a:pPr>
            <a:endParaRPr lang="de-DE" altLang="de-DE" sz="1600" dirty="0">
              <a:latin typeface="Times New Roman" pitchFamily="18" charset="0"/>
              <a:sym typeface="Wingdings" pitchFamily="2" charset="2"/>
            </a:endParaRPr>
          </a:p>
          <a:p>
            <a:pPr algn="ctr">
              <a:spcBef>
                <a:spcPct val="0"/>
              </a:spcBef>
              <a:buClrTx/>
              <a:buFont typeface="Wingdings" pitchFamily="2" charset="2"/>
              <a:buNone/>
            </a:pPr>
            <a:r>
              <a:rPr lang="de-DE" altLang="de-DE" sz="1600" dirty="0">
                <a:latin typeface="Times New Roman" pitchFamily="18" charset="0"/>
                <a:sym typeface="Wingdings" pitchFamily="2" charset="2"/>
              </a:rPr>
              <a:t>     </a:t>
            </a:r>
            <a:r>
              <a:rPr lang="de-DE" altLang="de-DE" sz="1800" dirty="0">
                <a:latin typeface="Times New Roman" pitchFamily="18" charset="0"/>
                <a:sym typeface="Wingdings" pitchFamily="2" charset="2"/>
              </a:rPr>
              <a:t>Sind wir bereit, ebenfalls über das </a:t>
            </a:r>
            <a:r>
              <a:rPr lang="de-DE" altLang="de-DE" sz="1800" dirty="0">
                <a:solidFill>
                  <a:srgbClr val="CC3300"/>
                </a:solidFill>
                <a:latin typeface="Times New Roman" pitchFamily="18" charset="0"/>
                <a:sym typeface="Wingdings" pitchFamily="2" charset="2"/>
              </a:rPr>
              <a:t>EURO</a:t>
            </a:r>
            <a:r>
              <a:rPr lang="de-DE" altLang="de-DE" sz="1800" i="1" dirty="0">
                <a:solidFill>
                  <a:srgbClr val="CC3300"/>
                </a:solidFill>
                <a:latin typeface="Times New Roman" pitchFamily="18" charset="0"/>
                <a:sym typeface="Wingdings" pitchFamily="2" charset="2"/>
              </a:rPr>
              <a:t>WEG</a:t>
            </a:r>
            <a:r>
              <a:rPr lang="de-DE" altLang="de-DE" sz="1800" dirty="0">
                <a:solidFill>
                  <a:srgbClr val="CC3300"/>
                </a:solidFill>
                <a:latin typeface="Times New Roman" pitchFamily="18" charset="0"/>
                <a:sym typeface="Wingdings" pitchFamily="2" charset="2"/>
              </a:rPr>
              <a:t>-System </a:t>
            </a:r>
          </a:p>
          <a:p>
            <a:pPr algn="ctr">
              <a:spcBef>
                <a:spcPct val="0"/>
              </a:spcBef>
              <a:buClrTx/>
              <a:buFont typeface="Wingdings" pitchFamily="2" charset="2"/>
              <a:buNone/>
            </a:pPr>
            <a:r>
              <a:rPr lang="de-DE" altLang="de-DE" sz="1800" dirty="0">
                <a:latin typeface="Times New Roman" pitchFamily="18" charset="0"/>
                <a:sym typeface="Wingdings" pitchFamily="2" charset="2"/>
              </a:rPr>
              <a:t>an alle Mitglieder</a:t>
            </a:r>
          </a:p>
          <a:p>
            <a:pPr algn="ctr">
              <a:spcBef>
                <a:spcPct val="0"/>
              </a:spcBef>
              <a:buClrTx/>
              <a:buFont typeface="Wingdings" pitchFamily="2" charset="2"/>
              <a:buNone/>
            </a:pPr>
            <a:endParaRPr lang="de-DE" altLang="de-DE" sz="1800" dirty="0">
              <a:latin typeface="Times New Roman" pitchFamily="18" charset="0"/>
              <a:sym typeface="Wingdings" pitchFamily="2" charset="2"/>
            </a:endParaRPr>
          </a:p>
          <a:p>
            <a:pPr algn="ctr">
              <a:spcBef>
                <a:spcPct val="0"/>
              </a:spcBef>
              <a:buClrTx/>
              <a:buFont typeface="Wingdings" pitchFamily="2" charset="2"/>
              <a:buNone/>
            </a:pPr>
            <a:r>
              <a:rPr lang="de-DE" altLang="de-DE" sz="1600" dirty="0">
                <a:latin typeface="Times New Roman" pitchFamily="18" charset="0"/>
                <a:sym typeface="Wingdings" pitchFamily="2" charset="2"/>
              </a:rPr>
              <a:t> </a:t>
            </a:r>
            <a:r>
              <a:rPr lang="de-DE" altLang="de-DE" sz="1800" dirty="0">
                <a:latin typeface="Times New Roman" pitchFamily="18" charset="0"/>
                <a:sym typeface="Wingdings" pitchFamily="2" charset="2"/>
              </a:rPr>
              <a:t>im Werte von     </a:t>
            </a:r>
            <a:r>
              <a:rPr lang="de-DE" altLang="de-DE" sz="1800" dirty="0">
                <a:solidFill>
                  <a:srgbClr val="3333CC"/>
                </a:solidFill>
                <a:latin typeface="Times New Roman" pitchFamily="18" charset="0"/>
                <a:sym typeface="Wingdings" pitchFamily="2" charset="2"/>
              </a:rPr>
              <a:t>€  …...........................</a:t>
            </a:r>
            <a:r>
              <a:rPr lang="de-DE" altLang="de-DE" sz="1800" dirty="0">
                <a:latin typeface="Times New Roman" pitchFamily="18" charset="0"/>
                <a:sym typeface="Wingdings" pitchFamily="2" charset="2"/>
              </a:rPr>
              <a:t>   jährlich</a:t>
            </a:r>
            <a:r>
              <a:rPr lang="de-DE" altLang="de-DE" sz="1600" dirty="0">
                <a:latin typeface="Times New Roman" pitchFamily="18" charset="0"/>
                <a:sym typeface="Wingdings" pitchFamily="2" charset="2"/>
              </a:rPr>
              <a:t> </a:t>
            </a:r>
          </a:p>
          <a:p>
            <a:pPr algn="ctr">
              <a:spcBef>
                <a:spcPct val="0"/>
              </a:spcBef>
              <a:buClrTx/>
              <a:buFont typeface="Wingdings" pitchFamily="2" charset="2"/>
              <a:buNone/>
            </a:pPr>
            <a:r>
              <a:rPr lang="de-DE" altLang="de-DE" sz="1600" dirty="0">
                <a:latin typeface="Times New Roman" pitchFamily="18" charset="0"/>
                <a:sym typeface="Wingdings" pitchFamily="2" charset="2"/>
              </a:rPr>
              <a:t>(max. 20-30% unseres Umsatzes) </a:t>
            </a:r>
          </a:p>
          <a:p>
            <a:pPr algn="ctr">
              <a:spcBef>
                <a:spcPct val="0"/>
              </a:spcBef>
              <a:buClrTx/>
              <a:buFont typeface="Wingdings" pitchFamily="2" charset="2"/>
              <a:buNone/>
            </a:pPr>
            <a:r>
              <a:rPr lang="de-DE" altLang="de-DE" sz="1800" dirty="0">
                <a:latin typeface="Times New Roman" pitchFamily="18" charset="0"/>
                <a:sym typeface="Wingdings" pitchFamily="2" charset="2"/>
              </a:rPr>
              <a:t>aus nachstehendem Produkte- und Dienstleistung - Sortiment </a:t>
            </a:r>
          </a:p>
          <a:p>
            <a:pPr algn="ctr">
              <a:spcBef>
                <a:spcPct val="0"/>
              </a:spcBef>
              <a:buClrTx/>
              <a:buFont typeface="Wingdings" pitchFamily="2" charset="2"/>
              <a:buNone/>
            </a:pPr>
            <a:r>
              <a:rPr lang="de-DE" altLang="de-DE" sz="1800" dirty="0">
                <a:solidFill>
                  <a:srgbClr val="CC3300"/>
                </a:solidFill>
                <a:latin typeface="Times New Roman" pitchFamily="18" charset="0"/>
                <a:sym typeface="Wingdings" pitchFamily="2" charset="2"/>
              </a:rPr>
              <a:t>über EURO</a:t>
            </a:r>
            <a:r>
              <a:rPr lang="de-DE" altLang="de-DE" sz="1800" i="1" dirty="0">
                <a:solidFill>
                  <a:srgbClr val="CC3300"/>
                </a:solidFill>
                <a:latin typeface="Times New Roman" pitchFamily="18" charset="0"/>
                <a:sym typeface="Wingdings" pitchFamily="2" charset="2"/>
              </a:rPr>
              <a:t>WEG</a:t>
            </a:r>
            <a:r>
              <a:rPr lang="de-DE" altLang="de-DE" sz="1800" dirty="0">
                <a:solidFill>
                  <a:srgbClr val="CC3300"/>
                </a:solidFill>
                <a:latin typeface="Times New Roman" pitchFamily="18" charset="0"/>
                <a:sym typeface="Wingdings" pitchFamily="2" charset="2"/>
              </a:rPr>
              <a:t> zu liefern</a:t>
            </a:r>
            <a:r>
              <a:rPr lang="de-DE" altLang="de-DE" sz="1800" dirty="0">
                <a:latin typeface="Times New Roman" pitchFamily="18" charset="0"/>
                <a:sym typeface="Wingdings" pitchFamily="2" charset="2"/>
              </a:rPr>
              <a:t>:</a:t>
            </a:r>
          </a:p>
          <a:p>
            <a:pPr algn="ctr">
              <a:spcBef>
                <a:spcPct val="0"/>
              </a:spcBef>
              <a:buClrTx/>
              <a:buFontTx/>
              <a:buNone/>
            </a:pPr>
            <a:endParaRPr lang="en-US" altLang="de-DE" sz="1800" dirty="0">
              <a:latin typeface="Times New Roman" pitchFamily="18" charset="0"/>
              <a:sym typeface="Wingdings" pitchFamily="2" charset="2"/>
            </a:endParaRPr>
          </a:p>
          <a:p>
            <a:pPr algn="ctr">
              <a:spcBef>
                <a:spcPct val="0"/>
              </a:spcBef>
              <a:buClrTx/>
              <a:buFontTx/>
              <a:buNone/>
            </a:pPr>
            <a:r>
              <a:rPr lang="de-DE" altLang="de-DE" sz="1600" dirty="0">
                <a:latin typeface="Times New Roman" pitchFamily="18" charset="0"/>
                <a:sym typeface="Wingdings" pitchFamily="2" charset="2"/>
              </a:rPr>
              <a:t>...Produkte   C:  ..................................................................................................</a:t>
            </a:r>
            <a:endParaRPr lang="en-US" altLang="de-DE" sz="1600" dirty="0">
              <a:latin typeface="Times New Roman" pitchFamily="18" charset="0"/>
              <a:sym typeface="Wingdings" pitchFamily="2" charset="2"/>
            </a:endParaRPr>
          </a:p>
          <a:p>
            <a:pPr algn="ctr">
              <a:spcBef>
                <a:spcPct val="0"/>
              </a:spcBef>
              <a:buClrTx/>
              <a:buFontTx/>
              <a:buNone/>
            </a:pPr>
            <a:r>
              <a:rPr lang="de-DE" altLang="de-DE" sz="1600" dirty="0">
                <a:latin typeface="Times New Roman" pitchFamily="18" charset="0"/>
                <a:sym typeface="Wingdings" pitchFamily="2" charset="2"/>
              </a:rPr>
              <a:t>...Produkte   D:  ..................................................................................................</a:t>
            </a:r>
            <a:endParaRPr lang="en-US" altLang="de-DE" sz="1600" dirty="0">
              <a:latin typeface="Times New Roman" pitchFamily="18" charset="0"/>
              <a:sym typeface="Wingdings" pitchFamily="2" charset="2"/>
            </a:endParaRPr>
          </a:p>
          <a:p>
            <a:pPr algn="ctr">
              <a:spcBef>
                <a:spcPct val="0"/>
              </a:spcBef>
              <a:buClrTx/>
              <a:buFontTx/>
              <a:buNone/>
            </a:pPr>
            <a:r>
              <a:rPr lang="de-DE" altLang="de-DE" sz="1600" dirty="0">
                <a:latin typeface="Times New Roman" pitchFamily="18" charset="0"/>
                <a:sym typeface="Wingdings" pitchFamily="2" charset="2"/>
              </a:rPr>
              <a:t>	</a:t>
            </a:r>
          </a:p>
        </p:txBody>
      </p:sp>
      <p:sp>
        <p:nvSpPr>
          <p:cNvPr id="3" name="Textfeld 2">
            <a:extLst>
              <a:ext uri="{FF2B5EF4-FFF2-40B4-BE49-F238E27FC236}">
                <a16:creationId xmlns:a16="http://schemas.microsoft.com/office/drawing/2014/main" id="{8C44333B-C609-41D7-9E76-F0972E9FDB72}"/>
              </a:ext>
            </a:extLst>
          </p:cNvPr>
          <p:cNvSpPr txBox="1"/>
          <p:nvPr/>
        </p:nvSpPr>
        <p:spPr>
          <a:xfrm>
            <a:off x="9353725" y="1174459"/>
            <a:ext cx="2684477" cy="4524315"/>
          </a:xfrm>
          <a:prstGeom prst="rect">
            <a:avLst/>
          </a:prstGeom>
          <a:noFill/>
        </p:spPr>
        <p:txBody>
          <a:bodyPr wrap="square" rtlCol="0">
            <a:spAutoFit/>
          </a:bodyPr>
          <a:lstStyle/>
          <a:p>
            <a:r>
              <a:rPr lang="de-CH" dirty="0"/>
              <a:t>2. Das </a:t>
            </a:r>
            <a:r>
              <a:rPr lang="de-CH" b="1" dirty="0">
                <a:solidFill>
                  <a:srgbClr val="FF0000"/>
                </a:solidFill>
              </a:rPr>
              <a:t>EUROWEG-Kassa-Cash</a:t>
            </a:r>
            <a:r>
              <a:rPr lang="de-CH" dirty="0"/>
              <a:t> Konto kann als Bank-Ersatz- und Absicherung mit-verwendet werden als </a:t>
            </a:r>
            <a:r>
              <a:rPr lang="de-CH" b="1" dirty="0"/>
              <a:t>Voraus-Zahlungs-Konto</a:t>
            </a:r>
            <a:r>
              <a:rPr lang="de-CH" dirty="0"/>
              <a:t> für diese Waren-Transfers.</a:t>
            </a:r>
          </a:p>
          <a:p>
            <a:endParaRPr lang="de-CH" dirty="0"/>
          </a:p>
          <a:p>
            <a:r>
              <a:rPr lang="de-CH" dirty="0"/>
              <a:t>3. Der </a:t>
            </a:r>
            <a:r>
              <a:rPr lang="de-CH" b="1" dirty="0">
                <a:solidFill>
                  <a:srgbClr val="9F213F"/>
                </a:solidFill>
              </a:rPr>
              <a:t>Papier-Wechsel</a:t>
            </a:r>
            <a:r>
              <a:rPr lang="de-CH" dirty="0"/>
              <a:t> kann von beiden </a:t>
            </a:r>
            <a:r>
              <a:rPr lang="de-CH" b="1" dirty="0">
                <a:solidFill>
                  <a:srgbClr val="9F213F"/>
                </a:solidFill>
              </a:rPr>
              <a:t>Guthaben-Konten</a:t>
            </a:r>
            <a:r>
              <a:rPr lang="de-CH" dirty="0"/>
              <a:t> sofort mit 30% der Summe ausgegeben werden. </a:t>
            </a:r>
          </a:p>
          <a:p>
            <a:r>
              <a:rPr lang="de-CH" dirty="0"/>
              <a:t>Stückelung wie Bargeld!</a:t>
            </a:r>
          </a:p>
        </p:txBody>
      </p:sp>
      <p:sp>
        <p:nvSpPr>
          <p:cNvPr id="4" name="Textfeld 3">
            <a:extLst>
              <a:ext uri="{FF2B5EF4-FFF2-40B4-BE49-F238E27FC236}">
                <a16:creationId xmlns:a16="http://schemas.microsoft.com/office/drawing/2014/main" id="{98E0CD4C-E051-414F-85D2-CBF3443275BF}"/>
              </a:ext>
            </a:extLst>
          </p:cNvPr>
          <p:cNvSpPr txBox="1"/>
          <p:nvPr/>
        </p:nvSpPr>
        <p:spPr>
          <a:xfrm>
            <a:off x="855677" y="1568742"/>
            <a:ext cx="1283516" cy="1200329"/>
          </a:xfrm>
          <a:prstGeom prst="rect">
            <a:avLst/>
          </a:prstGeom>
          <a:noFill/>
        </p:spPr>
        <p:txBody>
          <a:bodyPr wrap="square" rtlCol="0">
            <a:spAutoFit/>
          </a:bodyPr>
          <a:lstStyle/>
          <a:p>
            <a:r>
              <a:rPr lang="de-CH" b="1" dirty="0"/>
              <a:t>1. Das W€</a:t>
            </a:r>
            <a:r>
              <a:rPr lang="de-CH" dirty="0"/>
              <a:t> </a:t>
            </a:r>
            <a:r>
              <a:rPr lang="de-CH" b="1" dirty="0">
                <a:solidFill>
                  <a:schemeClr val="accent2"/>
                </a:solidFill>
              </a:rPr>
              <a:t>Waren-Kredit-Konto.</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fade">
                                      <p:cBhvr>
                                        <p:cTn id="7" dur="1000"/>
                                        <p:tgtEl>
                                          <p:spTgt spid="121858"/>
                                        </p:tgtEl>
                                      </p:cBhvr>
                                    </p:animEffect>
                                    <p:anim calcmode="lin" valueType="num">
                                      <p:cBhvr>
                                        <p:cTn id="8" dur="1000" fill="hold"/>
                                        <p:tgtEl>
                                          <p:spTgt spid="121858"/>
                                        </p:tgtEl>
                                        <p:attrNameLst>
                                          <p:attrName>ppt_x</p:attrName>
                                        </p:attrNameLst>
                                      </p:cBhvr>
                                      <p:tavLst>
                                        <p:tav tm="0">
                                          <p:val>
                                            <p:strVal val="#ppt_x"/>
                                          </p:val>
                                        </p:tav>
                                        <p:tav tm="100000">
                                          <p:val>
                                            <p:strVal val="#ppt_x"/>
                                          </p:val>
                                        </p:tav>
                                      </p:tavLst>
                                    </p:anim>
                                    <p:anim calcmode="lin" valueType="num">
                                      <p:cBhvr>
                                        <p:cTn id="9" dur="898" decel="100000" fill="hold"/>
                                        <p:tgtEl>
                                          <p:spTgt spid="12185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21858"/>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15"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0301"/>
                                        </p:tgtEl>
                                        <p:attrNameLst>
                                          <p:attrName>style.visibility</p:attrName>
                                        </p:attrNameLst>
                                      </p:cBhvr>
                                      <p:to>
                                        <p:strVal val="visible"/>
                                      </p:to>
                                    </p:set>
                                    <p:anim calcmode="lin" valueType="num">
                                      <p:cBhvr additive="base">
                                        <p:cTn id="22" dur="500" fill="hold"/>
                                        <p:tgtEl>
                                          <p:spTgt spid="140301"/>
                                        </p:tgtEl>
                                        <p:attrNameLst>
                                          <p:attrName>ppt_x</p:attrName>
                                        </p:attrNameLst>
                                      </p:cBhvr>
                                      <p:tavLst>
                                        <p:tav tm="0">
                                          <p:val>
                                            <p:strVal val="#ppt_x"/>
                                          </p:val>
                                        </p:tav>
                                        <p:tav tm="100000">
                                          <p:val>
                                            <p:strVal val="#ppt_x"/>
                                          </p:val>
                                        </p:tav>
                                      </p:tavLst>
                                    </p:anim>
                                    <p:anim calcmode="lin" valueType="num">
                                      <p:cBhvr additive="base">
                                        <p:cTn id="23" dur="500" fill="hold"/>
                                        <p:tgtEl>
                                          <p:spTgt spid="14030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heel(1)">
                                      <p:cBhvr>
                                        <p:cTn id="3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40301" grpId="0"/>
      <p:bldP spid="3" grpId="0"/>
      <p:bldP spid="4" grpId="0"/>
    </p:bldLst>
  </p:timing>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eere 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C2B1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DC2B1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eere Präsentation">
  <a:themeElements>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eere 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C2B1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DC2B1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1808</Words>
  <Application>Microsoft Office PowerPoint</Application>
  <PresentationFormat>Breitbild</PresentationFormat>
  <Paragraphs>340</Paragraphs>
  <Slides>19</Slides>
  <Notes>2</Notes>
  <HiddenSlides>0</HiddenSlides>
  <MMClips>0</MMClips>
  <ScaleCrop>false</ScaleCrop>
  <HeadingPairs>
    <vt:vector size="8" baseType="variant">
      <vt:variant>
        <vt:lpstr>Verwendete Schriftarten</vt:lpstr>
      </vt:variant>
      <vt:variant>
        <vt:i4>5</vt:i4>
      </vt:variant>
      <vt:variant>
        <vt:lpstr>Design</vt:lpstr>
      </vt:variant>
      <vt:variant>
        <vt:i4>2</vt:i4>
      </vt:variant>
      <vt:variant>
        <vt:lpstr>Eingebettete OLE-Server</vt:lpstr>
      </vt:variant>
      <vt:variant>
        <vt:i4>4</vt:i4>
      </vt:variant>
      <vt:variant>
        <vt:lpstr>Folientitel</vt:lpstr>
      </vt:variant>
      <vt:variant>
        <vt:i4>19</vt:i4>
      </vt:variant>
    </vt:vector>
  </HeadingPairs>
  <TitlesOfParts>
    <vt:vector size="30" baseType="lpstr">
      <vt:lpstr>Arial</vt:lpstr>
      <vt:lpstr>Arial Black</vt:lpstr>
      <vt:lpstr>Calibri</vt:lpstr>
      <vt:lpstr>Times New Roman</vt:lpstr>
      <vt:lpstr>Wingdings</vt:lpstr>
      <vt:lpstr>Leere Präsentation</vt:lpstr>
      <vt:lpstr>2_Leere Präsentation</vt:lpstr>
      <vt:lpstr>Document</vt:lpstr>
      <vt:lpstr>Grafik</vt:lpstr>
      <vt:lpstr>Dokument</vt:lpstr>
      <vt:lpstr>Microsoft Word 97-2003-Dokument</vt:lpstr>
      <vt:lpstr>PowerPoint-Präsentation</vt:lpstr>
      <vt:lpstr>Das Zwei Welten-Programm ab 2021 – wir haben die Wahl!?</vt:lpstr>
      <vt:lpstr>DIE PLEITEWELLE startet im März 2021 in der D-A-CH</vt:lpstr>
      <vt:lpstr>Was ist die Aufgabe der Geschäftsbanken und EUROWEG? </vt:lpstr>
      <vt:lpstr>Waren-Kredit braucht kein materielles Monopol-Tausch-Geld</vt:lpstr>
      <vt:lpstr>Die zwei Arten von „Kredit-Systemen“</vt:lpstr>
      <vt:lpstr>Die zwei Arten von „Kredit-Systemen“</vt:lpstr>
      <vt:lpstr>Altlasten-LÖSUNGSKONZEPT = EUROWEG - Inkasso</vt:lpstr>
      <vt:lpstr>WENN  -  DANN  Absichts-Erklärung</vt:lpstr>
      <vt:lpstr>Der Inkassoauftrag via EUROWEG bei HuMan-WEG</vt:lpstr>
      <vt:lpstr>Ablaufbeschreibung HuMan-WEG Inkasso</vt:lpstr>
      <vt:lpstr>Dei Bezahlung der EUROWEG Organisation = 3%</vt:lpstr>
      <vt:lpstr>Anmeldung eines Firmen-Verrechnungskontos</vt:lpstr>
      <vt:lpstr>Der Lieferant ist erster Ansprechpartner von EUROWEG</vt:lpstr>
      <vt:lpstr>GEWINN DURCH LEISTUNGEN = WOHLSTAND</vt:lpstr>
      <vt:lpstr>Auflösen von Forderungen über EUROWEG</vt:lpstr>
      <vt:lpstr>Anmeldung als Mitglied bei HuMan-WEG-Inkasso</vt:lpstr>
      <vt:lpstr>Die Zukunft liegt in den Händen der Tat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Hans-Jürgen Klaussner</dc:creator>
  <cp:lastModifiedBy>Hans-Jürgen Klaussner</cp:lastModifiedBy>
  <cp:revision>13</cp:revision>
  <dcterms:created xsi:type="dcterms:W3CDTF">2021-01-13T09:05:41Z</dcterms:created>
  <dcterms:modified xsi:type="dcterms:W3CDTF">2021-01-14T12:45:04Z</dcterms:modified>
</cp:coreProperties>
</file>